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9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927" autoAdjust="0"/>
  </p:normalViewPr>
  <p:slideViewPr>
    <p:cSldViewPr>
      <p:cViewPr varScale="1">
        <p:scale>
          <a:sx n="107" d="100"/>
          <a:sy n="107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650E8-0FBA-41BC-914A-54F815BC30C7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B3869-2970-434C-8D4E-B6543906C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6">
                <a:lumMod val="40000"/>
                <a:lumOff val="60000"/>
              </a:schemeClr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28801"/>
            <a:ext cx="9144000" cy="1296144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ГРАЖДАНСКАЯ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ВОЙНА В ИСТОРИИ ЧЕЛОВЕЧЕСТВА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77072"/>
            <a:ext cx="3491880" cy="2666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Подготовили: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Прокопьева </a:t>
            </a:r>
            <a:r>
              <a:rPr lang="ru-RU" dirty="0">
                <a:solidFill>
                  <a:schemeClr val="tx1"/>
                </a:solidFill>
              </a:rPr>
              <a:t>Наталья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Михеева Елена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7А </a:t>
            </a:r>
            <a:r>
              <a:rPr lang="ru-RU" dirty="0">
                <a:solidFill>
                  <a:schemeClr val="tx1"/>
                </a:solidFill>
              </a:rPr>
              <a:t>класс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Проверила руководитель: 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 err="1">
                <a:solidFill>
                  <a:schemeClr val="tx1"/>
                </a:solidFill>
              </a:rPr>
              <a:t>Чунихина</a:t>
            </a:r>
            <a:r>
              <a:rPr lang="ru-RU" dirty="0">
                <a:solidFill>
                  <a:schemeClr val="tx1"/>
                </a:solidFill>
              </a:rPr>
              <a:t> Наталья Сергеевна,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22324"/>
            <a:ext cx="8892479" cy="501848"/>
          </a:xfrm>
          <a:prstGeom prst="snip2Same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00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00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«Средняя школа № 9 с углубленным изучением отдельных предметов»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781610"/>
            <a:ext cx="9144000" cy="550962"/>
          </a:xfrm>
          <a:prstGeom prst="snip2Diag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ПО ИСТОРИИ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2.bp.blogspot.com/_PG3ew_iFi3A/TOXOLdfxipI/AAAAAAAAVuU/V807ArjOYrI/s1600/Photo%2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5580112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6">
                <a:lumMod val="40000"/>
                <a:lumOff val="60000"/>
              </a:schemeClr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836712"/>
          </a:xfrm>
          <a:prstGeom prst="snip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Определение гражданской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войны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2088232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>
              <a:lnSpc>
                <a:spcPct val="140000"/>
              </a:lnSpc>
              <a:spcBef>
                <a:spcPts val="0"/>
              </a:spcBef>
            </a:pPr>
            <a:r>
              <a:rPr lang="ru-RU" sz="2800" b="1" dirty="0"/>
              <a:t>Гражданская война</a:t>
            </a:r>
            <a:r>
              <a:rPr lang="ru-RU" sz="2800" dirty="0"/>
              <a:t> — </a:t>
            </a:r>
            <a:r>
              <a:rPr lang="ru-RU" sz="2800" dirty="0" smtClean="0"/>
              <a:t>вооруженная </a:t>
            </a:r>
            <a:r>
              <a:rPr lang="ru-RU" sz="2800" dirty="0"/>
              <a:t>борьба между различными группами населения, которая имела в своей основе глубокие социальные, национальные и политические </a:t>
            </a:r>
            <a:r>
              <a:rPr lang="ru-RU" sz="2800" dirty="0" smtClean="0"/>
              <a:t>противоречия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338" name="Picture 2" descr="http://ledokol.org/wp-content/uploads/2016/11/red_ar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4536503" cy="3024336"/>
          </a:xfrm>
          <a:prstGeom prst="rect">
            <a:avLst/>
          </a:prstGeom>
          <a:noFill/>
        </p:spPr>
      </p:pic>
      <p:pic>
        <p:nvPicPr>
          <p:cNvPr id="14340" name="Picture 4" descr="http://megabook.ru/stream/mediapreview?Key=%D0%93%D1%80%D0%B0%D0%B6%D0%B4%D0%B0%D0%BD%D1%81%D0%BA%D0%B0%D1%8F%20%D0%B2%D0%BE%D0%B9%D0%BD%D0%B0%20%D0%B2%20%D0%A0%D0%BE%D1%81%D1%81%D0%B8%D0%B8%20(%D0%9C.%D0%98.%20%D0%A1%D0%B0%D0%BC%D1%81%D0%BE%D0%BD%D0%BE%D0%B2.%20%D0%A1%D0%B8%D0%B2%D0%B0%D1%88)&amp;Width=654&amp;Height=6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24944"/>
            <a:ext cx="4572000" cy="2376264"/>
          </a:xfrm>
          <a:prstGeom prst="rect">
            <a:avLst/>
          </a:prstGeom>
          <a:noFill/>
        </p:spPr>
      </p:pic>
      <p:pic>
        <p:nvPicPr>
          <p:cNvPr id="14342" name="Picture 6" descr="http://centr-intellect.ru/wp-content/uploads/2016/06/maxresdefault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25144"/>
            <a:ext cx="4572000" cy="19475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764704"/>
          </a:xfrm>
          <a:prstGeom prst="snip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Гражданские войны в Средние 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076056" cy="587727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algn="just">
              <a:lnSpc>
                <a:spcPct val="130000"/>
              </a:lnSpc>
              <a:spcBef>
                <a:spcPts val="0"/>
              </a:spcBef>
            </a:pPr>
            <a:r>
              <a:rPr lang="ru-RU" sz="1600" dirty="0"/>
              <a:t>Крестьянская война под предводительством Пугачева – одна из самых масштабных гражданских войн в России. Восстание началось 17 сентября 1773 года, когда Пугачев от имени мертвого императора Петра III оглашает свой первый указ к Яицкому войску и вместе с отрядом в 80 человек выдвигается к Яицкому городку. </a:t>
            </a:r>
          </a:p>
          <a:p>
            <a:pPr marL="0" lvl="0" algn="just">
              <a:lnSpc>
                <a:spcPct val="130000"/>
              </a:lnSpc>
              <a:spcBef>
                <a:spcPts val="0"/>
              </a:spcBef>
            </a:pPr>
            <a:r>
              <a:rPr lang="ru-RU" sz="1600" dirty="0"/>
              <a:t>Итогом восстания была гибель тысяч людей и многомиллионный ущерб экономике. Его результатом стала трансформация казачества в регулярные воинские подразделения, а также некоторое улучшение жизни рабочих на заводах Урала. </a:t>
            </a:r>
          </a:p>
          <a:p>
            <a:pPr algn="just"/>
            <a:endParaRPr lang="ru-RU" sz="1100" dirty="0"/>
          </a:p>
        </p:txBody>
      </p:sp>
      <p:pic>
        <p:nvPicPr>
          <p:cNvPr id="20484" name="Picture 4" descr="Пугач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6961" y="1124744"/>
            <a:ext cx="4017039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rgbClr val="FFFF00"/>
            </a:gs>
            <a:gs pos="79000">
              <a:srgbClr val="00206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snip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Гражданская война в США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2160240"/>
          </a:xfrm>
          <a:prstGeom prst="snip2Same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>
                <a:cs typeface="Times New Roman" pitchFamily="18" charset="0"/>
              </a:rPr>
              <a:t>Война Севера и Юга в </a:t>
            </a:r>
            <a:r>
              <a:rPr lang="ru-RU" sz="2000" dirty="0" smtClean="0">
                <a:cs typeface="Times New Roman" pitchFamily="18" charset="0"/>
              </a:rPr>
              <a:t>Америке (1861-1865) </a:t>
            </a:r>
            <a:r>
              <a:rPr lang="ru-RU" sz="2000" dirty="0">
                <a:cs typeface="Times New Roman" pitchFamily="18" charset="0"/>
              </a:rPr>
              <a:t>стала одним из самых кровавых этапов в формировании современного американского общества. За 5 лет вооруженного конфликта еще не сформированные Соединенные Штаты, несмотря на бесчисленное количество жертв, сумели создать почву для своего будущего существования и развития. </a:t>
            </a:r>
          </a:p>
        </p:txBody>
      </p:sp>
      <p:pic>
        <p:nvPicPr>
          <p:cNvPr id="19458" name="Picture 2" descr="гражданская война в сш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927709" cy="2592288"/>
          </a:xfrm>
          <a:prstGeom prst="rect">
            <a:avLst/>
          </a:prstGeom>
          <a:noFill/>
        </p:spPr>
      </p:pic>
      <p:pic>
        <p:nvPicPr>
          <p:cNvPr id="19460" name="Picture 4" descr="https://ds02.infourok.ru/uploads/ex/08a9/00040048-7a0d4247/img11.jpg"/>
          <p:cNvPicPr>
            <a:picLocks noChangeAspect="1" noChangeArrowheads="1"/>
          </p:cNvPicPr>
          <p:nvPr/>
        </p:nvPicPr>
        <p:blipFill>
          <a:blip r:embed="rId3" cstate="print"/>
          <a:srcRect l="3261" t="28261" r="5435" b="4348"/>
          <a:stretch>
            <a:fillRect/>
          </a:stretch>
        </p:blipFill>
        <p:spPr bwMode="auto">
          <a:xfrm>
            <a:off x="4463480" y="2996952"/>
            <a:ext cx="4680520" cy="2088232"/>
          </a:xfrm>
          <a:prstGeom prst="rect">
            <a:avLst/>
          </a:prstGeom>
          <a:noFill/>
        </p:spPr>
      </p:pic>
      <p:pic>
        <p:nvPicPr>
          <p:cNvPr id="19462" name="Picture 6" descr="http://allday1.com/imagedb/89/5/f12127986ff5d874e82bb2956e3ce.jpg"/>
          <p:cNvPicPr>
            <a:picLocks noChangeAspect="1" noChangeArrowheads="1"/>
          </p:cNvPicPr>
          <p:nvPr/>
        </p:nvPicPr>
        <p:blipFill>
          <a:blip r:embed="rId4" cstate="print"/>
          <a:srcRect t="11898"/>
          <a:stretch>
            <a:fillRect/>
          </a:stretch>
        </p:blipFill>
        <p:spPr bwMode="auto">
          <a:xfrm>
            <a:off x="3995936" y="4725144"/>
            <a:ext cx="4968552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rgbClr val="7030A0"/>
            </a:gs>
            <a:gs pos="79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snip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Гражданская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война в России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932040" cy="5661248"/>
          </a:xfrm>
          <a:prstGeom prst="snip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</a:pPr>
            <a:r>
              <a:rPr lang="ru-RU" sz="1600" dirty="0"/>
              <a:t>Гражданская война в России проходила с 25 октября </a:t>
            </a:r>
            <a:r>
              <a:rPr lang="ru-RU" sz="1600" dirty="0" smtClean="0"/>
              <a:t>(7 ноября)</a:t>
            </a:r>
            <a:r>
              <a:rPr lang="ru-RU" sz="1600" dirty="0"/>
              <a:t> </a:t>
            </a:r>
            <a:r>
              <a:rPr lang="ru-RU" sz="1600" dirty="0" smtClean="0"/>
              <a:t>1917</a:t>
            </a:r>
            <a:r>
              <a:rPr lang="ru-RU" sz="1600" dirty="0"/>
              <a:t> года по </a:t>
            </a:r>
            <a:r>
              <a:rPr lang="ru-RU" sz="1600" dirty="0" smtClean="0"/>
              <a:t>25 октября</a:t>
            </a:r>
            <a:r>
              <a:rPr lang="ru-RU" sz="1600" dirty="0"/>
              <a:t> </a:t>
            </a:r>
            <a:r>
              <a:rPr lang="ru-RU" sz="1600" dirty="0" smtClean="0"/>
              <a:t>1922 </a:t>
            </a:r>
            <a:r>
              <a:rPr lang="ru-RU" sz="1600" dirty="0"/>
              <a:t>года. Она представляла собой ряд </a:t>
            </a:r>
            <a:r>
              <a:rPr lang="ru-RU" sz="1600" dirty="0" smtClean="0"/>
              <a:t>вооруженных сил</a:t>
            </a:r>
            <a:r>
              <a:rPr lang="ru-RU" sz="1600" dirty="0"/>
              <a:t> между различными социальными группами и государственными образованиями на территории бывшей </a:t>
            </a:r>
            <a:r>
              <a:rPr lang="ru-RU" sz="1600" dirty="0" smtClean="0"/>
              <a:t>Российской империи, </a:t>
            </a:r>
            <a:r>
              <a:rPr lang="ru-RU" sz="1600" dirty="0"/>
              <a:t>последовавших за приходом к власти </a:t>
            </a:r>
            <a:r>
              <a:rPr lang="ru-RU" sz="1600" dirty="0" smtClean="0"/>
              <a:t>большевиков</a:t>
            </a:r>
            <a:r>
              <a:rPr lang="ru-RU" sz="1600" dirty="0"/>
              <a:t> в результате </a:t>
            </a:r>
            <a:r>
              <a:rPr lang="ru-RU" sz="1600" dirty="0" smtClean="0"/>
              <a:t>Октябрьской революции</a:t>
            </a:r>
            <a:r>
              <a:rPr lang="ru-RU" sz="1600" dirty="0"/>
              <a:t> 1917 года. Гражданская война явилась итогом революционного кризиса, поразившего Россию в начале XX века, начавшегося с </a:t>
            </a:r>
            <a:r>
              <a:rPr lang="ru-RU" sz="1600" dirty="0" smtClean="0"/>
              <a:t>революции1905-1907 годов</a:t>
            </a:r>
            <a:r>
              <a:rPr lang="ru-RU" sz="1600" dirty="0"/>
              <a:t>.</a:t>
            </a:r>
          </a:p>
        </p:txBody>
      </p:sp>
      <p:pic>
        <p:nvPicPr>
          <p:cNvPr id="18434" name="Picture 2" descr="http://art-otkrytie.narod.ru/images/shupliak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1660" y="1052736"/>
            <a:ext cx="4142340" cy="2016224"/>
          </a:xfrm>
          <a:prstGeom prst="rect">
            <a:avLst/>
          </a:prstGeom>
          <a:noFill/>
        </p:spPr>
      </p:pic>
      <p:pic>
        <p:nvPicPr>
          <p:cNvPr id="18436" name="Picture 4" descr="гражданская война в россии крат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53544"/>
            <a:ext cx="3779912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rgbClr val="FFFF00"/>
            </a:gs>
            <a:gs pos="100000">
              <a:srgbClr val="0070C0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850106"/>
          </a:xfrm>
          <a:prstGeom prst="snip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Периодизация Гражданской войны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fs00.infourok.ru/images/doc/180/206839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8856984" cy="5507704"/>
          </a:xfrm>
          <a:prstGeom prst="snip2Diag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rgbClr val="00B050"/>
            </a:gs>
            <a:gs pos="40000">
              <a:schemeClr val="accent6">
                <a:lumMod val="7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snip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гражданские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войны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2520280"/>
          </a:xfrm>
          <a:prstGeom prst="snip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algn="just">
              <a:lnSpc>
                <a:spcPct val="140000"/>
              </a:lnSpc>
              <a:spcBef>
                <a:spcPts val="0"/>
              </a:spcBef>
            </a:pPr>
            <a:r>
              <a:rPr lang="ru-RU" sz="2000" dirty="0"/>
              <a:t>Гражданская война в </a:t>
            </a:r>
            <a:r>
              <a:rPr lang="ru-RU" sz="2000" dirty="0" smtClean="0"/>
              <a:t>Ливии</a:t>
            </a:r>
            <a:r>
              <a:rPr lang="ru-RU" sz="2000" dirty="0"/>
              <a:t> – вооружённый конфликт между силами, подконтрольными находившемуся у власти с </a:t>
            </a:r>
            <a:r>
              <a:rPr lang="ru-RU" sz="2000" dirty="0" smtClean="0"/>
              <a:t>1969 года</a:t>
            </a:r>
            <a:r>
              <a:rPr lang="ru-RU" sz="2000" dirty="0"/>
              <a:t> лидеру страны полковнику </a:t>
            </a:r>
            <a:r>
              <a:rPr lang="ru-RU" sz="2000" dirty="0" err="1" smtClean="0"/>
              <a:t>Муаммару</a:t>
            </a:r>
            <a:r>
              <a:rPr lang="ru-RU" sz="2000" dirty="0" smtClean="0"/>
              <a:t> </a:t>
            </a:r>
            <a:r>
              <a:rPr lang="ru-RU" sz="2000" dirty="0" err="1" smtClean="0"/>
              <a:t>Каддафи</a:t>
            </a:r>
            <a:r>
              <a:rPr lang="ru-RU" sz="2000" dirty="0"/>
              <a:t> и вооружёнными отрядами </a:t>
            </a:r>
            <a:r>
              <a:rPr lang="ru-RU" sz="2000" dirty="0" smtClean="0"/>
              <a:t>Национального переходного совета Ливии. </a:t>
            </a:r>
          </a:p>
          <a:p>
            <a:pPr marL="0" algn="just">
              <a:lnSpc>
                <a:spcPct val="140000"/>
              </a:lnSpc>
              <a:spcBef>
                <a:spcPts val="0"/>
              </a:spcBef>
            </a:pPr>
            <a:r>
              <a:rPr lang="ru-RU" sz="2000" dirty="0" smtClean="0"/>
              <a:t>Гражданская </a:t>
            </a:r>
            <a:r>
              <a:rPr lang="ru-RU" sz="2000" dirty="0"/>
              <a:t>война в Сирии – многосторонний </a:t>
            </a:r>
            <a:r>
              <a:rPr lang="ru-RU" sz="2000" dirty="0" smtClean="0"/>
              <a:t>вооружённый конфликт</a:t>
            </a:r>
            <a:r>
              <a:rPr lang="ru-RU" sz="2000" dirty="0"/>
              <a:t> с иностранным вмешательством на территории </a:t>
            </a:r>
            <a:r>
              <a:rPr lang="ru-RU" sz="2000" dirty="0" smtClean="0"/>
              <a:t>Сирии, </a:t>
            </a:r>
            <a:r>
              <a:rPr lang="ru-RU" sz="2000" dirty="0"/>
              <a:t>начавшийся весной 2011 года. Сторонами конфликта являются сторонники действующего </a:t>
            </a:r>
            <a:r>
              <a:rPr lang="ru-RU" sz="2000" dirty="0" smtClean="0"/>
              <a:t>президента </a:t>
            </a:r>
            <a:r>
              <a:rPr lang="ru-RU" sz="2000" dirty="0" err="1" smtClean="0"/>
              <a:t>Башара</a:t>
            </a:r>
            <a:r>
              <a:rPr lang="ru-RU" sz="2000" dirty="0" smtClean="0"/>
              <a:t> </a:t>
            </a:r>
            <a:r>
              <a:rPr lang="ru-RU" sz="2000" dirty="0" err="1" smtClean="0"/>
              <a:t>Асада</a:t>
            </a:r>
            <a:r>
              <a:rPr lang="ru-RU" sz="2000" dirty="0"/>
              <a:t> </a:t>
            </a:r>
            <a:r>
              <a:rPr lang="ru-RU" sz="2000" dirty="0" smtClean="0"/>
              <a:t>(Сирийская арабская армия), </a:t>
            </a:r>
            <a:r>
              <a:rPr lang="ru-RU" sz="2000" dirty="0"/>
              <a:t>формирования  </a:t>
            </a:r>
            <a:r>
              <a:rPr lang="ru-RU" sz="2000" dirty="0" smtClean="0"/>
              <a:t>сирийской оппозиции</a:t>
            </a:r>
            <a:r>
              <a:rPr lang="ru-RU" sz="2000" dirty="0"/>
              <a:t> </a:t>
            </a:r>
            <a:r>
              <a:rPr lang="ru-RU" sz="2000" dirty="0" smtClean="0"/>
              <a:t>(Свободная сирийская армия),</a:t>
            </a:r>
            <a:endParaRPr lang="ru-RU" sz="2000" dirty="0"/>
          </a:p>
        </p:txBody>
      </p:sp>
      <p:pic>
        <p:nvPicPr>
          <p:cNvPr id="3074" name="Picture 2" descr="http://www.israelonline.ru/wp-content/uploads/2015/03/07/24ab932d0d38aeea887b0b90d3b02c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717032"/>
            <a:ext cx="4392488" cy="2970330"/>
          </a:xfrm>
          <a:prstGeom prst="rect">
            <a:avLst/>
          </a:prstGeom>
          <a:noFill/>
        </p:spPr>
      </p:pic>
      <p:pic>
        <p:nvPicPr>
          <p:cNvPr id="3076" name="Picture 4" descr="http://cdn.theatlantic.com/static/infocus/syria052913/s13_68660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17032"/>
            <a:ext cx="4536504" cy="291716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4000">
              <a:srgbClr val="FF0000"/>
            </a:gs>
            <a:gs pos="50000">
              <a:srgbClr val="00B0F0"/>
            </a:gs>
            <a:gs pos="40000">
              <a:srgbClr val="E509AB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snip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400600"/>
          </a:xfrm>
          <a:prstGeom prst="snip2Diag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 smtClean="0">
                <a:cs typeface="Times New Roman" pitchFamily="18" charset="0"/>
              </a:rPr>
              <a:t>Существует три критерия гражданской войны: стороны восстания должны обладать частью национальной территории, восставшие гражданские власти должны де-факто обладать властью над населением, повстанцы должны иметь некоторое признание в качестве воюющей стороны.</a:t>
            </a:r>
          </a:p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 smtClean="0"/>
              <a:t>Причинами гражданских войн выступает наличие финансирования повстанцев, низкий образовательный уровень молодежи, высокая населенность страны и др.</a:t>
            </a:r>
          </a:p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 smtClean="0"/>
              <a:t>Гражданские войны в период истории Средневековья в основном происходили в форме восстаний рабов или зависимых крестьян. </a:t>
            </a:r>
          </a:p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 smtClean="0"/>
              <a:t>Гражданская война в России проходила с 25 октября (7 ноября) 1917 года по 25 октября 1922 года.</a:t>
            </a:r>
          </a:p>
          <a:p>
            <a:pPr marL="0" algn="just">
              <a:lnSpc>
                <a:spcPct val="130000"/>
              </a:lnSpc>
              <a:spcBef>
                <a:spcPts val="0"/>
              </a:spcBef>
            </a:pPr>
            <a:r>
              <a:rPr lang="ru-RU" sz="2000" dirty="0" smtClean="0"/>
              <a:t>Начиная с 1945 года, гражданские войны принесли порядка 25 миллионов смертей, включая насильственную депортацию миллионов других людей. </a:t>
            </a:r>
          </a:p>
          <a:p>
            <a:pPr marL="0" algn="just">
              <a:spcBef>
                <a:spcPts val="0"/>
              </a:spcBef>
            </a:pPr>
            <a:endParaRPr lang="ru-RU" sz="2000" dirty="0" smtClean="0"/>
          </a:p>
          <a:p>
            <a:pPr marL="0" algn="just">
              <a:spcBef>
                <a:spcPts val="0"/>
              </a:spcBef>
            </a:pPr>
            <a:endParaRPr lang="ru-RU" sz="2000" dirty="0" smtClean="0"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  <a:prstGeom prst="snip2DiagRect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265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ГРАЖДАНСКАЯ ВОЙНА В ИСТОРИИ ЧЕЛОВЕЧЕСТВА</vt:lpstr>
      <vt:lpstr>Определение гражданской войны</vt:lpstr>
      <vt:lpstr>Гражданские войны в Средние века</vt:lpstr>
      <vt:lpstr>Гражданская война в США</vt:lpstr>
      <vt:lpstr> Гражданская война в России </vt:lpstr>
      <vt:lpstr>Периодизация Гражданской войны</vt:lpstr>
      <vt:lpstr>Современные гражданские войны</vt:lpstr>
      <vt:lpstr>Заключение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ВОЙНА В ИСТОРИИ ЧЕЛОВЕЧЕСТВА</dc:title>
  <dc:creator>А</dc:creator>
  <cp:lastModifiedBy>А</cp:lastModifiedBy>
  <cp:revision>33</cp:revision>
  <dcterms:created xsi:type="dcterms:W3CDTF">2017-05-14T10:11:18Z</dcterms:created>
  <dcterms:modified xsi:type="dcterms:W3CDTF">2017-05-18T01:56:42Z</dcterms:modified>
</cp:coreProperties>
</file>