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6" r:id="rId4"/>
    <p:sldId id="259" r:id="rId5"/>
    <p:sldId id="261" r:id="rId6"/>
    <p:sldId id="260" r:id="rId7"/>
    <p:sldId id="262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48" autoAdjust="0"/>
  </p:normalViewPr>
  <p:slideViewPr>
    <p:cSldViewPr>
      <p:cViewPr varScale="1">
        <p:scale>
          <a:sx n="60" d="100"/>
          <a:sy n="60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B312E-0745-4A7B-9DF9-AE6E8F39EE52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2E918-B7B4-4ADC-89DF-64FA2622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088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2E918-B7B4-4ADC-89DF-64FA2622445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90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23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7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8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47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430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43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11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26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1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1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31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005D9-D497-4C5B-8DBC-3012DD3116BE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35823-710C-4F3A-BECB-4DCED2EB8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51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152127"/>
          </a:xfrm>
        </p:spPr>
        <p:txBody>
          <a:bodyPr/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астер-класс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6995" y="2132856"/>
            <a:ext cx="545168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Пересказ текста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опорным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картинкам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user\Pictures\девочка с книгой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448272" cy="24482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Pictures\сова с книгой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2016224" cy="18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5445224"/>
            <a:ext cx="4248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Учитель-логопед: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</a:rPr>
              <a:t>Горовая</a:t>
            </a:r>
            <a:r>
              <a:rPr lang="ru-RU" sz="2400" b="1" i="1" dirty="0" smtClean="0">
                <a:solidFill>
                  <a:srgbClr val="002060"/>
                </a:solidFill>
              </a:rPr>
              <a:t> Ольга Владимировна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05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712879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 smtClean="0">
                <a:solidFill>
                  <a:srgbClr val="7030A0"/>
                </a:solidFill>
              </a:rPr>
              <a:t>Пересказ –</a:t>
            </a:r>
          </a:p>
          <a:p>
            <a:pPr algn="ctr"/>
            <a:r>
              <a:rPr lang="ru-RU" sz="4400" b="1" dirty="0"/>
              <a:t>с</a:t>
            </a:r>
            <a:r>
              <a:rPr lang="ru-RU" sz="4400" b="1" dirty="0" smtClean="0"/>
              <a:t>вязное выразительное</a:t>
            </a:r>
          </a:p>
          <a:p>
            <a:pPr algn="ctr"/>
            <a:r>
              <a:rPr lang="ru-RU" sz="4400" b="1" dirty="0"/>
              <a:t>в</a:t>
            </a:r>
            <a:r>
              <a:rPr lang="ru-RU" sz="4400" b="1" dirty="0" smtClean="0"/>
              <a:t>оспроизведение</a:t>
            </a:r>
          </a:p>
          <a:p>
            <a:pPr algn="ctr"/>
            <a:r>
              <a:rPr lang="ru-RU" sz="4400" b="1" dirty="0"/>
              <a:t>п</a:t>
            </a:r>
            <a:r>
              <a:rPr lang="ru-RU" sz="4400" b="1" dirty="0" smtClean="0"/>
              <a:t>рослушанного</a:t>
            </a:r>
          </a:p>
          <a:p>
            <a:pPr algn="ctr"/>
            <a:r>
              <a:rPr lang="ru-RU" sz="4400" b="1" dirty="0"/>
              <a:t>х</a:t>
            </a:r>
            <a:r>
              <a:rPr lang="ru-RU" sz="4400" b="1" dirty="0" smtClean="0"/>
              <a:t>удожественного</a:t>
            </a:r>
          </a:p>
          <a:p>
            <a:pPr algn="ctr"/>
            <a:r>
              <a:rPr lang="ru-RU" sz="4400" b="1" dirty="0"/>
              <a:t>п</a:t>
            </a:r>
            <a:r>
              <a:rPr lang="ru-RU" sz="4400" b="1" dirty="0" smtClean="0"/>
              <a:t>роизведения.</a:t>
            </a:r>
            <a:endParaRPr lang="ru-RU" sz="4400" b="1" dirty="0"/>
          </a:p>
        </p:txBody>
      </p:sp>
      <p:pic>
        <p:nvPicPr>
          <p:cNvPr id="1026" name="Picture 2" descr="C:\Users\user\Desktop\картинки для презентаций\с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68960"/>
            <a:ext cx="2160240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1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32657"/>
            <a:ext cx="4040188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4040188" cy="5040560"/>
          </a:xfrm>
        </p:spPr>
        <p:txBody>
          <a:bodyPr/>
          <a:lstStyle/>
          <a:p>
            <a:r>
              <a:rPr lang="ru-RU" b="1" dirty="0"/>
              <a:t>Недостаточная концентрация внимания и низкая механическая память.</a:t>
            </a:r>
          </a:p>
          <a:p>
            <a:r>
              <a:rPr lang="ru-RU" b="1" dirty="0"/>
              <a:t>Специфические особенности всех форм мышления.</a:t>
            </a:r>
          </a:p>
          <a:p>
            <a:pPr marL="0" indent="0">
              <a:buNone/>
            </a:pPr>
            <a:r>
              <a:rPr lang="ru-RU" b="1" dirty="0"/>
              <a:t>  </a:t>
            </a:r>
          </a:p>
          <a:p>
            <a:pPr marL="0" indent="0">
              <a:buNone/>
            </a:pPr>
            <a:endParaRPr lang="ru-RU" b="1" dirty="0"/>
          </a:p>
          <a:p>
            <a:r>
              <a:rPr lang="ru-RU" b="1" dirty="0"/>
              <a:t>Общее недоразвитие речи.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32657"/>
            <a:ext cx="4041775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5040560"/>
          </a:xfrm>
        </p:spPr>
        <p:txBody>
          <a:bodyPr/>
          <a:lstStyle/>
          <a:p>
            <a:r>
              <a:rPr lang="ru-RU" b="1" dirty="0"/>
              <a:t>Снижение продуктивности первых попыток запоминания.</a:t>
            </a:r>
          </a:p>
          <a:p>
            <a:endParaRPr lang="ru-RU" b="1" dirty="0"/>
          </a:p>
          <a:p>
            <a:r>
              <a:rPr lang="ru-RU" b="1" dirty="0"/>
              <a:t>Нарушение в соблюдении последовательности событий, создании внутреннего плана высказывания.</a:t>
            </a:r>
          </a:p>
          <a:p>
            <a:r>
              <a:rPr lang="ru-RU" b="1" dirty="0"/>
              <a:t>Построение связного речевого замысла.</a:t>
            </a:r>
          </a:p>
          <a:p>
            <a:endParaRPr lang="ru-RU" dirty="0"/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467544" y="404664"/>
            <a:ext cx="4104456" cy="1008112"/>
          </a:xfrm>
          <a:prstGeom prst="flowChartTerminator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Особенности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детей </a:t>
            </a:r>
            <a:r>
              <a:rPr lang="ru-RU" sz="2800" b="1" dirty="0">
                <a:solidFill>
                  <a:srgbClr val="7030A0"/>
                </a:solidFill>
              </a:rPr>
              <a:t>с ОНР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4722476" y="373864"/>
            <a:ext cx="3960440" cy="1021832"/>
          </a:xfrm>
          <a:prstGeom prst="flowChartTerminato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Проблемы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</a:rPr>
              <a:t>при пересказе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897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Предметные и сюжетные картинки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к тексту помогают: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63688" y="1700808"/>
            <a:ext cx="5904656" cy="4824536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</a:rPr>
              <a:t>с</a:t>
            </a:r>
            <a:r>
              <a:rPr lang="ru-RU" b="1" dirty="0" smtClean="0">
                <a:solidFill>
                  <a:schemeClr val="tx1"/>
                </a:solidFill>
              </a:rPr>
              <a:t>оздать внутренний речевой план высказывания;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</a:rPr>
              <a:t>н</a:t>
            </a:r>
            <a:r>
              <a:rPr lang="ru-RU" b="1" dirty="0" smtClean="0">
                <a:solidFill>
                  <a:schemeClr val="tx1"/>
                </a:solidFill>
              </a:rPr>
              <a:t>аглядно подкрепить каждую синтаксическую единицу;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</a:rPr>
              <a:t>п</a:t>
            </a:r>
            <a:r>
              <a:rPr lang="ru-RU" b="1" dirty="0" smtClean="0">
                <a:solidFill>
                  <a:schemeClr val="tx1"/>
                </a:solidFill>
              </a:rPr>
              <a:t>оследовательно и легко передать содержание прочитанного.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user\Pictures\котенок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10001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Pictures\солнышк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47" y="2996952"/>
            <a:ext cx="1504950" cy="1476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Pictures\лошадка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34" y="4941168"/>
            <a:ext cx="1428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Pictures\белка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558" y="1484784"/>
            <a:ext cx="926778" cy="125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Pictures\щенок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672" y="3353837"/>
            <a:ext cx="11525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Pictures\слоненок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961" y="5140960"/>
            <a:ext cx="1428750" cy="120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47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-сад\IMG_4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332656"/>
            <a:ext cx="597666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-сад\IMG_43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1" y="2996952"/>
            <a:ext cx="475252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37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9361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Виды работы при пересказе текста по опорным картинкам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340768"/>
            <a:ext cx="3193508" cy="47847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266928" cy="523426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/>
              <a:t>Взрослый, прикрепляя к магнитной доске (наборному полотну) картинки сверху вниз одну под другой, читает текст. (Количество картинок соответствует количеству предложений в тексте).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/>
              <a:t>Поочередно  показывая каждую картинку, взрослый просит детей припомнить, о чем говорилось в каждом предложении.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/>
              <a:t>Дети по цепочке пересказывают весь текст.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3674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2411760" y="179201"/>
            <a:ext cx="4608513" cy="6408738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ru-RU" sz="2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По  </a:t>
            </a:r>
            <a:r>
              <a:rPr lang="ru-RU" sz="2000" b="1" dirty="0" smtClean="0"/>
              <a:t>окончании пересказа взрослый переворачивает картинки через одну тыльной стороной.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Один из детей воспроизводит содержание рассказа.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После успешного пересказа можно перевернуть все картинки.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Затем картинки к рассказу выставляются на доске в свободном порядке.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Взрослый читает текст и после прочитанного  просит кого-либо из детей разложить картинки в нужной </a:t>
            </a:r>
            <a:r>
              <a:rPr lang="ru-RU" sz="2000" b="1" dirty="0" smtClean="0"/>
              <a:t>последовательности.</a:t>
            </a:r>
          </a:p>
          <a:p>
            <a:pPr marL="285750" indent="-285750"/>
            <a:r>
              <a:rPr lang="ru-RU" sz="2000" b="1" dirty="0"/>
              <a:t>Еще раз повторяется пересказ всего текста.</a:t>
            </a:r>
            <a:endParaRPr lang="ru-RU" sz="2000" b="1" dirty="0"/>
          </a:p>
        </p:txBody>
      </p:sp>
      <p:pic>
        <p:nvPicPr>
          <p:cNvPr id="8" name="Объект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0589"/>
            <a:ext cx="156923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658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Рекомендации родителям по пересказу текста с опорой на картинки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5472608" cy="506916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Подготовьте схематические рисунки к каждому предложению из текста для пересказа.</a:t>
            </a:r>
          </a:p>
          <a:p>
            <a:r>
              <a:rPr lang="ru-RU" sz="2000" b="1" dirty="0" smtClean="0"/>
              <a:t>Читайте текст, поочередно показывая на каждую картинку.</a:t>
            </a:r>
          </a:p>
          <a:p>
            <a:r>
              <a:rPr lang="ru-RU" sz="2000" b="1" dirty="0" smtClean="0"/>
              <a:t>После прочтения текста попросите ребенка припомнить, о чем говорилось в каждом предложении.</a:t>
            </a:r>
          </a:p>
          <a:p>
            <a:r>
              <a:rPr lang="ru-RU" sz="2000" b="1" dirty="0" smtClean="0"/>
              <a:t>Перескажите текст с опорой на картинки.</a:t>
            </a:r>
          </a:p>
          <a:p>
            <a:r>
              <a:rPr lang="ru-RU" sz="2000" b="1" dirty="0" smtClean="0"/>
              <a:t>Расположите картинки в свободном порядке.</a:t>
            </a:r>
          </a:p>
          <a:p>
            <a:r>
              <a:rPr lang="ru-RU" sz="2000" b="1" dirty="0" smtClean="0"/>
              <a:t>Прочитайте текст и после прочитанного попросите расположить картинки в нужной последовательности.</a:t>
            </a:r>
          </a:p>
          <a:p>
            <a:r>
              <a:rPr lang="ru-RU" sz="2000" b="1" dirty="0" smtClean="0"/>
              <a:t>Еще раз повторите пересказ всего текста.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2120" y="1340768"/>
            <a:ext cx="3168352" cy="5484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u="sng" dirty="0" smtClean="0"/>
              <a:t>Пример:</a:t>
            </a:r>
          </a:p>
          <a:p>
            <a:pPr marL="0" indent="0">
              <a:buNone/>
            </a:pPr>
            <a:r>
              <a:rPr lang="ru-RU" sz="2000" u="sng" dirty="0" smtClean="0"/>
              <a:t>Текст: </a:t>
            </a:r>
            <a:r>
              <a:rPr lang="ru-RU" sz="2000" dirty="0" smtClean="0"/>
              <a:t>Однажды Маша пошла в лес за грибами. В лесу щебечут птицы. С ветки на ветку прыгают рыжие белки. Из  травы выглядывают боровики. Фыркнул и спрятался под кустом смешной ежик. Корзинки быстро наполнились грибами. Пора идти домой.</a:t>
            </a:r>
          </a:p>
          <a:p>
            <a:pPr marL="0" indent="0">
              <a:buNone/>
            </a:pPr>
            <a:r>
              <a:rPr lang="ru-RU" sz="2000" u="sng" dirty="0" smtClean="0"/>
              <a:t>Опорные картинки:</a:t>
            </a:r>
          </a:p>
          <a:p>
            <a:pPr marL="0" indent="0">
              <a:buNone/>
            </a:pPr>
            <a:endParaRPr lang="ru-RU" sz="2000" u="sng" dirty="0"/>
          </a:p>
        </p:txBody>
      </p:sp>
      <p:pic>
        <p:nvPicPr>
          <p:cNvPr id="1026" name="Picture 2" descr="C:\Users\user\Desktop\фото-сад\IMG_43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805" y="5847846"/>
            <a:ext cx="3600400" cy="991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6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564904"/>
            <a:ext cx="48468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712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343</Words>
  <Application>Microsoft Office PowerPoint</Application>
  <PresentationFormat>Экран (4:3)</PresentationFormat>
  <Paragraphs>54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мастер-класс</vt:lpstr>
      <vt:lpstr>Презентация PowerPoint</vt:lpstr>
      <vt:lpstr>Презентация PowerPoint</vt:lpstr>
      <vt:lpstr>Предметные и сюжетные картинки к тексту помогают:</vt:lpstr>
      <vt:lpstr>Презентация PowerPoint</vt:lpstr>
      <vt:lpstr>Виды работы при пересказе текста по опорным картинкам</vt:lpstr>
      <vt:lpstr>Презентация PowerPoint</vt:lpstr>
      <vt:lpstr>Рекомендации родителям по пересказу текста с опорой на картинки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2014-04-05T12:43:46Z</dcterms:created>
  <dcterms:modified xsi:type="dcterms:W3CDTF">2017-05-20T14:16:04Z</dcterms:modified>
</cp:coreProperties>
</file>