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8"/>
  </p:notesMasterIdLst>
  <p:sldIdLst>
    <p:sldId id="256" r:id="rId2"/>
    <p:sldId id="275" r:id="rId3"/>
    <p:sldId id="259" r:id="rId4"/>
    <p:sldId id="260" r:id="rId5"/>
    <p:sldId id="261" r:id="rId6"/>
    <p:sldId id="274" r:id="rId7"/>
    <p:sldId id="262" r:id="rId8"/>
    <p:sldId id="264" r:id="rId9"/>
    <p:sldId id="266" r:id="rId10"/>
    <p:sldId id="267" r:id="rId11"/>
    <p:sldId id="268" r:id="rId12"/>
    <p:sldId id="269" r:id="rId13"/>
    <p:sldId id="270" r:id="rId14"/>
    <p:sldId id="272" r:id="rId15"/>
    <p:sldId id="271" r:id="rId16"/>
    <p:sldId id="273" r:id="rId17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SimSun" charset="-122"/>
        <a:cs typeface="+mn-cs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SimSun" charset="-122"/>
        <a:cs typeface="+mn-cs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SimSun" charset="-122"/>
        <a:cs typeface="+mn-cs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SimSun" charset="-122"/>
        <a:cs typeface="+mn-cs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SimSun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SimSun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SimSun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SimSun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SimSun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30723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30724" name="AutoShape 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30725" name="Rectangle 4"/>
          <p:cNvSpPr>
            <a:spLocks noGrp="1" noChangeArrowheads="1"/>
          </p:cNvSpPr>
          <p:nvPr>
            <p:ph type="sldImg"/>
          </p:nvPr>
        </p:nvSpPr>
        <p:spPr bwMode="auto">
          <a:xfrm>
            <a:off x="-11798300" y="-11796713"/>
            <a:ext cx="11793537" cy="1248727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0050" cy="410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altLang="ru-RU" noProof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1747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1638" cy="4111625"/>
          </a:xfrm>
          <a:noFill/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0963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1638" cy="4111625"/>
          </a:xfrm>
          <a:noFill/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1987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1638" cy="4111625"/>
          </a:xfrm>
          <a:noFill/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3011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1638" cy="4111625"/>
          </a:xfrm>
          <a:noFill/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4035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1638" cy="4111625"/>
          </a:xfrm>
          <a:noFill/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5059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1638" cy="4111625"/>
          </a:xfrm>
          <a:noFill/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2771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1638" cy="4111625"/>
          </a:xfrm>
          <a:noFill/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3795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1638" cy="4111625"/>
          </a:xfrm>
          <a:noFill/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4819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1638" cy="4111625"/>
          </a:xfrm>
          <a:noFill/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5843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1638" cy="4111625"/>
          </a:xfrm>
          <a:noFill/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6867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1638" cy="4111625"/>
          </a:xfrm>
          <a:noFill/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7891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1638" cy="4111625"/>
          </a:xfrm>
          <a:noFill/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8915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1638" cy="4111625"/>
          </a:xfrm>
          <a:noFill/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9939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1638" cy="4111625"/>
          </a:xfrm>
          <a:noFill/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99C3FC-DF16-45C1-A829-E3EAD29D535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E31845-CFC3-4A67-AD5C-EF6A7E50AB3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4638" y="128588"/>
            <a:ext cx="2055812" cy="59912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8588"/>
            <a:ext cx="6015038" cy="59912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9CDDEA-D2A4-4773-93EA-3E74D293C74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8588"/>
            <a:ext cx="8223250" cy="143351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496AD6-223C-4C02-9D4A-05487B70AA3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67851A-1FBF-40B7-857C-6CF171B7A98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2EF945-C691-40D7-91C9-28965A8ACD5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5425" cy="4519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5425" cy="4519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73DE8F-F891-4BD7-94E5-3CCDEF3B812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F5F6A9-D7C5-4CC9-B962-E5B0F6C7A4F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0EC902-8453-49DB-BDA8-81F8E619F88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744CEA-576E-4D06-A399-1A16847BC68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4DB402-5423-4C76-B9F6-A930C92BCBB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ED39F1-6625-4A0C-8382-FDAECCA7893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8588"/>
            <a:ext cx="8223250" cy="1433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текста заголовка щелкните мышью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3250" cy="4519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структуры щелкните мышью</a:t>
            </a:r>
          </a:p>
          <a:p>
            <a:pPr lvl="1"/>
            <a:r>
              <a:rPr lang="en-GB" altLang="ru-RU" smtClean="0"/>
              <a:t>Второй уровень структуры</a:t>
            </a:r>
          </a:p>
          <a:p>
            <a:pPr lvl="2"/>
            <a:r>
              <a:rPr lang="en-GB" altLang="ru-RU" smtClean="0"/>
              <a:t>Третий уровень структуры</a:t>
            </a:r>
          </a:p>
          <a:p>
            <a:pPr lvl="3"/>
            <a:r>
              <a:rPr lang="en-GB" altLang="ru-RU" smtClean="0"/>
              <a:t>Четвертый уровень структуры</a:t>
            </a:r>
          </a:p>
          <a:p>
            <a:pPr lvl="4"/>
            <a:r>
              <a:rPr lang="en-GB" altLang="ru-RU" smtClean="0"/>
              <a:t>Пятый уровень структуры</a:t>
            </a:r>
          </a:p>
          <a:p>
            <a:pPr lvl="4"/>
            <a:r>
              <a:rPr lang="en-GB" altLang="ru-RU" smtClean="0"/>
              <a:t>Шестой уровень структуры</a:t>
            </a:r>
          </a:p>
          <a:p>
            <a:pPr lvl="4"/>
            <a:r>
              <a:rPr lang="en-GB" altLang="ru-RU" smtClean="0"/>
              <a:t>Седьмой уровень структуры</a:t>
            </a:r>
          </a:p>
          <a:p>
            <a:pPr lvl="4"/>
            <a:r>
              <a:rPr lang="en-GB" altLang="ru-RU" smtClean="0"/>
              <a:t>Восьмой уровень структуры</a:t>
            </a:r>
          </a:p>
          <a:p>
            <a:pPr lvl="4"/>
            <a:r>
              <a:rPr lang="en-GB" altLang="ru-RU" smtClean="0"/>
              <a:t>Девятый уровень структуры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27250" cy="46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89250" cy="46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27250" cy="46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46F06043-2265-4943-9621-46327B409B6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ransition spd="med">
    <p:fade/>
  </p:transition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SimSun" charset="-122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SimSun" charset="-122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SimSun" charset="-122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SimSun" charset="-122"/>
        </a:defRPr>
      </a:lvl5pPr>
      <a:lvl6pPr marL="25146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SimSun" charset="-122"/>
        </a:defRPr>
      </a:lvl6pPr>
      <a:lvl7pPr marL="29718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SimSun" charset="-122"/>
        </a:defRPr>
      </a:lvl7pPr>
      <a:lvl8pPr marL="3429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SimSun" charset="-122"/>
        </a:defRPr>
      </a:lvl8pPr>
      <a:lvl9pPr marL="3886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SimSun" charset="-122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1331913" y="549275"/>
            <a:ext cx="6400800" cy="2016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800" i="1">
                <a:solidFill>
                  <a:srgbClr val="0000FF"/>
                </a:solidFill>
                <a:latin typeface="Georgia" pitchFamily="16" charset="0"/>
              </a:rPr>
              <a:t>Развитие мелкой моторики рук, как средство развития речи у дошкольников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4532313" y="4337050"/>
            <a:ext cx="3779837" cy="2105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60000"/>
              </a:lnSpc>
              <a:spcBef>
                <a:spcPts val="1125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b="1" i="1">
                <a:solidFill>
                  <a:srgbClr val="000000"/>
                </a:solidFill>
                <a:latin typeface="Georgia" pitchFamily="16" charset="0"/>
              </a:rPr>
              <a:t>         </a:t>
            </a:r>
            <a:r>
              <a:rPr lang="ru-RU" altLang="ru-RU" b="1" i="1">
                <a:solidFill>
                  <a:srgbClr val="0000FF"/>
                </a:solidFill>
                <a:latin typeface="Georgia" pitchFamily="16" charset="0"/>
              </a:rPr>
              <a:t>Из опыта работы:</a:t>
            </a:r>
          </a:p>
          <a:p>
            <a:pPr>
              <a:lnSpc>
                <a:spcPct val="60000"/>
              </a:lnSpc>
              <a:spcBef>
                <a:spcPts val="1125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b="1" i="1">
                <a:solidFill>
                  <a:srgbClr val="0000FF"/>
                </a:solidFill>
                <a:latin typeface="Georgia" pitchFamily="16" charset="0"/>
              </a:rPr>
              <a:t>   учителя-логопеда </a:t>
            </a:r>
          </a:p>
          <a:p>
            <a:pPr>
              <a:lnSpc>
                <a:spcPct val="60000"/>
              </a:lnSpc>
              <a:spcBef>
                <a:spcPts val="1125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b="1" i="1">
                <a:solidFill>
                  <a:srgbClr val="0000FF"/>
                </a:solidFill>
                <a:latin typeface="Georgia" pitchFamily="16" charset="0"/>
              </a:rPr>
              <a:t>                ЧДОУ  </a:t>
            </a:r>
          </a:p>
          <a:p>
            <a:pPr>
              <a:lnSpc>
                <a:spcPct val="60000"/>
              </a:lnSpc>
              <a:spcBef>
                <a:spcPts val="1125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b="1" i="1">
                <a:solidFill>
                  <a:srgbClr val="0000FF"/>
                </a:solidFill>
                <a:latin typeface="Georgia" pitchFamily="16" charset="0"/>
              </a:rPr>
              <a:t>«Д/с № </a:t>
            </a:r>
            <a:r>
              <a:rPr lang="en-US" altLang="ru-RU" b="1" i="1">
                <a:solidFill>
                  <a:srgbClr val="0000FF"/>
                </a:solidFill>
                <a:latin typeface="Georgia" pitchFamily="16" charset="0"/>
              </a:rPr>
              <a:t>29 </a:t>
            </a:r>
            <a:r>
              <a:rPr lang="ru-RU" altLang="ru-RU" b="1" i="1">
                <a:solidFill>
                  <a:srgbClr val="0000FF"/>
                </a:solidFill>
                <a:latin typeface="Georgia" pitchFamily="16" charset="0"/>
              </a:rPr>
              <a:t>ОАО «РЖД» </a:t>
            </a:r>
          </a:p>
          <a:p>
            <a:pPr>
              <a:lnSpc>
                <a:spcPct val="60000"/>
              </a:lnSpc>
              <a:spcBef>
                <a:spcPts val="1125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b="1" i="1">
                <a:solidFill>
                  <a:srgbClr val="0000FF"/>
                </a:solidFill>
                <a:latin typeface="Georgia" pitchFamily="16" charset="0"/>
              </a:rPr>
              <a:t>    г. Калининград</a:t>
            </a:r>
          </a:p>
          <a:p>
            <a:pPr>
              <a:lnSpc>
                <a:spcPct val="60000"/>
              </a:lnSpc>
              <a:spcBef>
                <a:spcPts val="1125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b="1" i="1">
                <a:solidFill>
                  <a:srgbClr val="0000FF"/>
                </a:solidFill>
                <a:latin typeface="Georgia" pitchFamily="16" charset="0"/>
              </a:rPr>
              <a:t>               Тереховой </a:t>
            </a:r>
          </a:p>
          <a:p>
            <a:pPr>
              <a:lnSpc>
                <a:spcPct val="60000"/>
              </a:lnSpc>
              <a:spcBef>
                <a:spcPts val="1125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b="1" i="1">
                <a:solidFill>
                  <a:srgbClr val="0000FF"/>
                </a:solidFill>
                <a:latin typeface="Georgia" pitchFamily="16" charset="0"/>
              </a:rPr>
              <a:t>Анжелики  Евгеньевны</a:t>
            </a: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971550" y="2697163"/>
            <a:ext cx="6624638" cy="10175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000">
                <a:solidFill>
                  <a:srgbClr val="FF0000"/>
                </a:solidFill>
                <a:latin typeface="Tahoma" pitchFamily="32" charset="0"/>
              </a:rPr>
              <a:t>«Истоки творческих способностей детей и их дарований –  на кончиках   пальцев...»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000">
                <a:solidFill>
                  <a:srgbClr val="FF0000"/>
                </a:solidFill>
                <a:latin typeface="Tahoma" pitchFamily="32" charset="0"/>
              </a:rPr>
              <a:t>          В.А.Сухомлинский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3"/>
          <p:cNvSpPr txBox="1">
            <a:spLocks noChangeArrowheads="1"/>
          </p:cNvSpPr>
          <p:nvPr/>
        </p:nvSpPr>
        <p:spPr bwMode="auto">
          <a:xfrm>
            <a:off x="4140200" y="5324475"/>
            <a:ext cx="4859338" cy="827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Arial" charset="0"/>
                <a:ea typeface="SimSun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charset="0"/>
                <a:ea typeface="SimSun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SimSun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SimSun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SimSun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SimSun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SimSun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SimSun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SimSun" charset="-122"/>
              </a:defRPr>
            </a:lvl9pPr>
          </a:lstStyle>
          <a:p>
            <a:pPr eaLnBrk="1" hangingPunct="1">
              <a:lnSpc>
                <a:spcPct val="85000"/>
              </a:lnSpc>
              <a:spcBef>
                <a:spcPts val="2000"/>
              </a:spcBef>
              <a:buClrTx/>
              <a:buFontTx/>
              <a:buNone/>
              <a:defRPr/>
            </a:pPr>
            <a:r>
              <a:rPr lang="ru-RU" altLang="ru-RU" sz="1800" dirty="0" smtClean="0">
                <a:latin typeface="Tahoma" pitchFamily="32" charset="0"/>
              </a:rPr>
              <a:t>  </a:t>
            </a:r>
            <a:r>
              <a:rPr lang="ru-RU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alt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Пальчиковый театр и киндеры</a:t>
            </a:r>
            <a:r>
              <a:rPr lang="ru-RU" alt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                                        </a:t>
            </a:r>
          </a:p>
        </p:txBody>
      </p:sp>
      <p:pic>
        <p:nvPicPr>
          <p:cNvPr id="23555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00675" y="0"/>
            <a:ext cx="3529013" cy="3095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23556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388" y="179388"/>
            <a:ext cx="3600450" cy="18176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3317" name="Picture 6" descr="C:\Users\Лика\Desktop\IMG_169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971550" y="2420938"/>
            <a:ext cx="2195513" cy="3903662"/>
          </a:xfrm>
          <a:prstGeom prst="rect">
            <a:avLst/>
          </a:prstGeom>
          <a:solidFill>
            <a:srgbClr val="FFFFFF">
              <a:shade val="85000"/>
            </a:srgbClr>
          </a:solidFill>
          <a:ln w="9525">
            <a:solidFill>
              <a:srgbClr val="FFFF00"/>
            </a:solidFill>
            <a:miter lim="800000"/>
            <a:headEnd/>
            <a:tailEnd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809625" y="641350"/>
            <a:ext cx="4786313" cy="6429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i="1">
                <a:solidFill>
                  <a:srgbClr val="660066"/>
                </a:solidFill>
                <a:latin typeface="Georgia" pitchFamily="16" charset="0"/>
              </a:rPr>
              <a:t>Используется  для разнообразия и 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i="1">
                <a:solidFill>
                  <a:srgbClr val="660066"/>
                </a:solidFill>
                <a:latin typeface="Georgia" pitchFamily="16" charset="0"/>
              </a:rPr>
              <a:t>природный материал( каштаны, шишки)</a:t>
            </a:r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60363" y="2528888"/>
            <a:ext cx="3851275" cy="35909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blipFill dpi="0" rotWithShape="0">
                  <a:blip xmlns:r="http://schemas.openxmlformats.org/officeDocument/2006/relationships"/>
                  <a:srcRect/>
                  <a:stretch>
                    <a:fillRect/>
                  </a:stretch>
                </a:blipFill>
              </a14:hiddenFill>
            </a:ext>
          </a:extLst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500563" y="1439863"/>
            <a:ext cx="4319587" cy="3959225"/>
          </a:xfrm>
          <a:prstGeom prst="round2DiagRect">
            <a:avLst>
              <a:gd name="adj1" fmla="val 16667"/>
              <a:gd name="adj2" fmla="val 0"/>
            </a:avLst>
          </a:prstGeom>
          <a:ln w="76200">
            <a:solidFill>
              <a:srgbClr val="FFFF00"/>
            </a:solidFill>
            <a:round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blipFill dpi="0" rotWithShape="0">
                  <a:blip xmlns:r="http://schemas.openxmlformats.org/officeDocument/2006/relationships"/>
                  <a:srcRect/>
                  <a:stretch>
                    <a:fillRect/>
                  </a:stretch>
                </a:blipFill>
              </a14:hiddenFill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5"/>
          <p:cNvSpPr txBox="1">
            <a:spLocks noChangeArrowheads="1"/>
          </p:cNvSpPr>
          <p:nvPr/>
        </p:nvSpPr>
        <p:spPr bwMode="auto">
          <a:xfrm>
            <a:off x="4356100" y="404813"/>
            <a:ext cx="4392613" cy="1300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  <a:spcBef>
                <a:spcPts val="1125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b="1" i="1">
                <a:solidFill>
                  <a:srgbClr val="0000FF"/>
                </a:solidFill>
                <a:latin typeface="Georgia" pitchFamily="16" charset="0"/>
              </a:rPr>
              <a:t>Все дети любят рисовать! Наши ребята знают, что с карандашами можно ещё и весело играть!</a:t>
            </a:r>
          </a:p>
        </p:txBody>
      </p:sp>
      <p:sp>
        <p:nvSpPr>
          <p:cNvPr id="25603" name="Text Box 6"/>
          <p:cNvSpPr txBox="1">
            <a:spLocks noChangeArrowheads="1"/>
          </p:cNvSpPr>
          <p:nvPr/>
        </p:nvSpPr>
        <p:spPr bwMode="auto">
          <a:xfrm>
            <a:off x="107950" y="1635125"/>
            <a:ext cx="4464050" cy="11636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30000"/>
              </a:lnSpc>
              <a:spcBef>
                <a:spcPts val="1125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b="1" i="1">
                <a:solidFill>
                  <a:srgbClr val="0000FF"/>
                </a:solidFill>
                <a:latin typeface="Georgia" pitchFamily="16" charset="0"/>
              </a:rPr>
              <a:t>Проговариваем короткие стихотворения, рифмовки и делаем массажные упражнения.</a:t>
            </a:r>
          </a:p>
        </p:txBody>
      </p:sp>
      <p:pic>
        <p:nvPicPr>
          <p:cNvPr id="25604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62813" y="1628775"/>
            <a:ext cx="1123950" cy="1641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25605" name="Text Box 8"/>
          <p:cNvSpPr txBox="1">
            <a:spLocks noChangeArrowheads="1"/>
          </p:cNvSpPr>
          <p:nvPr/>
        </p:nvSpPr>
        <p:spPr bwMode="auto">
          <a:xfrm>
            <a:off x="396875" y="404813"/>
            <a:ext cx="3541713" cy="17399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b="1" i="1">
                <a:solidFill>
                  <a:srgbClr val="0000FF"/>
                </a:solidFill>
                <a:latin typeface="Georgia" pitchFamily="16" charset="0"/>
              </a:rPr>
              <a:t>Карандаш в руках катаем</a:t>
            </a:r>
            <a:br>
              <a:rPr lang="ru-RU" altLang="ru-RU" b="1" i="1">
                <a:solidFill>
                  <a:srgbClr val="0000FF"/>
                </a:solidFill>
                <a:latin typeface="Georgia" pitchFamily="16" charset="0"/>
              </a:rPr>
            </a:br>
            <a:r>
              <a:rPr lang="ru-RU" altLang="ru-RU" b="1" i="1">
                <a:solidFill>
                  <a:srgbClr val="0000FF"/>
                </a:solidFill>
                <a:latin typeface="Georgia" pitchFamily="16" charset="0"/>
              </a:rPr>
              <a:t>И ладошки согреваем.</a:t>
            </a:r>
            <a:br>
              <a:rPr lang="ru-RU" altLang="ru-RU" b="1" i="1">
                <a:solidFill>
                  <a:srgbClr val="0000FF"/>
                </a:solidFill>
                <a:latin typeface="Georgia" pitchFamily="16" charset="0"/>
              </a:rPr>
            </a:br>
            <a:r>
              <a:rPr lang="ru-RU" altLang="ru-RU" b="1" i="1">
                <a:solidFill>
                  <a:srgbClr val="0000FF"/>
                </a:solidFill>
                <a:latin typeface="Georgia" pitchFamily="16" charset="0"/>
              </a:rPr>
              <a:t>Очень быстро мы катаем</a:t>
            </a:r>
            <a:br>
              <a:rPr lang="ru-RU" altLang="ru-RU" b="1" i="1">
                <a:solidFill>
                  <a:srgbClr val="0000FF"/>
                </a:solidFill>
                <a:latin typeface="Georgia" pitchFamily="16" charset="0"/>
              </a:rPr>
            </a:br>
            <a:r>
              <a:rPr lang="ru-RU" altLang="ru-RU" b="1" i="1">
                <a:solidFill>
                  <a:srgbClr val="0000FF"/>
                </a:solidFill>
                <a:latin typeface="Georgia" pitchFamily="16" charset="0"/>
              </a:rPr>
              <a:t>Никогда не замерзаем.</a:t>
            </a:r>
            <a:br>
              <a:rPr lang="ru-RU" altLang="ru-RU" b="1" i="1">
                <a:solidFill>
                  <a:srgbClr val="0000FF"/>
                </a:solidFill>
                <a:latin typeface="Georgia" pitchFamily="16" charset="0"/>
              </a:rPr>
            </a:br>
            <a:endParaRPr lang="ru-RU" altLang="ru-RU" b="1" i="1">
              <a:solidFill>
                <a:srgbClr val="0000FF"/>
              </a:solidFill>
              <a:latin typeface="Georgia" pitchFamily="16" charset="0"/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altLang="ru-RU" b="1" i="1">
              <a:solidFill>
                <a:srgbClr val="0000FF"/>
              </a:solidFill>
              <a:latin typeface="Georgia" pitchFamily="16" charset="0"/>
            </a:endParaRPr>
          </a:p>
        </p:txBody>
      </p:sp>
      <p:pic>
        <p:nvPicPr>
          <p:cNvPr id="15366" name="Picture 6"/>
          <p:cNvPicPr>
            <a:picLocks noChangeAspect="1" noChangeArrowheads="1"/>
          </p:cNvPicPr>
          <p:nvPr/>
        </p:nvPicPr>
        <p:blipFill rotWithShape="1">
          <a:blip r:embed="rId4"/>
          <a:srcRect/>
          <a:stretch/>
        </p:blipFill>
        <p:spPr bwMode="auto">
          <a:xfrm>
            <a:off x="5046663" y="3429000"/>
            <a:ext cx="3836987" cy="27368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0500" y="3579813"/>
            <a:ext cx="4572000" cy="258603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Используем кинезотерапию</a:t>
            </a:r>
          </a:p>
          <a:p>
            <a:pPr>
              <a:defRPr/>
            </a:pPr>
            <a:r>
              <a:rPr lang="ru-RU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«Кулак-ребро-ладонь, ладошки-кулачок» и т.д.</a:t>
            </a:r>
          </a:p>
          <a:p>
            <a:pPr>
              <a:defRPr/>
            </a:pPr>
            <a:r>
              <a:rPr lang="ru-RU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упражнения выбираются с учетом возрастных особенностей.</a:t>
            </a:r>
          </a:p>
          <a:p>
            <a:pPr>
              <a:defRPr/>
            </a:pPr>
            <a:r>
              <a:rPr lang="ru-RU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Все упражнения</a:t>
            </a:r>
          </a:p>
          <a:p>
            <a:pPr>
              <a:defRPr/>
            </a:pPr>
            <a:r>
              <a:rPr lang="ru-RU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выполняются в медленном темпе, сначала одной, затем другой, </a:t>
            </a:r>
          </a:p>
          <a:p>
            <a:pPr>
              <a:defRPr/>
            </a:pPr>
            <a:r>
              <a:rPr lang="ru-RU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в завершении – двумя руками.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3"/>
          <p:cNvSpPr txBox="1">
            <a:spLocks noChangeArrowheads="1"/>
          </p:cNvSpPr>
          <p:nvPr/>
        </p:nvSpPr>
        <p:spPr bwMode="auto">
          <a:xfrm>
            <a:off x="663575" y="569913"/>
            <a:ext cx="7888288" cy="9175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i="1">
                <a:solidFill>
                  <a:srgbClr val="660066"/>
                </a:solidFill>
                <a:latin typeface="Georgia" pitchFamily="16" charset="0"/>
              </a:rPr>
              <a:t>Одновременно ведется работа с детьми обучению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i="1">
                <a:solidFill>
                  <a:srgbClr val="660066"/>
                </a:solidFill>
                <a:latin typeface="Georgia" pitchFamily="16" charset="0"/>
              </a:rPr>
              <a:t> графическим навыкам(узоры, штриховки) Это помогает развивать 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i="1">
                <a:solidFill>
                  <a:srgbClr val="660066"/>
                </a:solidFill>
                <a:latin typeface="Georgia" pitchFamily="16" charset="0"/>
              </a:rPr>
              <a:t>зрительное внимание, глазомер и конечно тренируется рука.</a:t>
            </a:r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63575" y="2636912"/>
            <a:ext cx="3240087" cy="36004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blipFill dpi="0" rotWithShape="0">
                  <a:blip xmlns:r="http://schemas.openxmlformats.org/officeDocument/2006/relationships"/>
                  <a:srcRect/>
                  <a:stretch>
                    <a:fillRect/>
                  </a:stretch>
                </a:blipFill>
              </a14:hiddenFill>
            </a:ext>
          </a:extLst>
        </p:spPr>
      </p:pic>
      <p:pic>
        <p:nvPicPr>
          <p:cNvPr id="26628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2925" y="2862263"/>
            <a:ext cx="4198938" cy="314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539750" y="1773238"/>
            <a:ext cx="8353425" cy="22479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22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800" b="1" i="1">
                <a:solidFill>
                  <a:srgbClr val="0000FF"/>
                </a:solidFill>
                <a:latin typeface="Times New Roman" pitchFamily="16" charset="0"/>
                <a:cs typeface="Times New Roman" pitchFamily="16" charset="0"/>
              </a:rPr>
              <a:t>В данной презентации представлены лишь некоторые способы использования данных игр и пособий. Но так как логопеды – люди, безусловно творческие,  есть ещё не мало различных приёмов сделать занятия интересными и творческими!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395288" y="620713"/>
            <a:ext cx="85693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altLang="ru-RU" sz="24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Литература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50825" y="1484313"/>
            <a:ext cx="8990013" cy="44021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Т.В. Кабанова, О.В. Домнина «Тестовая диагностика обследования речи,</a:t>
            </a:r>
          </a:p>
          <a:p>
            <a:pPr>
              <a:defRPr/>
            </a:pP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общей моторики удетей 3-6 лет с речевыми нарушениями»</a:t>
            </a:r>
          </a:p>
          <a:p>
            <a:pPr>
              <a:defRPr/>
            </a:pP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Спб, Гном и Д, 2010г</a:t>
            </a:r>
          </a:p>
          <a:p>
            <a:pPr>
              <a:defRPr/>
            </a:pP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Кольцова М. «Ребёнок учится говорить. Пальчиковй аутотренинг»</a:t>
            </a:r>
          </a:p>
          <a:p>
            <a:pPr>
              <a:defRPr/>
            </a:pP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Екатеинбург,2006</a:t>
            </a:r>
          </a:p>
          <a:p>
            <a:pPr>
              <a:defRPr/>
            </a:pP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О.И. Крупенчук «Пальчиковые игры для детей 4-7 лет» Спб. Литера, 2017г.</a:t>
            </a:r>
          </a:p>
          <a:p>
            <a:pPr>
              <a:defRPr/>
            </a:pP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С.Большакова «Формирование мелкой моторики рук: Игры и упражнения»</a:t>
            </a:r>
          </a:p>
          <a:p>
            <a:pPr>
              <a:defRPr/>
            </a:pP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М., Тц Сфера, 2005г</a:t>
            </a:r>
          </a:p>
          <a:p>
            <a:pPr>
              <a:defRPr/>
            </a:pP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Г.А. Османова «Новые игры с пальчиками для развития мелкой мторики:</a:t>
            </a:r>
          </a:p>
          <a:p>
            <a:pPr>
              <a:defRPr/>
            </a:pP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Картотека пальчиковых игр.» Спб.. 2000г</a:t>
            </a:r>
          </a:p>
          <a:p>
            <a:pPr>
              <a:defRPr/>
            </a:pP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Т.А. Ткаченко «развиваем мелкую моторику»М., Эксмо,2014г.</a:t>
            </a:r>
          </a:p>
          <a:p>
            <a:pPr>
              <a:defRPr/>
            </a:pP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Игры ляразвития мелкой моторики рук с использованием</a:t>
            </a:r>
          </a:p>
          <a:p>
            <a:pPr>
              <a:defRPr/>
            </a:pP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Нестандартного оборудования»/ сост.О.А. Зажигина,Спб., Детство-Пресс, 2014г</a:t>
            </a:r>
          </a:p>
          <a:p>
            <a:pPr>
              <a:defRPr/>
            </a:pP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 Материалы интернета.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WordArt 2"/>
          <p:cNvSpPr>
            <a:spLocks noChangeArrowheads="1" noChangeShapeType="1" noTextEdit="1"/>
          </p:cNvSpPr>
          <p:nvPr/>
        </p:nvSpPr>
        <p:spPr bwMode="auto">
          <a:xfrm>
            <a:off x="971550" y="1989138"/>
            <a:ext cx="7272338" cy="17287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blipFill dpi="0" rotWithShape="0">
                  <a:blip r:embed="rId3"/>
                  <a:srcRect/>
                  <a:stretch>
                    <a:fillRect/>
                  </a:stretch>
                </a:blipFill>
                <a:effectLst>
                  <a:outerShdw dist="17819" dir="2700000" algn="ctr" rotWithShape="0">
                    <a:srgbClr val="C0C0C0">
                      <a:alpha val="80011"/>
                    </a:srgbClr>
                  </a:outerShdw>
                </a:effectLst>
                <a:latin typeface="Impact"/>
              </a:rPr>
              <a:t>СПАСИБО ЗА ВНИМАНИЕ!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8825" y="908050"/>
            <a:ext cx="7993063" cy="42481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Все специалисты, изучающие деятельность мозга, психику детей, </a:t>
            </a:r>
          </a:p>
          <a:p>
            <a:pPr>
              <a:defRPr/>
            </a:pP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отмечают стимулирующее влияние на них фыункции руки. </a:t>
            </a:r>
          </a:p>
          <a:p>
            <a:pPr>
              <a:defRPr/>
            </a:pP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И.П. Павлов придавал тактильным ощущениям большое значение,</a:t>
            </a:r>
          </a:p>
          <a:p>
            <a:pPr>
              <a:defRPr/>
            </a:pP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 т.к. они несут в речевой центр  мозга дополнительную энергию, </a:t>
            </a:r>
          </a:p>
          <a:p>
            <a:pPr>
              <a:defRPr/>
            </a:pP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способствующую его формированию.</a:t>
            </a:r>
          </a:p>
          <a:p>
            <a:pPr>
              <a:defRPr/>
            </a:pP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pPr>
              <a:defRPr/>
            </a:pP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Чем совершеннее кора мозга, тем совершеннее речь,а значит</a:t>
            </a:r>
          </a:p>
          <a:p>
            <a:pPr>
              <a:defRPr/>
            </a:pP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 и мышление.</a:t>
            </a:r>
          </a:p>
          <a:p>
            <a:pPr>
              <a:defRPr/>
            </a:pP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pPr>
              <a:defRPr/>
            </a:pP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Современные разработки позволили ученым сделать вывод, </a:t>
            </a:r>
          </a:p>
          <a:p>
            <a:pPr>
              <a:defRPr/>
            </a:pP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что тренировка тонкой(мелкой) моторики руки оказывает </a:t>
            </a:r>
          </a:p>
          <a:p>
            <a:pPr>
              <a:defRPr/>
            </a:pP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положительное влияние на развитие активной речи ребенка.</a:t>
            </a:r>
          </a:p>
          <a:p>
            <a:pPr>
              <a:defRPr/>
            </a:pP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pPr>
              <a:defRPr/>
            </a:pP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Поэтому в своей деятельности активно использую разные виды игр</a:t>
            </a:r>
          </a:p>
          <a:p>
            <a:pPr>
              <a:defRPr/>
            </a:pP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 на развитие мелкой моторики.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5"/>
          <p:cNvSpPr txBox="1">
            <a:spLocks noChangeArrowheads="1"/>
          </p:cNvSpPr>
          <p:nvPr/>
        </p:nvSpPr>
        <p:spPr bwMode="auto">
          <a:xfrm>
            <a:off x="301625" y="282575"/>
            <a:ext cx="3654425" cy="6492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i="1">
                <a:solidFill>
                  <a:srgbClr val="0000FF"/>
                </a:solidFill>
                <a:latin typeface="Georgia" pitchFamily="16" charset="0"/>
              </a:rPr>
              <a:t>Начинаем работу  с массажа и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i="1">
                <a:solidFill>
                  <a:srgbClr val="0000FF"/>
                </a:solidFill>
                <a:latin typeface="Georgia" pitchFamily="16" charset="0"/>
              </a:rPr>
              <a:t> самомассажа</a:t>
            </a:r>
          </a:p>
        </p:txBody>
      </p:sp>
      <p:sp>
        <p:nvSpPr>
          <p:cNvPr id="3" name="Выноска-облако 2"/>
          <p:cNvSpPr/>
          <p:nvPr/>
        </p:nvSpPr>
        <p:spPr bwMode="auto">
          <a:xfrm>
            <a:off x="4356100" y="476250"/>
            <a:ext cx="3311525" cy="1957388"/>
          </a:xfrm>
          <a:prstGeom prst="cloudCallout">
            <a:avLst>
              <a:gd name="adj1" fmla="val -28362"/>
              <a:gd name="adj2" fmla="val 72408"/>
            </a:avLst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ru-RU" i="1" dirty="0">
                <a:solidFill>
                  <a:schemeClr val="accent2">
                    <a:lumMod val="50000"/>
                  </a:schemeClr>
                </a:solidFill>
              </a:rPr>
              <a:t>Ручки растираем и разогреваем…</a:t>
            </a:r>
          </a:p>
        </p:txBody>
      </p:sp>
      <p:sp>
        <p:nvSpPr>
          <p:cNvPr id="16388" name="AutoShape 5" descr="https://2.downloader.disk.yandex.ru/preview/d1d90c87cb3c17f5409ca4591ca76c6b66690d937611f38355556d5e1726eadd/inf/xAMQenu3u23LAmGYngSQTJwiZdoVNc3BFbYM6A3UZ1lj4Asaz-EupGN0pqnx12I95cBI3fh6jX-hJshyCCBhjQ%3D%3D?uid=36774112&amp;filename=IMG_20170519_091724.jpg&amp;disposition=inline&amp;hash=&amp;limit=0&amp;content_type=image%2Fjpeg&amp;tknv=v2&amp;size=1249x51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  <p:pic>
        <p:nvPicPr>
          <p:cNvPr id="5126" name="Picture 6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252413" y="1000125"/>
            <a:ext cx="3646487" cy="2644899"/>
          </a:xfrm>
          <a:prstGeom prst="round2DiagRect">
            <a:avLst>
              <a:gd name="adj1" fmla="val 16667"/>
              <a:gd name="adj2" fmla="val 0"/>
            </a:avLst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00B8FF"/>
                </a:solidFill>
              </a14:hiddenFill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3898900" y="2996952"/>
            <a:ext cx="4517673" cy="3220963"/>
          </a:xfrm>
          <a:prstGeom prst="round2DiagRect">
            <a:avLst>
              <a:gd name="adj1" fmla="val 16667"/>
              <a:gd name="adj2" fmla="val 0"/>
            </a:avLst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00B8FF"/>
                </a:solidFill>
              </a14:hiddenFill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-облако 1"/>
          <p:cNvSpPr/>
          <p:nvPr/>
        </p:nvSpPr>
        <p:spPr bwMode="auto">
          <a:xfrm>
            <a:off x="250825" y="0"/>
            <a:ext cx="5113338" cy="2420938"/>
          </a:xfrm>
          <a:prstGeom prst="cloudCallout">
            <a:avLst>
              <a:gd name="adj1" fmla="val 49072"/>
              <a:gd name="adj2" fmla="val 69337"/>
            </a:avLst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endParaRPr lang="ru-RU">
              <a:solidFill>
                <a:schemeClr val="bg1"/>
              </a:solidFill>
            </a:endParaRPr>
          </a:p>
        </p:txBody>
      </p:sp>
      <p:sp>
        <p:nvSpPr>
          <p:cNvPr id="6147" name="Text Box 4"/>
          <p:cNvSpPr txBox="1">
            <a:spLocks noChangeArrowheads="1"/>
          </p:cNvSpPr>
          <p:nvPr/>
        </p:nvSpPr>
        <p:spPr bwMode="auto">
          <a:xfrm>
            <a:off x="971550" y="333375"/>
            <a:ext cx="3887788" cy="1017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Arial" charset="0"/>
                <a:ea typeface="SimSun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charset="0"/>
                <a:ea typeface="SimSun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SimSun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SimSun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SimSun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SimSun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SimSun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SimSun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SimSun" charset="-122"/>
              </a:defRPr>
            </a:lvl9pPr>
          </a:lstStyle>
          <a:p>
            <a:pPr eaLnBrk="1" hangingPunct="1">
              <a:spcBef>
                <a:spcPts val="1500"/>
              </a:spcBef>
              <a:buClrTx/>
              <a:buFontTx/>
              <a:buNone/>
              <a:defRPr/>
            </a:pPr>
            <a:r>
              <a:rPr lang="ru-RU" altLang="ru-RU" sz="20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Различные шнуровки, пирамидки, пуговички очень оживляют наши занятия.</a:t>
            </a:r>
          </a:p>
        </p:txBody>
      </p:sp>
      <p:pic>
        <p:nvPicPr>
          <p:cNvPr id="17412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80063" y="330200"/>
            <a:ext cx="3384550" cy="3765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7413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4813" y="2565400"/>
            <a:ext cx="3744912" cy="37449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809625" y="425450"/>
            <a:ext cx="4557713" cy="2014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i="1">
                <a:solidFill>
                  <a:srgbClr val="660066"/>
                </a:solidFill>
                <a:latin typeface="Georgia" pitchFamily="16" charset="0"/>
              </a:rPr>
              <a:t>Дети очень любят играть и с разными 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i="1">
                <a:solidFill>
                  <a:srgbClr val="660066"/>
                </a:solidFill>
                <a:latin typeface="Georgia" pitchFamily="16" charset="0"/>
              </a:rPr>
              <a:t>другими материалами</a:t>
            </a:r>
          </a:p>
          <a:p>
            <a:pPr>
              <a:buClr>
                <a:srgbClr val="660066"/>
              </a:buClr>
              <a:buFont typeface="Georgia" pitchFamily="16" charset="0"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i="1">
                <a:solidFill>
                  <a:srgbClr val="660066"/>
                </a:solidFill>
                <a:latin typeface="Georgia" pitchFamily="16" charset="0"/>
              </a:rPr>
              <a:t>Колючие коврики</a:t>
            </a:r>
          </a:p>
          <a:p>
            <a:pPr>
              <a:buClr>
                <a:srgbClr val="660066"/>
              </a:buClr>
              <a:buFont typeface="Georgia" pitchFamily="16" charset="0"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i="1">
                <a:solidFill>
                  <a:srgbClr val="660066"/>
                </a:solidFill>
                <a:latin typeface="Georgia" pitchFamily="16" charset="0"/>
              </a:rPr>
              <a:t>Крышки</a:t>
            </a:r>
          </a:p>
          <a:p>
            <a:pPr>
              <a:buClr>
                <a:srgbClr val="660066"/>
              </a:buClr>
              <a:buFont typeface="Georgia" pitchFamily="16" charset="0"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i="1">
                <a:solidFill>
                  <a:srgbClr val="660066"/>
                </a:solidFill>
                <a:latin typeface="Georgia" pitchFamily="16" charset="0"/>
              </a:rPr>
              <a:t>Дорожки</a:t>
            </a:r>
          </a:p>
          <a:p>
            <a:pPr>
              <a:buClr>
                <a:srgbClr val="660066"/>
              </a:buClr>
              <a:buFont typeface="Georgia" pitchFamily="16" charset="0"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i="1">
                <a:solidFill>
                  <a:srgbClr val="660066"/>
                </a:solidFill>
                <a:latin typeface="Georgia" pitchFamily="16" charset="0"/>
              </a:rPr>
              <a:t>Мякиши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i="1">
                <a:solidFill>
                  <a:srgbClr val="660066"/>
                </a:solidFill>
                <a:latin typeface="Georgia" pitchFamily="16" charset="0"/>
              </a:rPr>
              <a:t>- Массажные ежики, мячи и т.д.</a:t>
            </a:r>
          </a:p>
        </p:txBody>
      </p:sp>
      <p:pic>
        <p:nvPicPr>
          <p:cNvPr id="7172" name="Picture 8" descr="C:\Users\Лика\Desktop\2017-02-17 09-28-53_149043360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11188" y="2938463"/>
            <a:ext cx="3268662" cy="3482975"/>
          </a:xfrm>
          <a:prstGeom prst="rect">
            <a:avLst/>
          </a:prstGeom>
          <a:solidFill>
            <a:srgbClr val="FFFFFF">
              <a:shade val="85000"/>
            </a:srgbClr>
          </a:solidFill>
          <a:ln w="9525">
            <a:solidFill>
              <a:srgbClr val="FFFF00"/>
            </a:solidFill>
            <a:miter lim="800000"/>
            <a:headEnd/>
            <a:tailEnd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101908" y="2938463"/>
            <a:ext cx="4864540" cy="3082825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00B8FF"/>
                </a:solidFill>
              </a14:hiddenFill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246996" y="986704"/>
            <a:ext cx="3060700" cy="5438775"/>
          </a:xfrm>
          <a:prstGeom prst="rect">
            <a:avLst/>
          </a:prstGeom>
          <a:solidFill>
            <a:srgbClr val="FFFFFF">
              <a:shade val="85000"/>
            </a:srgbClr>
          </a:solidFill>
          <a:ln w="76200">
            <a:solidFill>
              <a:srgbClr val="FFFF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  <p:sp>
        <p:nvSpPr>
          <p:cNvPr id="2" name="Выноска-облако 1"/>
          <p:cNvSpPr/>
          <p:nvPr/>
        </p:nvSpPr>
        <p:spPr bwMode="auto">
          <a:xfrm>
            <a:off x="323850" y="1035050"/>
            <a:ext cx="2592388" cy="2016125"/>
          </a:xfrm>
          <a:prstGeom prst="cloudCallout">
            <a:avLst>
              <a:gd name="adj1" fmla="val 92471"/>
              <a:gd name="adj2" fmla="val 57003"/>
            </a:avLst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ru-RU" b="1" i="1" dirty="0">
                <a:solidFill>
                  <a:schemeClr val="accent2">
                    <a:lumMod val="75000"/>
                  </a:schemeClr>
                </a:solidFill>
              </a:rPr>
              <a:t>Развиваем силу..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376238" y="509588"/>
            <a:ext cx="184150" cy="3667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 altLang="ru-RU"/>
          </a:p>
        </p:txBody>
      </p:sp>
      <p:pic>
        <p:nvPicPr>
          <p:cNvPr id="9220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621754" y="359183"/>
            <a:ext cx="2795593" cy="244575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222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787471" y="411377"/>
            <a:ext cx="2372156" cy="237215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223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47609" y="2985072"/>
            <a:ext cx="2879725" cy="287972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224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163710" y="3335676"/>
            <a:ext cx="2916088" cy="313209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225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106260" y="2896965"/>
            <a:ext cx="2514600" cy="305593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3"/>
          <p:cNvSpPr txBox="1">
            <a:spLocks noChangeArrowheads="1"/>
          </p:cNvSpPr>
          <p:nvPr/>
        </p:nvSpPr>
        <p:spPr bwMode="auto">
          <a:xfrm>
            <a:off x="395288" y="549275"/>
            <a:ext cx="4105275" cy="366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" name="Выноска-облако 1"/>
          <p:cNvSpPr/>
          <p:nvPr/>
        </p:nvSpPr>
        <p:spPr bwMode="auto">
          <a:xfrm>
            <a:off x="296863" y="549275"/>
            <a:ext cx="4032250" cy="2349500"/>
          </a:xfrm>
          <a:prstGeom prst="cloudCallout">
            <a:avLst>
              <a:gd name="adj1" fmla="val 25542"/>
              <a:gd name="adj2" fmla="val 47164"/>
            </a:avLst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endParaRPr lang="ru-RU">
              <a:solidFill>
                <a:schemeClr val="bg1"/>
              </a:solidFill>
            </a:endParaRP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1031875" y="1522413"/>
            <a:ext cx="2479675" cy="403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Arial" charset="0"/>
                <a:ea typeface="SimSun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charset="0"/>
                <a:ea typeface="SimSun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SimSun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SimSun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SimSun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SimSun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SimSun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SimSun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SimSun" charset="-122"/>
              </a:defRPr>
            </a:lvl9pPr>
          </a:lstStyle>
          <a:p>
            <a:pPr eaLnBrk="1" hangingPunct="1">
              <a:spcBef>
                <a:spcPts val="1750"/>
              </a:spcBef>
              <a:buClrTx/>
              <a:buFontTx/>
              <a:buNone/>
              <a:defRPr/>
            </a:pPr>
            <a:r>
              <a:rPr lang="ru-RU" altLang="ru-RU" sz="20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«Чудо-прищепки»</a:t>
            </a:r>
          </a:p>
        </p:txBody>
      </p:sp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500563" y="404813"/>
            <a:ext cx="4319587" cy="27559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1270" name="Picture 9" descr="C:\Users\Лика\Desktop\100SSCAM\SDC1229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95288" y="3168650"/>
            <a:ext cx="4476750" cy="33575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123002" y="1539825"/>
            <a:ext cx="917575" cy="122396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blipFill dpi="0" rotWithShape="0">
                  <a:blip xmlns:r="http://schemas.openxmlformats.org/officeDocument/2006/relationships"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663421" y="368297"/>
            <a:ext cx="919162" cy="122396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blipFill dpi="0" rotWithShape="0">
                  <a:blip xmlns:r="http://schemas.openxmlformats.org/officeDocument/2006/relationships"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82583" y="438437"/>
            <a:ext cx="1037790" cy="138329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blipFill dpi="0" rotWithShape="0">
                  <a:blip xmlns:r="http://schemas.openxmlformats.org/officeDocument/2006/relationships"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974725" y="654050"/>
            <a:ext cx="3744913" cy="1190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ts val="1125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b="1" i="1">
                <a:solidFill>
                  <a:srgbClr val="0000FF"/>
                </a:solidFill>
                <a:latin typeface="Georgia" pitchFamily="16" charset="0"/>
              </a:rPr>
              <a:t>Массажёры Су-Джок – «Колючий колобок» и «Чудо валик» ещё одни наши помощники!</a:t>
            </a:r>
          </a:p>
        </p:txBody>
      </p:sp>
      <p:pic>
        <p:nvPicPr>
          <p:cNvPr id="22534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9438" y="2492375"/>
            <a:ext cx="4537075" cy="3241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22535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207000" y="3213100"/>
            <a:ext cx="3311525" cy="3260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SimSun"/>
        <a:cs typeface=""/>
      </a:majorFont>
      <a:minorFont>
        <a:latin typeface="Arial"/>
        <a:ea typeface="SimSun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ru-R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SimSun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ru-R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SimSun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566</TotalTime>
  <Words>506</Words>
  <Application>Microsoft Office PowerPoint</Application>
  <PresentationFormat>Экран (4:3)</PresentationFormat>
  <Paragraphs>71</Paragraphs>
  <Slides>16</Slides>
  <Notes>14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13</vt:i4>
      </vt:variant>
      <vt:variant>
        <vt:lpstr>Заголовки слайдов</vt:lpstr>
      </vt:variant>
      <vt:variant>
        <vt:i4>16</vt:i4>
      </vt:variant>
    </vt:vector>
  </HeadingPairs>
  <TitlesOfParts>
    <vt:vector size="34" baseType="lpstr">
      <vt:lpstr>Arial</vt:lpstr>
      <vt:lpstr>SimSun</vt:lpstr>
      <vt:lpstr>Times New Roman</vt:lpstr>
      <vt:lpstr>Georgia</vt:lpstr>
      <vt:lpstr>Tahoma</vt:lpstr>
      <vt:lpstr>Тема Office</vt:lpstr>
      <vt:lpstr>1_Тема Office</vt:lpstr>
      <vt:lpstr>2_Тема Office</vt:lpstr>
      <vt:lpstr>3_Тема Office</vt:lpstr>
      <vt:lpstr>4_Тема Office</vt:lpstr>
      <vt:lpstr>5_Тема Office</vt:lpstr>
      <vt:lpstr>6_Тема Office</vt:lpstr>
      <vt:lpstr>7_Тема Office</vt:lpstr>
      <vt:lpstr>8_Тема Office</vt:lpstr>
      <vt:lpstr>9_Тема Office</vt:lpstr>
      <vt:lpstr>10_Тема Office</vt:lpstr>
      <vt:lpstr>11_Тема Office</vt:lpstr>
      <vt:lpstr>12_Тема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Лика</cp:lastModifiedBy>
  <cp:revision>31</cp:revision>
  <cp:lastPrinted>1601-01-01T00:00:00Z</cp:lastPrinted>
  <dcterms:created xsi:type="dcterms:W3CDTF">2011-03-23T13:43:33Z</dcterms:created>
  <dcterms:modified xsi:type="dcterms:W3CDTF">2017-05-19T17:00:15Z</dcterms:modified>
</cp:coreProperties>
</file>