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61" r:id="rId5"/>
    <p:sldId id="258" r:id="rId6"/>
    <p:sldId id="268" r:id="rId7"/>
    <p:sldId id="269" r:id="rId8"/>
    <p:sldId id="263" r:id="rId9"/>
    <p:sldId id="265" r:id="rId10"/>
    <p:sldId id="266" r:id="rId11"/>
    <p:sldId id="267" r:id="rId12"/>
    <p:sldId id="264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  <a:srgbClr val="CC6600"/>
    <a:srgbClr val="996633"/>
    <a:srgbClr val="993300"/>
    <a:srgbClr val="FFCC99"/>
    <a:srgbClr val="CC9900"/>
    <a:srgbClr val="FFCC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006" autoAdjust="0"/>
    <p:restoredTop sz="86408" autoAdjust="0"/>
  </p:normalViewPr>
  <p:slideViewPr>
    <p:cSldViewPr>
      <p:cViewPr varScale="1">
        <p:scale>
          <a:sx n="79" d="100"/>
          <a:sy n="7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01E3216-F57C-4A2D-B7BE-EB2D46A242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998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205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31A2D28B-C156-473C-8684-921532E6D3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1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987DD3-A253-4147-AEE9-B7F9B5D35588}" type="slidenum">
              <a:rPr lang="ru-RU"/>
              <a:pPr/>
              <a:t>1</a:t>
            </a:fld>
            <a:endParaRPr lang="ru-RU"/>
          </a:p>
        </p:txBody>
      </p:sp>
      <p:sp>
        <p:nvSpPr>
          <p:cNvPr id="33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D6214-94F6-48C6-B960-09C3EE541CA7}" type="slidenum">
              <a:rPr lang="ru-RU"/>
              <a:pPr/>
              <a:t>2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/>
              <a:pPr/>
              <a:t>5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343B-BAE0-4961-80BF-F3BAEEDD606C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B07794-6D4C-4098-981E-6F878873F8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51-A39B-4E3F-ADD1-C6DDE0B02A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4E35-12A9-429C-9B07-D496A3FB26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F3F3-DD2E-4A13-8830-D08C4D477A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4849-22A3-4AAD-B641-23EE12366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5624C-56DA-44B0-B73F-944A4D35B2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A5EC7-4D04-43A0-BDDF-1EC61514448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00E3-2011-4BFA-82C5-1A9D21E64A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B290-C437-42C0-9E6D-E25E027C8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907FB-855F-4FDD-A9CD-D09A0FC2B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AFC0-53EA-47CB-99B7-4BFF26C5E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EB604DC-C1B9-4A74-AA5F-4B8CA733E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renabatik.ru/mastera-batika/batik-margarity-chernyshevoj.html" TargetMode="External"/><Relationship Id="rId2" Type="http://schemas.openxmlformats.org/officeDocument/2006/relationships/hyperlink" Target="http://irenabatik.ru/mastera-batika/batik-lyubovi-toshhevoj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renabatik.ru/sitemap" TargetMode="External"/><Relationship Id="rId4" Type="http://schemas.openxmlformats.org/officeDocument/2006/relationships/hyperlink" Target="http://irenabatik.ru/mastera-batika/batik-davydova-sergey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183341" y="548680"/>
            <a:ext cx="6777318" cy="2571039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800" dirty="0" smtClean="0">
                <a:effectLst/>
                <a:latin typeface="Comic Sans MS" pitchFamily="66" charset="0"/>
              </a:rPr>
              <a:t>Презентация методической разработки </a:t>
            </a:r>
            <a:br>
              <a:rPr lang="ru-RU" sz="2800" dirty="0" smtClean="0">
                <a:effectLst/>
                <a:latin typeface="Comic Sans MS" pitchFamily="66" charset="0"/>
              </a:rPr>
            </a:br>
            <a:r>
              <a:rPr lang="ru-RU" sz="2800" dirty="0" smtClean="0">
                <a:effectLst/>
                <a:latin typeface="Comic Sans MS" pitchFamily="66" charset="0"/>
              </a:rPr>
              <a:t>«Техника холодный батик»</a:t>
            </a:r>
            <a:br>
              <a:rPr lang="ru-RU" sz="2800" dirty="0" smtClean="0">
                <a:effectLst/>
                <a:latin typeface="Comic Sans MS" pitchFamily="66" charset="0"/>
              </a:rPr>
            </a:br>
            <a:r>
              <a:rPr lang="ru-RU" sz="3200" dirty="0" smtClean="0">
                <a:effectLst/>
                <a:latin typeface="Comic Sans MS" pitchFamily="66" charset="0"/>
              </a:rPr>
              <a:t/>
            </a:r>
            <a:br>
              <a:rPr lang="ru-RU" sz="3200" dirty="0" smtClean="0">
                <a:effectLst/>
                <a:latin typeface="Comic Sans MS" pitchFamily="66" charset="0"/>
              </a:rPr>
            </a:br>
            <a:r>
              <a:rPr lang="ru-RU" sz="2000" dirty="0">
                <a:effectLst/>
                <a:latin typeface="Comic Sans MS" pitchFamily="66" charset="0"/>
                <a:ea typeface="+mn-ea"/>
                <a:cs typeface="+mn-cs"/>
              </a:rPr>
              <a:t>Для учащихся </a:t>
            </a:r>
            <a:r>
              <a:rPr lang="ru-RU" sz="2000" dirty="0" smtClean="0">
                <a:effectLst/>
                <a:latin typeface="Comic Sans MS" pitchFamily="66" charset="0"/>
                <a:ea typeface="+mn-ea"/>
                <a:cs typeface="+mn-cs"/>
              </a:rPr>
              <a:t>1-5 класса </a:t>
            </a:r>
            <a:r>
              <a:rPr lang="ru-RU" sz="2000" dirty="0">
                <a:effectLst/>
                <a:latin typeface="Comic Sans MS" pitchFamily="66" charset="0"/>
                <a:ea typeface="+mn-ea"/>
                <a:cs typeface="+mn-cs"/>
              </a:rPr>
              <a:t>ДХШ</a:t>
            </a:r>
            <a:r>
              <a:rPr lang="ru-RU" sz="2800" dirty="0"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dirty="0"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sz="2800" dirty="0">
              <a:effectLst/>
              <a:latin typeface="Comic Sans MS" pitchFamily="66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67862"/>
            <a:ext cx="6400800" cy="261346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Comic Sans MS" pitchFamily="66" charset="0"/>
              </a:rPr>
              <a:t>Автор: преподаватель</a:t>
            </a:r>
          </a:p>
          <a:p>
            <a:pPr algn="l"/>
            <a:r>
              <a:rPr lang="ru-RU" sz="2000" dirty="0" smtClean="0">
                <a:latin typeface="Comic Sans MS" pitchFamily="66" charset="0"/>
              </a:rPr>
              <a:t> МБУДО «ДХШ №1 </a:t>
            </a:r>
          </a:p>
          <a:p>
            <a:pPr algn="l"/>
            <a:r>
              <a:rPr lang="ru-RU" sz="2000" dirty="0" smtClean="0">
                <a:latin typeface="Comic Sans MS" pitchFamily="66" charset="0"/>
              </a:rPr>
              <a:t>им. Л А. Горды» </a:t>
            </a:r>
          </a:p>
          <a:p>
            <a:pPr algn="l"/>
            <a:r>
              <a:rPr lang="ru-RU" sz="2000" dirty="0" smtClean="0">
                <a:latin typeface="Comic Sans MS" pitchFamily="66" charset="0"/>
              </a:rPr>
              <a:t>Полещук Е.В.</a:t>
            </a:r>
          </a:p>
          <a:p>
            <a:pPr algn="l"/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г</a:t>
            </a:r>
            <a:r>
              <a:rPr lang="ru-RU" sz="2000" dirty="0" smtClean="0">
                <a:latin typeface="Comic Sans MS" pitchFamily="66" charset="0"/>
              </a:rPr>
              <a:t>. Сургут-2017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9218" name="Picture 2" descr="F:\ШКОЛА\МЕТОД.разработки\Холодный батик- все\DSCN92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918198" cy="260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410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«Скрытый контур» получается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при использовании бесцветного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резерва, так как он принимает </a:t>
            </a:r>
            <a:r>
              <a:rPr lang="ru-RU" sz="2000" dirty="0">
                <a:latin typeface="Comic Sans MS" pitchFamily="66" charset="0"/>
              </a:rPr>
              <a:t>цвет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ткани</a:t>
            </a:r>
            <a:r>
              <a:rPr lang="ru-RU" sz="2000" dirty="0">
                <a:latin typeface="Comic Sans MS" pitchFamily="66" charset="0"/>
              </a:rPr>
              <a:t>, на которую </a:t>
            </a:r>
            <a:r>
              <a:rPr lang="ru-RU" sz="2000" dirty="0" smtClean="0">
                <a:latin typeface="Comic Sans MS" pitchFamily="66" charset="0"/>
              </a:rPr>
              <a:t> нанесён</a:t>
            </a:r>
            <a:r>
              <a:rPr lang="ru-RU" sz="2000" dirty="0">
                <a:latin typeface="Comic Sans MS" pitchFamily="66" charset="0"/>
              </a:rPr>
              <a:t>.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В </a:t>
            </a:r>
            <a:r>
              <a:rPr lang="ru-RU" sz="2000" dirty="0">
                <a:latin typeface="Comic Sans MS" pitchFamily="66" charset="0"/>
              </a:rPr>
              <a:t>итоге линий резерва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практически </a:t>
            </a:r>
            <a:r>
              <a:rPr lang="ru-RU" sz="2000" dirty="0">
                <a:latin typeface="Comic Sans MS" pitchFamily="66" charset="0"/>
              </a:rPr>
              <a:t>не видно.</a:t>
            </a:r>
          </a:p>
          <a:p>
            <a:pPr marL="0" indent="0">
              <a:buNone/>
            </a:pPr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Декоративные эффекты техники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2051" name="Picture 3" descr="F:\рисунки\батик.город\48415959297-kartiny-panno-morskie-motiv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582" y="2348880"/>
            <a:ext cx="2364032" cy="324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195341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Декоративные эффекты техники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Эффект «</a:t>
            </a:r>
            <a:r>
              <a:rPr lang="ru-RU" sz="2000" dirty="0" err="1" smtClean="0">
                <a:latin typeface="Comic Sans MS" pitchFamily="66" charset="0"/>
              </a:rPr>
              <a:t>Кракле</a:t>
            </a:r>
            <a:r>
              <a:rPr lang="ru-RU" sz="2000" dirty="0" smtClean="0">
                <a:latin typeface="Comic Sans MS" pitchFamily="66" charset="0"/>
              </a:rPr>
              <a:t>» -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создание  сетки трещинок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на покрытой  воском ткани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и заливка их более 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темным красителем.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8" name="Picture 2" descr="F:\рисунки\lДетские работы Сургут\батик 2006-12\DSCN62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496" y="2420888"/>
            <a:ext cx="3030027" cy="30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195341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omic Sans MS" pitchFamily="66" charset="0"/>
              </a:rPr>
              <a:t>неправильный выбор </a:t>
            </a:r>
            <a:r>
              <a:rPr lang="ru-RU" sz="2000" dirty="0" smtClean="0">
                <a:latin typeface="Comic Sans MS" pitchFamily="66" charset="0"/>
              </a:rPr>
              <a:t>материи ( в идеале-натуральный шёлк </a:t>
            </a:r>
            <a:r>
              <a:rPr lang="ru-RU" sz="2000" dirty="0">
                <a:latin typeface="Comic Sans MS" pitchFamily="66" charset="0"/>
              </a:rPr>
              <a:t>или тонкая хлопковая ткань типа батиста</a:t>
            </a:r>
            <a:r>
              <a:rPr lang="ru-RU" sz="2000" dirty="0" smtClean="0">
                <a:latin typeface="Comic Sans MS" pitchFamily="66" charset="0"/>
              </a:rPr>
              <a:t>)</a:t>
            </a:r>
          </a:p>
          <a:p>
            <a:r>
              <a:rPr lang="ru-RU" sz="2000" dirty="0">
                <a:latin typeface="Comic Sans MS" pitchFamily="66" charset="0"/>
              </a:rPr>
              <a:t>пробелы в линии </a:t>
            </a:r>
            <a:r>
              <a:rPr lang="ru-RU" sz="2000" dirty="0" smtClean="0">
                <a:latin typeface="Comic Sans MS" pitchFamily="66" charset="0"/>
              </a:rPr>
              <a:t>резерва (обязательная проверка водой целостности линии)</a:t>
            </a:r>
          </a:p>
          <a:p>
            <a:r>
              <a:rPr lang="ru-RU" sz="2000" dirty="0">
                <a:latin typeface="Comic Sans MS" pitchFamily="66" charset="0"/>
              </a:rPr>
              <a:t>м</a:t>
            </a:r>
            <a:r>
              <a:rPr lang="ru-RU" sz="2000" dirty="0" smtClean="0">
                <a:latin typeface="Comic Sans MS" pitchFamily="66" charset="0"/>
              </a:rPr>
              <a:t>ного красителя </a:t>
            </a:r>
            <a:r>
              <a:rPr lang="ru-RU" sz="2000" dirty="0">
                <a:latin typeface="Comic Sans MS" pitchFamily="66" charset="0"/>
              </a:rPr>
              <a:t>на кисти </a:t>
            </a:r>
            <a:r>
              <a:rPr lang="ru-RU" sz="2000" dirty="0" smtClean="0">
                <a:latin typeface="Comic Sans MS" pitchFamily="66" charset="0"/>
              </a:rPr>
              <a:t>(жидкость </a:t>
            </a:r>
            <a:r>
              <a:rPr lang="ru-RU" sz="2000" dirty="0">
                <a:latin typeface="Comic Sans MS" pitchFamily="66" charset="0"/>
              </a:rPr>
              <a:t>перельется через контур и окрасит соседние </a:t>
            </a:r>
            <a:r>
              <a:rPr lang="ru-RU" sz="2000" dirty="0" smtClean="0">
                <a:latin typeface="Comic Sans MS" pitchFamily="66" charset="0"/>
              </a:rPr>
              <a:t>элементы </a:t>
            </a:r>
            <a:r>
              <a:rPr lang="ru-RU" sz="2000" dirty="0">
                <a:latin typeface="Comic Sans MS" pitchFamily="66" charset="0"/>
              </a:rPr>
              <a:t>)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п</a:t>
            </a:r>
            <a:r>
              <a:rPr lang="ru-RU" sz="2000" dirty="0" smtClean="0">
                <a:latin typeface="Comic Sans MS" pitchFamily="66" charset="0"/>
              </a:rPr>
              <a:t>ровисание ткани ( натяжение как «барабан»)</a:t>
            </a:r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неправильная сушка </a:t>
            </a:r>
            <a:r>
              <a:rPr lang="ru-RU" sz="2000" dirty="0" smtClean="0">
                <a:latin typeface="Comic Sans MS" pitchFamily="66" charset="0"/>
              </a:rPr>
              <a:t>(положение </a:t>
            </a:r>
            <a:r>
              <a:rPr lang="ru-RU" sz="2000" dirty="0">
                <a:latin typeface="Comic Sans MS" pitchFamily="66" charset="0"/>
              </a:rPr>
              <a:t>для высушивания только </a:t>
            </a:r>
            <a:r>
              <a:rPr lang="ru-RU" sz="2000" dirty="0" smtClean="0">
                <a:latin typeface="Comic Sans MS" pitchFamily="66" charset="0"/>
              </a:rPr>
              <a:t>горизонтальное)</a:t>
            </a:r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Ошибки при работе в  технике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296065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73624"/>
              </a:buClr>
            </a:pPr>
            <a:r>
              <a:rPr lang="ru-RU" sz="2000" dirty="0" smtClean="0">
                <a:latin typeface="Comic Sans MS" pitchFamily="66" charset="0"/>
              </a:rPr>
              <a:t>Выбор темы,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</a:rPr>
              <a:t>сбор 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</a:rPr>
              <a:t>материала в интернете</a:t>
            </a:r>
          </a:p>
          <a:p>
            <a:r>
              <a:rPr lang="ru-RU" sz="2000" dirty="0" smtClean="0">
                <a:latin typeface="Comic Sans MS" pitchFamily="66" charset="0"/>
              </a:rPr>
              <a:t>Выполнение эскиза, выбор формата</a:t>
            </a:r>
          </a:p>
          <a:p>
            <a:r>
              <a:rPr lang="ru-RU" sz="2000" dirty="0" smtClean="0">
                <a:latin typeface="Comic Sans MS" pitchFamily="66" charset="0"/>
              </a:rPr>
              <a:t>Стилизация элементов композиции</a:t>
            </a:r>
          </a:p>
          <a:p>
            <a:r>
              <a:rPr lang="ru-RU" sz="2000" dirty="0" smtClean="0">
                <a:latin typeface="Comic Sans MS" pitchFamily="66" charset="0"/>
              </a:rPr>
              <a:t>Выполнение </a:t>
            </a:r>
            <a:r>
              <a:rPr lang="ru-RU" sz="2000" dirty="0" err="1" smtClean="0">
                <a:latin typeface="Comic Sans MS" pitchFamily="66" charset="0"/>
              </a:rPr>
              <a:t>цветотонального</a:t>
            </a:r>
            <a:r>
              <a:rPr lang="ru-RU" sz="2000" dirty="0" smtClean="0">
                <a:latin typeface="Comic Sans MS" pitchFamily="66" charset="0"/>
              </a:rPr>
              <a:t> эскиза</a:t>
            </a:r>
          </a:p>
          <a:p>
            <a:r>
              <a:rPr lang="ru-RU" sz="2000" dirty="0" smtClean="0">
                <a:latin typeface="Comic Sans MS" pitchFamily="66" charset="0"/>
              </a:rPr>
              <a:t>Выполнение линейного эскиза в натуральную величину</a:t>
            </a:r>
          </a:p>
          <a:p>
            <a:r>
              <a:rPr lang="ru-RU" sz="2000" dirty="0" smtClean="0">
                <a:latin typeface="Comic Sans MS" pitchFamily="66" charset="0"/>
              </a:rPr>
              <a:t>Натяжка ткани на подрамник</a:t>
            </a:r>
          </a:p>
          <a:p>
            <a:r>
              <a:rPr lang="ru-RU" sz="2000" dirty="0" smtClean="0">
                <a:latin typeface="Comic Sans MS" pitchFamily="66" charset="0"/>
              </a:rPr>
              <a:t>Перенос эскиза на ткань простым карандашом</a:t>
            </a:r>
          </a:p>
          <a:p>
            <a:r>
              <a:rPr lang="ru-RU" sz="2000" dirty="0" smtClean="0">
                <a:latin typeface="Comic Sans MS" pitchFamily="66" charset="0"/>
              </a:rPr>
              <a:t>Обводка резервирующим составом</a:t>
            </a:r>
          </a:p>
          <a:p>
            <a:r>
              <a:rPr lang="ru-RU" sz="2000" dirty="0" smtClean="0">
                <a:latin typeface="Comic Sans MS" pitchFamily="66" charset="0"/>
              </a:rPr>
              <a:t>Просушка резерва</a:t>
            </a:r>
          </a:p>
          <a:p>
            <a:r>
              <a:rPr lang="ru-RU" sz="2000" dirty="0" smtClean="0">
                <a:latin typeface="Comic Sans MS" pitchFamily="66" charset="0"/>
              </a:rPr>
              <a:t>Роспись красителями 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Этапы работы 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18282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88490" y="332656"/>
            <a:ext cx="7756263" cy="1512168"/>
          </a:xfrm>
        </p:spPr>
        <p:txBody>
          <a:bodyPr/>
          <a:lstStyle/>
          <a:p>
            <a:r>
              <a:rPr lang="ru-RU" sz="2800" dirty="0">
                <a:latin typeface="Comic Sans MS" pitchFamily="66" charset="0"/>
              </a:rPr>
              <a:t>Р</a:t>
            </a:r>
            <a:r>
              <a:rPr lang="ru-RU" sz="2800" dirty="0" smtClean="0">
                <a:latin typeface="Comic Sans MS" pitchFamily="66" charset="0"/>
              </a:rPr>
              <a:t>аботы учащихся 2-го класса в технике «холодный батик» Тема – «Хантыйские мотивы»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7172" name="Picture 4" descr="F:\ШКОЛА\МЕТОД.разработки\Холодный батик- все\DSCN71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19085"/>
            <a:ext cx="2376264" cy="287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ШКОЛА\МЕТОД.разработки\Холодный батик- все\копылова ю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403" y="4447799"/>
            <a:ext cx="2667120" cy="210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ШКОЛА\МЕТОД.разработки\Холодный батик- все\карташова 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852936"/>
            <a:ext cx="2173619" cy="264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ШКОЛА\МЕТОД.разработки\Холодный батик- все\перова-бати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131586"/>
            <a:ext cx="2442166" cy="212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193021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Comic Sans MS" pitchFamily="66" charset="0"/>
              </a:rPr>
              <a:t>Р</a:t>
            </a:r>
            <a:r>
              <a:rPr lang="ru-RU" sz="2800" dirty="0" smtClean="0">
                <a:latin typeface="Comic Sans MS" pitchFamily="66" charset="0"/>
              </a:rPr>
              <a:t>аботы учащихся  3-го класса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8198" name="Picture 6" descr="F:\ШКОЛА\МЕТОД.разработки\Холодный батик- все\20160213_0859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240" y="4358010"/>
            <a:ext cx="288031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ШКОЛА\МЕТОД.разработки\Холодный батик- все\20160212_18264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589" y="2178871"/>
            <a:ext cx="2326146" cy="216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378299"/>
            <a:ext cx="295116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652" y="2144812"/>
            <a:ext cx="2241295" cy="220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144813"/>
            <a:ext cx="1619126" cy="222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597732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Comic Sans MS" pitchFamily="66" charset="0"/>
              </a:rPr>
              <a:t>Д</a:t>
            </a:r>
            <a:r>
              <a:rPr lang="ru-RU" sz="2800" dirty="0" smtClean="0">
                <a:latin typeface="Comic Sans MS" pitchFamily="66" charset="0"/>
              </a:rPr>
              <a:t>ипломные работы учащихся 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242" name="Picture 2" descr="F:\ШКОЛА\МЕТОД.разработки\Холодный батик- все\20140428_1145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293" y="2099442"/>
            <a:ext cx="1955207" cy="229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1" y="4725144"/>
            <a:ext cx="1988926" cy="199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720426"/>
            <a:ext cx="2292425" cy="196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029823"/>
            <a:ext cx="2024249" cy="2465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F:\ШКОЛА\МЕТОД.разработки\Холодный батик- все\Перова к. 4кл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122053"/>
            <a:ext cx="2253778" cy="22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189216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Применение в быту изделий с росписью 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omic Sans MS" pitchFamily="66" charset="0"/>
              </a:rPr>
              <a:t>о</a:t>
            </a:r>
            <a:r>
              <a:rPr lang="ru-RU" sz="2000" dirty="0" smtClean="0">
                <a:latin typeface="Comic Sans MS" pitchFamily="66" charset="0"/>
              </a:rPr>
              <a:t>дежда       галстуки            обувь                 косметички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11269" name="Picture 5" descr="F:\ШКОЛА\МЕТОД.разработки\Холодный батик- все\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52698"/>
            <a:ext cx="2093114" cy="326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F:\ШКОЛА\МЕТОД.разработки\Холодный батик- все\галсту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504630"/>
            <a:ext cx="2255784" cy="213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F:\ШКОЛА\МЕТОД.разработки\Холодный батик- все\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6412" y="4386136"/>
            <a:ext cx="2641476" cy="198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F:\ШКОЛА\МЕТОД.разработки\Холодный батик- все\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52698"/>
            <a:ext cx="2665477" cy="199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189216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Применение в быту изделий с росписью 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9247" y="1988841"/>
            <a:ext cx="7745505" cy="4137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зонты           платки           сумки                       </a:t>
            </a:r>
            <a:r>
              <a:rPr lang="ru-RU" sz="2000" dirty="0" err="1" smtClean="0">
                <a:latin typeface="Comic Sans MS" pitchFamily="66" charset="0"/>
              </a:rPr>
              <a:t>абажюры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12290" name="Picture 2" descr="F:\ШКОЛА\МЕТОД.разработки\Холодный батик- все\зон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708739"/>
            <a:ext cx="2825659" cy="263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F:\ШКОЛА\МЕТОД.разработки\Холодный батик- все\торше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212976"/>
            <a:ext cx="2285239" cy="342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F:\ШКОЛА\МЕТОД.разработки\Холодный батик- все\плато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203948"/>
            <a:ext cx="2744158" cy="265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F:\ШКОЛА\МЕТОД.разработки\Холодный батик- все\сумк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708739"/>
            <a:ext cx="2935368" cy="200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391872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omic Sans MS" pitchFamily="66" charset="0"/>
                <a:hlinkClick r:id="rId2"/>
              </a:rPr>
              <a:t>http://</a:t>
            </a:r>
            <a:r>
              <a:rPr lang="ru-RU" sz="2000" dirty="0" smtClean="0">
                <a:latin typeface="Comic Sans MS" pitchFamily="66" charset="0"/>
                <a:hlinkClick r:id="rId2"/>
              </a:rPr>
              <a:t>irenabatik.ru/mastera-batika/batik-lyubovi-toshhevoj.htm</a:t>
            </a:r>
            <a:r>
              <a:rPr lang="ru-RU" sz="2000" dirty="0" smtClean="0">
                <a:latin typeface="Comic Sans MS" pitchFamily="66" charset="0"/>
              </a:rPr>
              <a:t> - </a:t>
            </a:r>
            <a:r>
              <a:rPr lang="ru-RU" sz="2000" dirty="0">
                <a:latin typeface="Comic Sans MS" pitchFamily="66" charset="0"/>
              </a:rPr>
              <a:t>батик </a:t>
            </a:r>
            <a:r>
              <a:rPr lang="ru-RU" sz="2000" dirty="0" err="1">
                <a:latin typeface="Comic Sans MS" pitchFamily="66" charset="0"/>
              </a:rPr>
              <a:t>Л.Тощевой</a:t>
            </a:r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  <a:hlinkClick r:id="rId3"/>
              </a:rPr>
              <a:t>http://</a:t>
            </a:r>
            <a:r>
              <a:rPr lang="ru-RU" sz="2000" dirty="0" smtClean="0">
                <a:latin typeface="Comic Sans MS" pitchFamily="66" charset="0"/>
                <a:hlinkClick r:id="rId3"/>
              </a:rPr>
              <a:t>irenabatik.ru/mastera-batika/batik-margarity-chernyshevoj.html</a:t>
            </a:r>
            <a:r>
              <a:rPr lang="ru-RU" sz="2000" dirty="0" smtClean="0">
                <a:latin typeface="Comic Sans MS" pitchFamily="66" charset="0"/>
              </a:rPr>
              <a:t> -  </a:t>
            </a:r>
            <a:r>
              <a:rPr lang="ru-RU" sz="2000" dirty="0">
                <a:latin typeface="Comic Sans MS" pitchFamily="66" charset="0"/>
              </a:rPr>
              <a:t>батик М. </a:t>
            </a:r>
            <a:r>
              <a:rPr lang="ru-RU" sz="2000" dirty="0" err="1">
                <a:latin typeface="Comic Sans MS" pitchFamily="66" charset="0"/>
              </a:rPr>
              <a:t>Чернышовой</a:t>
            </a:r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  <a:hlinkClick r:id="rId4"/>
              </a:rPr>
              <a:t>http://</a:t>
            </a:r>
            <a:r>
              <a:rPr lang="ru-RU" sz="2000" dirty="0" smtClean="0">
                <a:latin typeface="Comic Sans MS" pitchFamily="66" charset="0"/>
                <a:hlinkClick r:id="rId4"/>
              </a:rPr>
              <a:t>irenabatik.ru/mastera-batika/batik-davydova-sergeya.html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>
                <a:latin typeface="Comic Sans MS" pitchFamily="66" charset="0"/>
              </a:rPr>
              <a:t>- батик </a:t>
            </a:r>
            <a:r>
              <a:rPr lang="ru-RU" sz="2000" dirty="0" err="1" smtClean="0">
                <a:latin typeface="Comic Sans MS" pitchFamily="66" charset="0"/>
              </a:rPr>
              <a:t>С.Давыдова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en-US" sz="2000" dirty="0">
                <a:latin typeface="Comic Sans MS" pitchFamily="66" charset="0"/>
                <a:hlinkClick r:id="rId5"/>
              </a:rPr>
              <a:t>http://</a:t>
            </a:r>
            <a:r>
              <a:rPr lang="en-US" sz="2000" dirty="0" smtClean="0">
                <a:latin typeface="Comic Sans MS" pitchFamily="66" charset="0"/>
                <a:hlinkClick r:id="rId5"/>
              </a:rPr>
              <a:t>irenabatik.ru/sitemap</a:t>
            </a:r>
            <a:r>
              <a:rPr lang="ru-RU" sz="2000" dirty="0" smtClean="0">
                <a:latin typeface="Comic Sans MS" pitchFamily="66" charset="0"/>
              </a:rPr>
              <a:t> - сайт «Батик и Я»</a:t>
            </a:r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Полезные ссылки: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40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Целью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занятий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является</a:t>
            </a:r>
            <a:r>
              <a:rPr lang="ru-RU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приобретение учащимися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теоретических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знаний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,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умений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и практических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навыков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для создания утилитарных  изделий и художественных произведений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в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Times New Roman"/>
              </a:rPr>
              <a:t> технике «Холодный батик»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  <a:ea typeface="Calibri"/>
              </a:rPr>
              <a:t>.</a:t>
            </a:r>
            <a:endParaRPr lang="ru-RU" dirty="0">
              <a:solidFill>
                <a:prstClr val="black">
                  <a:lumMod val="85000"/>
                  <a:lumOff val="1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Comic Sans MS" pitchFamily="66" charset="0"/>
              </a:rPr>
              <a:t>Холодный батик </a:t>
            </a:r>
            <a:r>
              <a:rPr lang="ru-RU" sz="2000" dirty="0" smtClean="0">
                <a:latin typeface="Comic Sans MS" pitchFamily="66" charset="0"/>
              </a:rPr>
              <a:t>–роспись по ткани с применением </a:t>
            </a:r>
            <a:r>
              <a:rPr lang="ru-RU" sz="2000" dirty="0">
                <a:latin typeface="Comic Sans MS" pitchFamily="66" charset="0"/>
              </a:rPr>
              <a:t>резервирующих составов, ограничивающих </a:t>
            </a:r>
            <a:r>
              <a:rPr lang="ru-RU" sz="2000" dirty="0" err="1">
                <a:latin typeface="Comic Sans MS" pitchFamily="66" charset="0"/>
              </a:rPr>
              <a:t>растекаемость</a:t>
            </a:r>
            <a:r>
              <a:rPr lang="ru-RU" sz="2000" dirty="0">
                <a:latin typeface="Comic Sans MS" pitchFamily="66" charset="0"/>
              </a:rPr>
              <a:t> краски по полотну.</a:t>
            </a:r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>
          <a:xfrm>
            <a:off x="699247" y="2248347"/>
            <a:ext cx="7745505" cy="4132981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>
                <a:latin typeface="Comic Sans MS" pitchFamily="66" charset="0"/>
              </a:rPr>
              <a:t>-</a:t>
            </a:r>
            <a:r>
              <a:rPr lang="ru-RU" sz="2600" dirty="0">
                <a:latin typeface="Comic Sans MS" pitchFamily="66" charset="0"/>
              </a:rPr>
              <a:t>формирование первичных навыков восприятия художественно-выразительных особенностей языка декоративно-прикладного искусства;</a:t>
            </a:r>
          </a:p>
          <a:p>
            <a:r>
              <a:rPr lang="ru-RU" sz="2600" dirty="0">
                <a:latin typeface="Comic Sans MS" pitchFamily="66" charset="0"/>
              </a:rPr>
              <a:t>- </a:t>
            </a:r>
            <a:r>
              <a:rPr lang="ru-RU" sz="2600" dirty="0" smtClean="0">
                <a:latin typeface="Comic Sans MS" pitchFamily="66" charset="0"/>
              </a:rPr>
              <a:t>изучение истории возникновения и развития техники «холодный батик»;</a:t>
            </a:r>
          </a:p>
          <a:p>
            <a:r>
              <a:rPr lang="ru-RU" sz="2600" dirty="0">
                <a:latin typeface="Comic Sans MS" pitchFamily="66" charset="0"/>
              </a:rPr>
              <a:t>ф</a:t>
            </a:r>
            <a:r>
              <a:rPr lang="ru-RU" sz="2600" dirty="0" smtClean="0">
                <a:latin typeface="Comic Sans MS" pitchFamily="66" charset="0"/>
              </a:rPr>
              <a:t>ормирование знаний о химических свойствах красителей и тканей;</a:t>
            </a:r>
            <a:endParaRPr lang="ru-RU" sz="2600" dirty="0">
              <a:latin typeface="Comic Sans MS" pitchFamily="66" charset="0"/>
            </a:endParaRPr>
          </a:p>
          <a:p>
            <a:r>
              <a:rPr lang="ru-RU" sz="2600" dirty="0" smtClean="0">
                <a:latin typeface="Comic Sans MS" pitchFamily="66" charset="0"/>
              </a:rPr>
              <a:t>-</a:t>
            </a:r>
            <a:r>
              <a:rPr lang="ru-RU" sz="2600" dirty="0">
                <a:latin typeface="Comic Sans MS" pitchFamily="66" charset="0"/>
              </a:rPr>
              <a:t>развитие понимания взаимосвязи </a:t>
            </a:r>
            <a:r>
              <a:rPr lang="ru-RU" sz="2600" dirty="0" smtClean="0">
                <a:latin typeface="Comic Sans MS" pitchFamily="66" charset="0"/>
              </a:rPr>
              <a:t>формы, цвета, орнаментальности изделия с </a:t>
            </a:r>
            <a:r>
              <a:rPr lang="ru-RU" sz="2600" dirty="0">
                <a:latin typeface="Comic Sans MS" pitchFamily="66" charset="0"/>
              </a:rPr>
              <a:t>его функциональным </a:t>
            </a:r>
            <a:r>
              <a:rPr lang="ru-RU" sz="2600" dirty="0" smtClean="0">
                <a:latin typeface="Comic Sans MS" pitchFamily="66" charset="0"/>
              </a:rPr>
              <a:t>назначением;</a:t>
            </a:r>
            <a:endParaRPr lang="ru-RU" sz="2600" dirty="0">
              <a:latin typeface="Comic Sans MS" pitchFamily="66" charset="0"/>
            </a:endParaRPr>
          </a:p>
          <a:p>
            <a:r>
              <a:rPr lang="ru-RU" sz="2600" dirty="0">
                <a:latin typeface="Comic Sans MS" pitchFamily="66" charset="0"/>
              </a:rPr>
              <a:t>-развитие и закрепление навыков использования  линии, ритма, силуэта, цвета, тона, пропорций, формы, композиции, как средств художественной выразительности в создании образа декоративной вещи;</a:t>
            </a:r>
          </a:p>
          <a:p>
            <a:r>
              <a:rPr lang="ru-RU" sz="2600" dirty="0">
                <a:latin typeface="Comic Sans MS" pitchFamily="66" charset="0"/>
              </a:rPr>
              <a:t>-овладение процессом стилизации </a:t>
            </a:r>
            <a:r>
              <a:rPr lang="ru-RU" sz="2600" dirty="0" smtClean="0">
                <a:latin typeface="Comic Sans MS" pitchFamily="66" charset="0"/>
              </a:rPr>
              <a:t>и трансформации </a:t>
            </a:r>
            <a:r>
              <a:rPr lang="ru-RU" sz="2600" dirty="0">
                <a:latin typeface="Comic Sans MS" pitchFamily="66" charset="0"/>
              </a:rPr>
              <a:t>форм;</a:t>
            </a:r>
          </a:p>
          <a:p>
            <a:r>
              <a:rPr lang="ru-RU" sz="2600" dirty="0" smtClean="0">
                <a:latin typeface="Comic Sans MS" pitchFamily="66" charset="0"/>
              </a:rPr>
              <a:t>-приобретение </a:t>
            </a:r>
            <a:r>
              <a:rPr lang="ru-RU" sz="2600" dirty="0">
                <a:latin typeface="Comic Sans MS" pitchFamily="66" charset="0"/>
              </a:rPr>
              <a:t>навыков </a:t>
            </a:r>
            <a:r>
              <a:rPr lang="ru-RU" sz="2600" dirty="0" smtClean="0">
                <a:latin typeface="Comic Sans MS" pitchFamily="66" charset="0"/>
              </a:rPr>
              <a:t>работы с инструментами в технике «холодный батик»;</a:t>
            </a:r>
          </a:p>
          <a:p>
            <a:r>
              <a:rPr lang="ru-RU" sz="2600" dirty="0" smtClean="0">
                <a:latin typeface="Comic Sans MS" pitchFamily="66" charset="0"/>
              </a:rPr>
              <a:t>Изучение этапов и  технологии работы;</a:t>
            </a:r>
            <a:endParaRPr lang="ru-RU" sz="2600" dirty="0">
              <a:latin typeface="Comic Sans MS" pitchFamily="66" charset="0"/>
            </a:endParaRPr>
          </a:p>
          <a:p>
            <a:r>
              <a:rPr lang="ru-RU" sz="2600" dirty="0">
                <a:latin typeface="Comic Sans MS" pitchFamily="66" charset="0"/>
              </a:rPr>
              <a:t>-умение создавать </a:t>
            </a:r>
            <a:r>
              <a:rPr lang="ru-RU" sz="2600" dirty="0" smtClean="0">
                <a:latin typeface="Comic Sans MS" pitchFamily="66" charset="0"/>
              </a:rPr>
              <a:t>изделия </a:t>
            </a:r>
            <a:r>
              <a:rPr lang="ru-RU" sz="2600" dirty="0">
                <a:latin typeface="Comic Sans MS" pitchFamily="66" charset="0"/>
              </a:rPr>
              <a:t>декоративно-прикладного искусства;</a:t>
            </a:r>
          </a:p>
          <a:p>
            <a:endParaRPr lang="ru-RU" sz="18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Comic Sans MS" pitchFamily="66" charset="0"/>
              </a:rPr>
              <a:t>З</a:t>
            </a:r>
            <a:r>
              <a:rPr lang="ru-RU" sz="2800" dirty="0" smtClean="0">
                <a:latin typeface="Comic Sans MS" pitchFamily="66" charset="0"/>
              </a:rPr>
              <a:t>адачи  при освоении цикла занятий в технике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13016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Comic Sans MS" pitchFamily="66" charset="0"/>
              </a:rPr>
              <a:t>Родиной батика считают Индонезию,  </a:t>
            </a:r>
            <a:r>
              <a:rPr lang="ru-RU" sz="2000" dirty="0">
                <a:latin typeface="Comic Sans MS" pitchFamily="66" charset="0"/>
              </a:rPr>
              <a:t>его название состоит из двух индонезийских слов – «ткань» и «капля». И</a:t>
            </a:r>
            <a:r>
              <a:rPr lang="ru-RU" sz="2000" dirty="0" smtClean="0">
                <a:latin typeface="Comic Sans MS" pitchFamily="66" charset="0"/>
              </a:rPr>
              <a:t>менно </a:t>
            </a:r>
            <a:r>
              <a:rPr lang="ru-RU" sz="2000" dirty="0">
                <a:latin typeface="Comic Sans MS" pitchFamily="66" charset="0"/>
              </a:rPr>
              <a:t>на </a:t>
            </a:r>
            <a:r>
              <a:rPr lang="ru-RU" sz="2000" dirty="0" smtClean="0">
                <a:latin typeface="Comic Sans MS" pitchFamily="66" charset="0"/>
              </a:rPr>
              <a:t>о. Ява  </a:t>
            </a:r>
            <a:r>
              <a:rPr lang="ru-RU" sz="2000" dirty="0">
                <a:latin typeface="Comic Sans MS" pitchFamily="66" charset="0"/>
              </a:rPr>
              <a:t>роспись ткани стала развитым декоративным искусством, но его корни </a:t>
            </a:r>
            <a:r>
              <a:rPr lang="ru-RU" sz="2000" dirty="0" smtClean="0">
                <a:latin typeface="Comic Sans MS" pitchFamily="66" charset="0"/>
              </a:rPr>
              <a:t>находятся в </a:t>
            </a:r>
            <a:r>
              <a:rPr lang="ru-RU" sz="2000" dirty="0">
                <a:latin typeface="Comic Sans MS" pitchFamily="66" charset="0"/>
              </a:rPr>
              <a:t>более </a:t>
            </a:r>
            <a:r>
              <a:rPr lang="ru-RU" sz="2000" dirty="0" smtClean="0">
                <a:latin typeface="Comic Sans MS" pitchFamily="66" charset="0"/>
              </a:rPr>
              <a:t>раннем периоде.</a:t>
            </a:r>
          </a:p>
          <a:p>
            <a:r>
              <a:rPr lang="ru-RU" sz="2000" dirty="0">
                <a:latin typeface="Comic Sans MS" pitchFamily="66" charset="0"/>
              </a:rPr>
              <a:t>В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египетских </a:t>
            </a:r>
            <a:r>
              <a:rPr lang="ru-RU" sz="2000" dirty="0" smtClean="0">
                <a:latin typeface="Comic Sans MS" pitchFamily="66" charset="0"/>
              </a:rPr>
              <a:t>гробницах обнаружены ткани окрашенные в технике  батик. </a:t>
            </a:r>
            <a:r>
              <a:rPr lang="ru-RU" sz="2000" dirty="0">
                <a:latin typeface="Comic Sans MS" pitchFamily="66" charset="0"/>
              </a:rPr>
              <a:t>Также есть исторические данные, что расписанные в этой технике ткани продавались в Китае еще в V веке </a:t>
            </a:r>
            <a:r>
              <a:rPr lang="ru-RU" sz="2000" dirty="0" err="1">
                <a:latin typeface="Comic Sans MS" pitchFamily="66" charset="0"/>
              </a:rPr>
              <a:t>н.э</a:t>
            </a:r>
            <a:r>
              <a:rPr lang="ru-RU" sz="2000" dirty="0">
                <a:latin typeface="Comic Sans MS" pitchFamily="66" charset="0"/>
              </a:rPr>
              <a:t>, потом батик распространился в</a:t>
            </a:r>
            <a:r>
              <a:rPr lang="ru-RU" sz="2000" dirty="0" smtClean="0">
                <a:latin typeface="Comic Sans MS" pitchFamily="66" charset="0"/>
              </a:rPr>
              <a:t> Японии, охватывая </a:t>
            </a:r>
            <a:r>
              <a:rPr lang="ru-RU" sz="2000" dirty="0">
                <a:latin typeface="Comic Sans MS" pitchFamily="66" charset="0"/>
              </a:rPr>
              <a:t>и весь Дальний восток</a:t>
            </a:r>
            <a:r>
              <a:rPr lang="ru-RU" sz="2000" dirty="0" smtClean="0">
                <a:latin typeface="Comic Sans MS" pitchFamily="66" charset="0"/>
              </a:rPr>
              <a:t>.</a:t>
            </a:r>
          </a:p>
          <a:p>
            <a:r>
              <a:rPr lang="ru-RU" sz="2000" dirty="0">
                <a:latin typeface="Comic Sans MS" pitchFamily="66" charset="0"/>
              </a:rPr>
              <a:t>После колонизации Явы </a:t>
            </a:r>
            <a:r>
              <a:rPr lang="ru-RU" sz="2000" dirty="0" smtClean="0">
                <a:latin typeface="Comic Sans MS" pitchFamily="66" charset="0"/>
              </a:rPr>
              <a:t>в </a:t>
            </a:r>
            <a:r>
              <a:rPr lang="ru-RU" sz="2000" dirty="0">
                <a:latin typeface="Comic Sans MS" pitchFamily="66" charset="0"/>
              </a:rPr>
              <a:t>17 веке яванский батик </a:t>
            </a:r>
            <a:r>
              <a:rPr lang="ru-RU" sz="2000" dirty="0" smtClean="0">
                <a:latin typeface="Comic Sans MS" pitchFamily="66" charset="0"/>
              </a:rPr>
              <a:t>голландцами был завезен в Европу, где стал очень популярен.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История возникновения техники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527546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Анилиновые красители               Акриловые красители</a:t>
            </a: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                                                     закрепляются утюгом</a:t>
            </a: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закрепляются паром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Краски для работы в технике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26" name="Picture 2" descr="F:\ШКОЛА\МЕТОД.разработки\Холодный батик- все\Батик. анилиновые крас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912006"/>
            <a:ext cx="3140198" cy="225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ШКОЛА\МЕТОД.разработки\Холодный батик- все\батик. акрил крас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70431"/>
            <a:ext cx="1421755" cy="161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ШКОЛА\МЕТОД.разработки\Холодный батик- все\0батик.марабу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755" y="2924945"/>
            <a:ext cx="2430197" cy="155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>
          <a:xfrm>
            <a:off x="699247" y="2248347"/>
            <a:ext cx="7745505" cy="4349005"/>
          </a:xfrm>
        </p:spPr>
        <p:txBody>
          <a:bodyPr>
            <a:normAutofit/>
          </a:bodyPr>
          <a:lstStyle/>
          <a:p>
            <a:pPr marL="0" lvl="0" indent="0">
              <a:buClr>
                <a:srgbClr val="873624"/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     </a:t>
            </a:r>
            <a:r>
              <a:rPr lang="ru-RU" sz="2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omic Sans MS" pitchFamily="66" charset="0"/>
              </a:rPr>
              <a:t>Аппликатор</a:t>
            </a:r>
            <a:r>
              <a:rPr lang="ru-RU" sz="2000" dirty="0" smtClean="0">
                <a:latin typeface="Comic Sans MS" pitchFamily="66" charset="0"/>
              </a:rPr>
              <a:t>                                Стеклянные трубочки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                                            </a:t>
            </a:r>
          </a:p>
          <a:p>
            <a:pPr marL="0" indent="0">
              <a:buNone/>
            </a:pP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                                                </a:t>
            </a: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                                                               </a:t>
            </a: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Инструменты  для работы в технике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4100" name="Picture 4" descr="F:\ШКОЛА\МЕТОД.разработки\Холодный батик- все\трубочка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899" y="3429000"/>
            <a:ext cx="2838899" cy="283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ШКОЛА\МЕТОД.разработки\Холодный батик- все\аппликато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857517"/>
            <a:ext cx="1930318" cy="251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ШКОЛА\МЕТОД.разработки\Холодный батик- все\флако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048" y="4175649"/>
            <a:ext cx="2199545" cy="20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168085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>
          <a:xfrm>
            <a:off x="699247" y="2248347"/>
            <a:ext cx="7745505" cy="43490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Резервирующий состав                фантомный маркер</a:t>
            </a:r>
          </a:p>
          <a:p>
            <a:pPr marL="0" indent="0">
              <a:buNone/>
            </a:pPr>
            <a:r>
              <a:rPr lang="ru-RU" sz="2000" dirty="0">
                <a:latin typeface="Comic Sans MS" pitchFamily="66" charset="0"/>
              </a:rPr>
              <a:t>                                                  </a:t>
            </a:r>
            <a:r>
              <a:rPr lang="ru-RU" sz="2000" dirty="0" smtClean="0">
                <a:latin typeface="Comic Sans MS" pitchFamily="66" charset="0"/>
              </a:rPr>
              <a:t>   </a:t>
            </a:r>
            <a:r>
              <a:rPr lang="ru-RU" sz="2000" dirty="0">
                <a:latin typeface="Comic Sans MS" pitchFamily="66" charset="0"/>
              </a:rPr>
              <a:t>(исчезающий через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                                                               24 </a:t>
            </a:r>
            <a:r>
              <a:rPr lang="ru-RU" sz="2000" dirty="0">
                <a:latin typeface="Comic Sans MS" pitchFamily="66" charset="0"/>
              </a:rPr>
              <a:t>часа)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                                                </a:t>
            </a: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                                                               </a:t>
            </a:r>
            <a:endParaRPr lang="ru-RU" sz="20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    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Инструменты  для работы в технике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5123" name="Picture 3" descr="F:\ШКОЛА\МЕТОД.разработки\Холодный батик- все\Резервирующий-состав-для-батика-резер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4009628" cy="300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ШКОЛА\МЕТОД.разработки\Холодный батик- все\марк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488200"/>
            <a:ext cx="1008112" cy="489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227823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>
          <a:xfrm>
            <a:off x="699247" y="2248347"/>
            <a:ext cx="7745505" cy="413298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omic Sans MS" pitchFamily="66" charset="0"/>
              </a:rPr>
              <a:t>Мочевина — это </a:t>
            </a:r>
            <a:r>
              <a:rPr lang="ru-RU" sz="2000" dirty="0" smtClean="0">
                <a:latin typeface="Comic Sans MS" pitchFamily="66" charset="0"/>
              </a:rPr>
              <a:t>органическое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удобрение для растений.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Выглядит вещество </a:t>
            </a:r>
            <a:r>
              <a:rPr lang="ru-RU" sz="2000" dirty="0">
                <a:latin typeface="Comic Sans MS" pitchFamily="66" charset="0"/>
              </a:rPr>
              <a:t>как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маленькие </a:t>
            </a:r>
            <a:r>
              <a:rPr lang="ru-RU" sz="2000" dirty="0">
                <a:latin typeface="Comic Sans MS" pitchFamily="66" charset="0"/>
              </a:rPr>
              <a:t>белые шарики</a:t>
            </a:r>
            <a:r>
              <a:rPr lang="ru-RU" sz="2000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Продается в </a:t>
            </a:r>
            <a:r>
              <a:rPr lang="ru-RU" sz="2000" dirty="0" smtClean="0">
                <a:latin typeface="Comic Sans MS" pitchFamily="66" charset="0"/>
              </a:rPr>
              <a:t>магазинах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для дачников</a:t>
            </a:r>
            <a:r>
              <a:rPr lang="ru-RU" sz="2000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Мочевину </a:t>
            </a:r>
            <a:r>
              <a:rPr lang="ru-RU" sz="2000" dirty="0">
                <a:latin typeface="Comic Sans MS" pitchFamily="66" charset="0"/>
              </a:rPr>
              <a:t>использовать </a:t>
            </a:r>
            <a:r>
              <a:rPr lang="ru-RU" sz="2000" dirty="0" smtClean="0">
                <a:latin typeface="Comic Sans MS" pitchFamily="66" charset="0"/>
              </a:rPr>
              <a:t>в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росписи можно только </a:t>
            </a:r>
            <a:r>
              <a:rPr lang="ru-RU" sz="2000" dirty="0" smtClean="0">
                <a:latin typeface="Comic Sans MS" pitchFamily="66" charset="0"/>
              </a:rPr>
              <a:t>при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работе с жидкими красками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на </a:t>
            </a:r>
            <a:r>
              <a:rPr lang="ru-RU" sz="2000" dirty="0">
                <a:latin typeface="Comic Sans MS" pitchFamily="66" charset="0"/>
              </a:rPr>
              <a:t>водной </a:t>
            </a:r>
            <a:r>
              <a:rPr lang="ru-RU" sz="2000" dirty="0" smtClean="0">
                <a:latin typeface="Comic Sans MS" pitchFamily="66" charset="0"/>
              </a:rPr>
              <a:t>основе. Крупная соль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даёт менее эффектный результат.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Декоративные эффекты техники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2050" name="Picture 2" descr="F:\ШКОЛА\МЕТОД.разработки\Холодный батик- все\батик.мочеви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418648" cy="317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9685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omic Sans MS" pitchFamily="66" charset="0"/>
              </a:rPr>
              <a:t>Растяжка </a:t>
            </a:r>
            <a:r>
              <a:rPr lang="ru-RU" sz="2000" dirty="0" smtClean="0">
                <a:latin typeface="Comic Sans MS" pitchFamily="66" charset="0"/>
              </a:rPr>
              <a:t>одного или двух цветов -  приём создания плавного перехода  цвета  в несколько </a:t>
            </a:r>
            <a:r>
              <a:rPr lang="ru-RU" sz="2000" dirty="0">
                <a:latin typeface="Comic Sans MS" pitchFamily="66" charset="0"/>
              </a:rPr>
              <a:t>тонов.</a:t>
            </a:r>
          </a:p>
          <a:p>
            <a:pPr marL="0" indent="0">
              <a:buNone/>
            </a:pPr>
            <a:r>
              <a:rPr lang="ru-RU" sz="2000" dirty="0" smtClean="0">
                <a:latin typeface="Comic Sans MS" pitchFamily="66" charset="0"/>
              </a:rPr>
              <a:t>Начинать </a:t>
            </a:r>
            <a:r>
              <a:rPr lang="ru-RU" sz="2000" dirty="0">
                <a:latin typeface="Comic Sans MS" pitchFamily="66" charset="0"/>
              </a:rPr>
              <a:t>работать надо </a:t>
            </a:r>
            <a:r>
              <a:rPr lang="ru-RU" sz="2000" dirty="0" smtClean="0">
                <a:latin typeface="Comic Sans MS" pitchFamily="66" charset="0"/>
              </a:rPr>
              <a:t>от </a:t>
            </a:r>
            <a:r>
              <a:rPr lang="ru-RU" sz="2000" dirty="0">
                <a:latin typeface="Comic Sans MS" pitchFamily="66" charset="0"/>
              </a:rPr>
              <a:t>светлого — к темному</a:t>
            </a:r>
            <a:r>
              <a:rPr lang="ru-RU" sz="2000" dirty="0" smtClean="0">
                <a:latin typeface="Comic Sans MS" pitchFamily="66" charset="0"/>
              </a:rPr>
              <a:t>. </a:t>
            </a:r>
            <a:r>
              <a:rPr lang="ru-RU" sz="2000" dirty="0">
                <a:latin typeface="Comic Sans MS" pitchFamily="66" charset="0"/>
              </a:rPr>
              <a:t>С</a:t>
            </a:r>
            <a:r>
              <a:rPr lang="ru-RU" sz="2000" dirty="0" smtClean="0">
                <a:latin typeface="Comic Sans MS" pitchFamily="66" charset="0"/>
              </a:rPr>
              <a:t>пирт улучшает </a:t>
            </a:r>
            <a:r>
              <a:rPr lang="ru-RU" sz="2000" dirty="0" err="1">
                <a:latin typeface="Comic Sans MS" pitchFamily="66" charset="0"/>
              </a:rPr>
              <a:t>растекаемость</a:t>
            </a:r>
            <a:r>
              <a:rPr lang="ru-RU" sz="2000" dirty="0">
                <a:latin typeface="Comic Sans MS" pitchFamily="66" charset="0"/>
              </a:rPr>
              <a:t> красок по </a:t>
            </a:r>
            <a:r>
              <a:rPr lang="ru-RU" sz="2000" dirty="0" smtClean="0">
                <a:latin typeface="Comic Sans MS" pitchFamily="66" charset="0"/>
              </a:rPr>
              <a:t>шёлку.</a:t>
            </a:r>
          </a:p>
          <a:p>
            <a:pPr marL="0" indent="0">
              <a:buNone/>
            </a:pPr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Декоративные эффекты техники «холодный батик»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26" name="Picture 2" descr="F:\ШКОЛА\МЕТОД.разработки\Холодный батик- все\1 цве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848" y="4221087"/>
            <a:ext cx="1515555" cy="218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ШКОЛА\МЕТОД.разработки\Холодный батик- все\2 цвет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931" y="4221087"/>
            <a:ext cx="1508587" cy="218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09723"/>
      </p:ext>
    </p:extLst>
  </p:cSld>
  <p:clrMapOvr>
    <a:masterClrMapping/>
  </p:clrMapOvr>
  <p:transition spd="med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328</TotalTime>
  <Words>730</Words>
  <Application>Microsoft Office PowerPoint</Application>
  <PresentationFormat>Экран (4:3)</PresentationFormat>
  <Paragraphs>132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Презентация методической разработки  «Техника холодный батик»  Для учащихся 1-5 класса ДХШ </vt:lpstr>
      <vt:lpstr>Холодный батик –роспись по ткани с применением резервирующих составов, ограничивающих растекаемость краски по полотну.</vt:lpstr>
      <vt:lpstr>Задачи  при освоении цикла занятий в технике «холодный батик»</vt:lpstr>
      <vt:lpstr>История возникновения техники «холодный батик»</vt:lpstr>
      <vt:lpstr>Краски для работы в технике  «холодный батик»</vt:lpstr>
      <vt:lpstr>Инструменты  для работы в технике  «холодный батик»</vt:lpstr>
      <vt:lpstr>Инструменты  для работы в технике  «холодный батик»</vt:lpstr>
      <vt:lpstr>Декоративные эффекты техники «холодный батик»</vt:lpstr>
      <vt:lpstr>Декоративные эффекты техники «холодный батик»</vt:lpstr>
      <vt:lpstr>Декоративные эффекты техники «холодный батик»</vt:lpstr>
      <vt:lpstr>Декоративные эффекты техники «холодный батик»</vt:lpstr>
      <vt:lpstr>Ошибки при работе в  технике  «холодный батик»</vt:lpstr>
      <vt:lpstr>Этапы работы в технике «холодный батик»</vt:lpstr>
      <vt:lpstr>Работы учащихся 2-го класса в технике «холодный батик» Тема – «Хантыйские мотивы»</vt:lpstr>
      <vt:lpstr>Работы учащихся  3-го класса  в технике «холодный батик»</vt:lpstr>
      <vt:lpstr>Дипломные работы учащихся в технике «холодный батик»</vt:lpstr>
      <vt:lpstr>Применение в быту изделий с росписью в технике «холодный батик»</vt:lpstr>
      <vt:lpstr>Применение в быту изделий с росписью в технике «холодный батик»</vt:lpstr>
      <vt:lpstr>Полезные ссылки: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методической разработки «Техника горячий батик»  Для учащихся 2-5 классов ДХШ</dc:title>
  <dc:creator>Алена</dc:creator>
  <cp:lastModifiedBy>Алена</cp:lastModifiedBy>
  <cp:revision>34</cp:revision>
  <cp:lastPrinted>1601-01-01T00:00:00Z</cp:lastPrinted>
  <dcterms:created xsi:type="dcterms:W3CDTF">2017-05-09T11:48:07Z</dcterms:created>
  <dcterms:modified xsi:type="dcterms:W3CDTF">2017-05-20T07:51:04Z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