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42B6F-CFFA-4AD2-B143-35050CBE1A69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0335E-018A-4EA6-98FB-0E5F4CB17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0335E-018A-4EA6-98FB-0E5F4CB173E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71678"/>
            <a:ext cx="7772400" cy="264320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БЕЗМОЛВНЫЙ НАБАТ</a:t>
            </a:r>
            <a:br>
              <a:rPr lang="ru-RU" sz="6000" b="1" dirty="0" smtClean="0"/>
            </a:br>
            <a:r>
              <a:rPr lang="ru-RU" sz="3600" b="1" dirty="0" smtClean="0"/>
              <a:t>памяти жертв </a:t>
            </a:r>
            <a:br>
              <a:rPr lang="ru-RU" sz="3600" b="1" dirty="0" smtClean="0"/>
            </a:br>
            <a:r>
              <a:rPr lang="ru-RU" sz="3600" b="1" dirty="0" smtClean="0"/>
              <a:t>нацистских концлагерей</a:t>
            </a:r>
            <a:br>
              <a:rPr lang="ru-RU" sz="3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150019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Выполнила Кудрявцева Н.В.</a:t>
            </a:r>
          </a:p>
          <a:p>
            <a:r>
              <a:rPr lang="ru-RU" sz="2800" b="1" dirty="0" smtClean="0"/>
              <a:t>учитель МОУ «</a:t>
            </a:r>
            <a:r>
              <a:rPr lang="ru-RU" sz="2800" b="1" dirty="0" err="1" smtClean="0"/>
              <a:t>Алгатуйская</a:t>
            </a:r>
            <a:r>
              <a:rPr lang="ru-RU" sz="2800" b="1" dirty="0" smtClean="0"/>
              <a:t> СОШ»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7158" y="500042"/>
            <a:ext cx="3143272" cy="6000792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1.Арбайтсдорф (ФРГ) </a:t>
            </a:r>
          </a:p>
          <a:p>
            <a:r>
              <a:rPr lang="ru-RU" sz="1600" dirty="0" smtClean="0"/>
              <a:t>2. </a:t>
            </a:r>
            <a:r>
              <a:rPr lang="ru-RU" sz="1600" dirty="0" err="1" smtClean="0"/>
              <a:t>Аушвиц</a:t>
            </a:r>
            <a:r>
              <a:rPr lang="ru-RU" sz="1600" dirty="0" smtClean="0"/>
              <a:t>/</a:t>
            </a:r>
            <a:r>
              <a:rPr lang="ru-RU" sz="1600" dirty="0" err="1" smtClean="0"/>
              <a:t>Освенцим-Биркенау</a:t>
            </a:r>
            <a:r>
              <a:rPr lang="ru-RU" sz="1600" dirty="0" smtClean="0"/>
              <a:t> (Польша) </a:t>
            </a:r>
          </a:p>
          <a:p>
            <a:r>
              <a:rPr lang="ru-RU" sz="1600" dirty="0" smtClean="0"/>
              <a:t>3. </a:t>
            </a:r>
            <a:r>
              <a:rPr lang="ru-RU" sz="1600" dirty="0" err="1" smtClean="0"/>
              <a:t>Берген-Бельзен</a:t>
            </a:r>
            <a:r>
              <a:rPr lang="ru-RU" sz="1600" dirty="0" smtClean="0"/>
              <a:t> (ФРГ) </a:t>
            </a:r>
          </a:p>
          <a:p>
            <a:r>
              <a:rPr lang="ru-RU" sz="1600" dirty="0" smtClean="0"/>
              <a:t>4. Бухенвальд (ФРГ) </a:t>
            </a:r>
          </a:p>
          <a:p>
            <a:r>
              <a:rPr lang="ru-RU" sz="1600" dirty="0" smtClean="0"/>
              <a:t>5. Варшава (Польша) </a:t>
            </a:r>
          </a:p>
          <a:p>
            <a:r>
              <a:rPr lang="ru-RU" sz="1600" dirty="0" smtClean="0"/>
              <a:t>6. </a:t>
            </a:r>
            <a:r>
              <a:rPr lang="ru-RU" sz="1600" dirty="0" err="1" smtClean="0"/>
              <a:t>Герцогенбуш</a:t>
            </a:r>
            <a:r>
              <a:rPr lang="ru-RU" sz="1600" dirty="0" smtClean="0"/>
              <a:t> (Нидерланды) </a:t>
            </a:r>
          </a:p>
          <a:p>
            <a:r>
              <a:rPr lang="ru-RU" sz="1600" dirty="0" smtClean="0"/>
              <a:t>7. Гросс-Розен (ФРГ) </a:t>
            </a:r>
          </a:p>
          <a:p>
            <a:r>
              <a:rPr lang="ru-RU" sz="1600" dirty="0" smtClean="0"/>
              <a:t>8. Дахау (ФРГ) </a:t>
            </a:r>
          </a:p>
          <a:p>
            <a:r>
              <a:rPr lang="ru-RU" sz="1600" dirty="0" smtClean="0"/>
              <a:t>9. </a:t>
            </a:r>
            <a:r>
              <a:rPr lang="ru-RU" sz="1600" dirty="0" err="1" smtClean="0"/>
              <a:t>Кауен</a:t>
            </a:r>
            <a:r>
              <a:rPr lang="ru-RU" sz="1600" dirty="0" smtClean="0"/>
              <a:t>/Каунас (Литва) </a:t>
            </a:r>
          </a:p>
          <a:p>
            <a:r>
              <a:rPr lang="ru-RU" sz="1600" dirty="0" smtClean="0"/>
              <a:t>10. </a:t>
            </a:r>
            <a:r>
              <a:rPr lang="ru-RU" sz="1600" dirty="0" err="1" smtClean="0"/>
              <a:t>Краков-Плащов</a:t>
            </a:r>
            <a:r>
              <a:rPr lang="ru-RU" sz="1600" dirty="0" smtClean="0"/>
              <a:t> (Польша) </a:t>
            </a:r>
          </a:p>
          <a:p>
            <a:r>
              <a:rPr lang="ru-RU" sz="1600" dirty="0" smtClean="0"/>
              <a:t>11. Заксенхаузен (ГДР‑ФРГ) </a:t>
            </a:r>
          </a:p>
          <a:p>
            <a:r>
              <a:rPr lang="ru-RU" sz="1600" dirty="0" smtClean="0"/>
              <a:t>12. Люблин/Майданек (Польша) </a:t>
            </a:r>
          </a:p>
          <a:p>
            <a:r>
              <a:rPr lang="ru-RU" sz="1600" dirty="0" smtClean="0"/>
              <a:t>13. Маутхаузен (Австрия) </a:t>
            </a:r>
          </a:p>
          <a:p>
            <a:r>
              <a:rPr lang="ru-RU" sz="1600" dirty="0" smtClean="0"/>
              <a:t>14. </a:t>
            </a:r>
            <a:r>
              <a:rPr lang="ru-RU" sz="1600" dirty="0" err="1" smtClean="0"/>
              <a:t>Миттельбау-Дора</a:t>
            </a:r>
            <a:r>
              <a:rPr lang="ru-RU" sz="1600" dirty="0" smtClean="0"/>
              <a:t> (ФРГ) </a:t>
            </a:r>
          </a:p>
          <a:p>
            <a:r>
              <a:rPr lang="ru-RU" sz="1600" dirty="0" smtClean="0"/>
              <a:t>15. </a:t>
            </a:r>
            <a:r>
              <a:rPr lang="ru-RU" sz="1600" dirty="0" err="1" smtClean="0"/>
              <a:t>Натцвайлер</a:t>
            </a:r>
            <a:r>
              <a:rPr lang="ru-RU" sz="1600" dirty="0" smtClean="0"/>
              <a:t> (Франция) </a:t>
            </a:r>
          </a:p>
          <a:p>
            <a:r>
              <a:rPr lang="ru-RU" sz="1600" dirty="0" smtClean="0"/>
              <a:t>16. </a:t>
            </a:r>
            <a:r>
              <a:rPr lang="ru-RU" sz="1600" dirty="0" err="1" smtClean="0"/>
              <a:t>Нейенгамме</a:t>
            </a:r>
            <a:r>
              <a:rPr lang="ru-RU" sz="1600" dirty="0" smtClean="0"/>
              <a:t> (ФРГ) </a:t>
            </a:r>
          </a:p>
          <a:p>
            <a:r>
              <a:rPr lang="ru-RU" sz="1600" dirty="0" smtClean="0"/>
              <a:t>17. </a:t>
            </a:r>
            <a:r>
              <a:rPr lang="ru-RU" sz="1600" dirty="0" err="1" smtClean="0"/>
              <a:t>Нидерхаген‑Вевельсбург</a:t>
            </a:r>
            <a:r>
              <a:rPr lang="ru-RU" sz="1600" dirty="0" smtClean="0"/>
              <a:t> (ФРГ) </a:t>
            </a:r>
          </a:p>
          <a:p>
            <a:r>
              <a:rPr lang="ru-RU" sz="1600" dirty="0" smtClean="0"/>
              <a:t>18. Равенсбрюк (ФРГ) </a:t>
            </a:r>
          </a:p>
          <a:p>
            <a:r>
              <a:rPr lang="ru-RU" sz="1600" dirty="0" smtClean="0"/>
              <a:t>19. </a:t>
            </a:r>
            <a:r>
              <a:rPr lang="ru-RU" sz="1600" dirty="0" err="1" smtClean="0"/>
              <a:t>Рига-Кайзервальд</a:t>
            </a:r>
            <a:r>
              <a:rPr lang="ru-RU" sz="1600" dirty="0" smtClean="0"/>
              <a:t> (Латвия) </a:t>
            </a:r>
          </a:p>
          <a:p>
            <a:r>
              <a:rPr lang="ru-RU" sz="1600" dirty="0" smtClean="0"/>
              <a:t>20. </a:t>
            </a:r>
            <a:r>
              <a:rPr lang="ru-RU" sz="1600" dirty="0" err="1" smtClean="0"/>
              <a:t>Файфара</a:t>
            </a:r>
            <a:r>
              <a:rPr lang="ru-RU" sz="1600" dirty="0" smtClean="0"/>
              <a:t>/</a:t>
            </a:r>
            <a:r>
              <a:rPr lang="ru-RU" sz="1600" dirty="0" err="1" smtClean="0"/>
              <a:t>Вайвара</a:t>
            </a:r>
            <a:r>
              <a:rPr lang="ru-RU" sz="1600" dirty="0" smtClean="0"/>
              <a:t> (Эстония) </a:t>
            </a:r>
          </a:p>
          <a:p>
            <a:r>
              <a:rPr lang="ru-RU" sz="1600" dirty="0" smtClean="0"/>
              <a:t>21. </a:t>
            </a:r>
            <a:r>
              <a:rPr lang="ru-RU" sz="1600" dirty="0" err="1" smtClean="0"/>
              <a:t>Флоссенбург</a:t>
            </a:r>
            <a:r>
              <a:rPr lang="ru-RU" sz="1600" dirty="0" smtClean="0"/>
              <a:t> (ФРГ) </a:t>
            </a:r>
          </a:p>
          <a:p>
            <a:r>
              <a:rPr lang="ru-RU" sz="1600" dirty="0" smtClean="0"/>
              <a:t>22. </a:t>
            </a:r>
            <a:r>
              <a:rPr lang="ru-RU" sz="1600" dirty="0" err="1" smtClean="0"/>
              <a:t>Штуттхоф</a:t>
            </a:r>
            <a:r>
              <a:rPr lang="ru-RU" sz="1600" dirty="0" smtClean="0"/>
              <a:t> (Польша).</a:t>
            </a:r>
          </a:p>
          <a:p>
            <a:endParaRPr lang="ru-RU" dirty="0"/>
          </a:p>
        </p:txBody>
      </p:sp>
      <p:pic>
        <p:nvPicPr>
          <p:cNvPr id="9219" name="Picture 3" descr="C:\Users\Natalya\Desktop\концлагеря\965361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86182" y="1214422"/>
            <a:ext cx="4770451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84248"/>
          </a:xfrm>
        </p:spPr>
        <p:txBody>
          <a:bodyPr>
            <a:noAutofit/>
          </a:bodyPr>
          <a:lstStyle/>
          <a:p>
            <a:r>
              <a:rPr lang="ru-RU" sz="3600" dirty="0" smtClean="0"/>
              <a:t>Бухенвальд (</a:t>
            </a:r>
            <a:r>
              <a:rPr lang="ru-RU" sz="3600" dirty="0" err="1" smtClean="0"/>
              <a:t>Buchenwald</a:t>
            </a:r>
            <a:r>
              <a:rPr lang="ru-RU" sz="3600" dirty="0" smtClean="0"/>
              <a:t>) 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285860"/>
            <a:ext cx="3900486" cy="484030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Один из крупнейших нацистских концлагерей. Был создан в 1937 году в окрестностях города Веймара (Германия). Имел 66 филиалов и внешних рабочих команд. Наиболее крупные: "</a:t>
            </a:r>
            <a:r>
              <a:rPr lang="ru-RU" sz="2000" dirty="0" err="1" smtClean="0"/>
              <a:t>Дора</a:t>
            </a:r>
            <a:r>
              <a:rPr lang="ru-RU" sz="2000" dirty="0" smtClean="0"/>
              <a:t>" (около г. </a:t>
            </a:r>
            <a:r>
              <a:rPr lang="ru-RU" sz="2000" dirty="0" err="1" smtClean="0"/>
              <a:t>Нордхаузен</a:t>
            </a:r>
            <a:r>
              <a:rPr lang="ru-RU" sz="2000" dirty="0" smtClean="0"/>
              <a:t>), "</a:t>
            </a:r>
            <a:r>
              <a:rPr lang="ru-RU" sz="2000" dirty="0" err="1" smtClean="0"/>
              <a:t>Лаура</a:t>
            </a:r>
            <a:r>
              <a:rPr lang="ru-RU" sz="2000" dirty="0" smtClean="0"/>
              <a:t>" (около г. Заальфельд) и "</a:t>
            </a:r>
            <a:r>
              <a:rPr lang="ru-RU" sz="2000" dirty="0" err="1" smtClean="0"/>
              <a:t>Ордруф</a:t>
            </a:r>
            <a:r>
              <a:rPr lang="ru-RU" sz="2000" dirty="0" smtClean="0"/>
              <a:t>" (в Тюрингии), где монтировались самолеты-снаряды ФАУ. С 1937 по 1945 гг. узниками лагеря были около 239 тысяч человек. Всего в Бухенвальде было замучено 56 тыс. заключенных 18 национальностей.</a:t>
            </a:r>
          </a:p>
          <a:p>
            <a:endParaRPr lang="ru-RU" sz="2000" dirty="0"/>
          </a:p>
        </p:txBody>
      </p:sp>
      <p:pic>
        <p:nvPicPr>
          <p:cNvPr id="10242" name="Picture 2" descr="C:\Users\Natalya\Desktop\концлагеря\iMWVI2UT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357686" y="1357298"/>
            <a:ext cx="450849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1954215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57760"/>
            <a:ext cx="5486400" cy="131444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Лагерь был освобожден 10 апреля 1945 г. частями 80-й дивизии США. В 1958 г. в Бухенвальде открыт мемориальный комплекс, посвященный. героям и жертвам концлагеря.</a:t>
            </a:r>
          </a:p>
          <a:p>
            <a:endParaRPr lang="ru-RU" dirty="0"/>
          </a:p>
        </p:txBody>
      </p:sp>
      <p:pic>
        <p:nvPicPr>
          <p:cNvPr id="11266" name="Picture 2" descr="C:\Users\Natalya\Desktop\концлагеря\1236869445_82l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500042"/>
            <a:ext cx="571504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2719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Освенцим (</a:t>
            </a:r>
            <a:r>
              <a:rPr lang="ru-RU" sz="3600" dirty="0" err="1" smtClean="0"/>
              <a:t>Auschwitz-Birkenau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1928802"/>
            <a:ext cx="3829048" cy="4197361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Известный также под немецкими названиями </a:t>
            </a:r>
            <a:r>
              <a:rPr lang="ru-RU" sz="2000" dirty="0" err="1" smtClean="0"/>
              <a:t>Аушвиц</a:t>
            </a:r>
            <a:r>
              <a:rPr lang="ru-RU" sz="2000" dirty="0" smtClean="0"/>
              <a:t> или </a:t>
            </a:r>
            <a:r>
              <a:rPr lang="ru-RU" sz="2000" dirty="0" err="1" smtClean="0"/>
              <a:t>Аушвиц‑Биркенау</a:t>
            </a:r>
            <a:r>
              <a:rPr lang="ru-RU" sz="2000" dirty="0" smtClean="0"/>
              <a:t>, – комплекс немецких концлагерей, находившийся в 1940-1945 гг. на юге Польши в 60 км к западу от Кракова. Комплекс состоял из трех основных лагерей: Аушвиц-1 (служил административным центром всего комплекса), Аушвиц-2 (также известный как </a:t>
            </a:r>
            <a:r>
              <a:rPr lang="ru-RU" sz="2000" dirty="0" err="1" smtClean="0"/>
              <a:t>Биркенау</a:t>
            </a:r>
            <a:r>
              <a:rPr lang="ru-RU" sz="2000" dirty="0" smtClean="0"/>
              <a:t>, "лагерь смерти"), Аушвиц-3 (группа из приблизительно 45 небольших лагерей, созданных при фабриках и шахтах вокруг общего комплекса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12290" name="Picture 2" descr="C:\Users\Natalya\Desktop\концлагеря\iHYQGUT2J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286248" y="1500175"/>
            <a:ext cx="450059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1" y="857232"/>
            <a:ext cx="2900354" cy="526893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/>
              <a:t>В Освенциме погибло более 4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человек, среди которых – более 1,2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евреев, 140 тыс. поляков, 20 тыс. цыган, 10 тыс. советских военнопленных и десятки тысяч узников других национальностей.</a:t>
            </a:r>
          </a:p>
          <a:p>
            <a:pPr algn="just"/>
            <a:r>
              <a:rPr lang="ru-RU" sz="2000" dirty="0" smtClean="0"/>
              <a:t>27 января 1945 г. советские войска освободили Освенцим. В 1947 г. в Освенциме открыт Государственный музей </a:t>
            </a:r>
            <a:r>
              <a:rPr lang="ru-RU" sz="2000" dirty="0" err="1" smtClean="0"/>
              <a:t>Аушвиц-Биркенау</a:t>
            </a:r>
            <a:r>
              <a:rPr lang="ru-RU" sz="2000" dirty="0" smtClean="0"/>
              <a:t> (</a:t>
            </a:r>
            <a:r>
              <a:rPr lang="ru-RU" sz="2000" dirty="0" err="1" smtClean="0"/>
              <a:t>Освенцим-Бжезинка</a:t>
            </a:r>
            <a:r>
              <a:rPr lang="ru-RU" sz="2000" dirty="0" smtClean="0"/>
              <a:t>).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Natalya\Desktop\концлагеря\Liberation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928670"/>
            <a:ext cx="528641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29058" y="273050"/>
            <a:ext cx="4357718" cy="941372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Дахау (</a:t>
            </a:r>
            <a:r>
              <a:rPr lang="ru-RU" sz="3600" dirty="0" err="1" smtClean="0"/>
              <a:t>Dachau</a:t>
            </a:r>
            <a:r>
              <a:rPr lang="ru-RU" sz="3600" dirty="0" smtClean="0"/>
              <a:t>) 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85720" y="357166"/>
            <a:ext cx="3643338" cy="6000792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Первый концентрационный лагерь в фашистской Германии, создан в 1933 г. на окраине г. Дахау (около Мюнхена). Имел около 130 филиалов и внешних рабочих команд, расположенных в Южной Германии. Узниками Дахау были более 250 тысяч человек из 24 стран; замучены или убиты около 70 тысяч человек (в т. ч. около 12 тысяч советских граждан).</a:t>
            </a:r>
          </a:p>
          <a:p>
            <a:r>
              <a:rPr lang="ru-RU" sz="2000" dirty="0" smtClean="0"/>
              <a:t>Дахау был освобожден 29 апреля 1945 г. американскими войсками.</a:t>
            </a:r>
          </a:p>
          <a:p>
            <a:r>
              <a:rPr lang="ru-RU" sz="2000" dirty="0" smtClean="0"/>
              <a:t>В 1960 г. в Дахау был открыт памятник погибшим.</a:t>
            </a:r>
          </a:p>
          <a:p>
            <a:endParaRPr lang="ru-RU" sz="2000" dirty="0"/>
          </a:p>
        </p:txBody>
      </p:sp>
      <p:pic>
        <p:nvPicPr>
          <p:cNvPr id="14338" name="Picture 2" descr="C:\Users\Natalya\Desktop\концлагеря\40c9ba94844f8b0f1ec03328104df238_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857620" y="2071678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Майданек (</a:t>
            </a:r>
            <a:r>
              <a:rPr lang="ru-RU" sz="3600" dirty="0" err="1" smtClean="0"/>
              <a:t>Majdanek</a:t>
            </a:r>
            <a:r>
              <a:rPr lang="ru-RU" sz="3600" dirty="0" smtClean="0"/>
              <a:t>) 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357298"/>
            <a:ext cx="4186238" cy="3143272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Немецко-фашистский концлагерь, был создан в пригороде польского города Люблина в 1941 г.. Имел филиалы в юго-восточной Польше: </a:t>
            </a:r>
            <a:r>
              <a:rPr lang="ru-RU" sz="2000" dirty="0" err="1" smtClean="0"/>
              <a:t>Будзынь</a:t>
            </a:r>
            <a:r>
              <a:rPr lang="ru-RU" sz="2000" dirty="0" smtClean="0"/>
              <a:t> (под </a:t>
            </a:r>
            <a:r>
              <a:rPr lang="ru-RU" sz="2000" dirty="0" err="1" smtClean="0"/>
              <a:t>Красником</a:t>
            </a:r>
            <a:r>
              <a:rPr lang="ru-RU" sz="2000" dirty="0" smtClean="0"/>
              <a:t>), </a:t>
            </a:r>
            <a:r>
              <a:rPr lang="ru-RU" sz="2000" dirty="0" err="1" smtClean="0"/>
              <a:t>Плашув</a:t>
            </a:r>
            <a:r>
              <a:rPr lang="ru-RU" sz="2000" dirty="0" smtClean="0"/>
              <a:t> (около Кракова), Травники (под </a:t>
            </a:r>
            <a:r>
              <a:rPr lang="ru-RU" sz="2000" dirty="0" err="1" smtClean="0"/>
              <a:t>Вепшем</a:t>
            </a:r>
            <a:r>
              <a:rPr lang="ru-RU" sz="2000" dirty="0" smtClean="0"/>
              <a:t>), два лагеря в г. Люблин. По данным Нюрнбергского процесса, в 1941-1944 гг. в лагере фашистами уничтожено около 1,5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человек различных национальностей. Лагерь был освобожден советскими войсками 23 июля 1944 г. В 1947 г. в Майданеке был открыт музей и исследовательский институт.</a:t>
            </a:r>
          </a:p>
          <a:p>
            <a:endParaRPr lang="ru-RU" sz="2000" dirty="0"/>
          </a:p>
        </p:txBody>
      </p:sp>
      <p:pic>
        <p:nvPicPr>
          <p:cNvPr id="15362" name="Picture 2" descr="C:\Users\Natalya\Desktop\концлагеря\m_mar_majdanek_p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57166"/>
            <a:ext cx="4214842" cy="2920087"/>
          </a:xfrm>
          <a:prstGeom prst="rect">
            <a:avLst/>
          </a:prstGeom>
          <a:noFill/>
        </p:spPr>
      </p:pic>
      <p:pic>
        <p:nvPicPr>
          <p:cNvPr id="15364" name="Picture 4" descr="C:\Users\Natalya\Desktop\концлагеря\i3H2HE1F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429000"/>
            <a:ext cx="4000528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3200400" cy="1558612"/>
          </a:xfrm>
        </p:spPr>
        <p:txBody>
          <a:bodyPr>
            <a:noAutofit/>
          </a:bodyPr>
          <a:lstStyle/>
          <a:p>
            <a:r>
              <a:rPr lang="ru-RU" sz="3600" dirty="0" smtClean="0"/>
              <a:t>Треблинка (</a:t>
            </a:r>
            <a:r>
              <a:rPr lang="ru-RU" sz="3600" dirty="0" err="1" smtClean="0"/>
              <a:t>Treblinka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857364"/>
            <a:ext cx="3643338" cy="471490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400" dirty="0" smtClean="0"/>
              <a:t>Немецко-фашистские концлагеря около ст. Треблинка в Варшавском воеводстве Польши. В Треблинке I (1941-1944 гг., т. н. трудовой лагерь) погибли около 10 тыс. человек, в Треблинке II (1942-1943 гг., лагерь уничтожения) – около 800 тыс. человек (преимущественно евреи). В августе 1943 г. в Треблинке II фашистами подавлено восстание узников, после которого лагерь был ликвидирован. Лагерь Треблинка I был ликвидирован в июле 1944 года при приближении советских войск.</a:t>
            </a:r>
          </a:p>
          <a:p>
            <a:endParaRPr lang="ru-RU" dirty="0"/>
          </a:p>
        </p:txBody>
      </p:sp>
      <p:pic>
        <p:nvPicPr>
          <p:cNvPr id="5" name="Picture 3" descr="C:\Users\Natalya\Desktop\концлагеря\0_449f6_b022e8b8_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428604"/>
            <a:ext cx="3686172" cy="3435379"/>
          </a:xfrm>
          <a:prstGeom prst="rect">
            <a:avLst/>
          </a:prstGeom>
          <a:noFill/>
        </p:spPr>
      </p:pic>
      <p:pic>
        <p:nvPicPr>
          <p:cNvPr id="19458" name="Picture 2" descr="C:\Users\Natalya\Desktop\концлагеря\iBKYZ4GV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3786190"/>
            <a:ext cx="4643470" cy="2663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Natalya\Desktop\концлагеря\9757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357166"/>
            <a:ext cx="6715172" cy="450059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604" y="4857760"/>
            <a:ext cx="5707084" cy="150019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В 1964 г. на месте Треблинки II открыто мемориальное символическое кладбище жертв фашистского террора: 17 тыс. надгробий из камней неправильной формы, памятник-мавзолей.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00562" y="357167"/>
            <a:ext cx="3786213" cy="1428760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Маутхаузен (</a:t>
            </a:r>
            <a:r>
              <a:rPr lang="ru-RU" sz="3600" dirty="0" err="1" smtClean="0"/>
              <a:t>Mauthausen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528627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Концлагерь был создан в июле 1938 г. в 4 км от г. Маутхаузен (Австрия) в качестве филиала концлагеря Дахау. С марта 1939 г. – самостоятельный лагерь. В 1940 г. был объединен с концлагерем Гузен и стал известен как </a:t>
            </a:r>
            <a:r>
              <a:rPr lang="ru-RU" sz="2000" dirty="0" err="1" smtClean="0"/>
              <a:t>Маутхаузен-Гузен</a:t>
            </a:r>
            <a:r>
              <a:rPr lang="ru-RU" sz="2000" dirty="0" smtClean="0"/>
              <a:t>. Имел около 50 филиалов, разбросанных по всей территории бывшей Австрии (</a:t>
            </a:r>
            <a:r>
              <a:rPr lang="ru-RU" sz="2000" dirty="0" err="1" smtClean="0"/>
              <a:t>Остмарка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pic>
        <p:nvPicPr>
          <p:cNvPr id="17410" name="Picture 2" descr="C:\Users\Natalya\Desktop\концлагеря\Mauthausen_-_Memorial_to_General_Karbyshe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57158" y="857232"/>
            <a:ext cx="2857520" cy="54540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Концентрационный лагерь - места для принудительной изоляции реальных или предполагаемых противников государства, политического режима. Концентрационные лагеря создавались по особым декретам во время войны, обострения политической борьбы.</a:t>
            </a:r>
          </a:p>
          <a:p>
            <a:endParaRPr lang="ru-RU" sz="2000" dirty="0"/>
          </a:p>
        </p:txBody>
      </p:sp>
      <p:pic>
        <p:nvPicPr>
          <p:cNvPr id="1026" name="Picture 2" descr="C:\Users\Natalya\Desktop\концлагеря\1(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214678" y="1357298"/>
            <a:ext cx="5483026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За время существования лагеря (до мая 1945 г.) в нем находилось около 335 тысяч человек из 15 стран. Только по сохранившимся записям, в лагере уничтожено более 122 тысяч человек, в т. ч. более 32 тысяч советских граждан. Лагерь был освобожден 5 мая 1945 г. американскими войсками.</a:t>
            </a:r>
          </a:p>
          <a:p>
            <a:endParaRPr lang="ru-RU" sz="2000" dirty="0"/>
          </a:p>
        </p:txBody>
      </p:sp>
      <p:pic>
        <p:nvPicPr>
          <p:cNvPr id="18434" name="Picture 2" descr="C:\Users\Natalya\Desktop\концлагеря\mauthausen-stairs-of-death-1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496755"/>
            <a:ext cx="5111750" cy="3405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3050"/>
            <a:ext cx="6929486" cy="869934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Равенсбрюк (</a:t>
            </a:r>
            <a:r>
              <a:rPr lang="ru-RU" sz="3600" dirty="0" err="1" smtClean="0"/>
              <a:t>Ravensbruck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400420" cy="469106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Концлагерь был основан около города </a:t>
            </a:r>
            <a:r>
              <a:rPr lang="ru-RU" sz="2000" dirty="0" err="1" smtClean="0"/>
              <a:t>Фюрстенберг</a:t>
            </a:r>
            <a:r>
              <a:rPr lang="ru-RU" sz="2000" dirty="0" smtClean="0"/>
              <a:t> в 1938 г. как исключительно женский, но позднее вблизи был создан небольшой лагерь для мужчин и еще один для девочек. В 1939-1945 гг. через лагерь смерти прошло 132 тысячи женщин и несколько сот детей из 23 стран Европы. 93 тысячи человек было уничтожено. 30 апреля 1945 г. узники Равенсбрюка были освобождены бойцами советской армии.</a:t>
            </a:r>
          </a:p>
          <a:p>
            <a:endParaRPr lang="ru-RU" sz="2000" dirty="0"/>
          </a:p>
        </p:txBody>
      </p:sp>
      <p:pic>
        <p:nvPicPr>
          <p:cNvPr id="20482" name="Picture 2" descr="C:\Users\Natalya\Desktop\концлагеря\iZUYAUR6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929058" y="1928802"/>
            <a:ext cx="4757742" cy="3367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29642" cy="928694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Медицинские эксперименты в концентрационных лагерях.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214422"/>
            <a:ext cx="3008313" cy="4911741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Медицинские эксперименты в концлагерях проводились только с ведома и разрешения самого </a:t>
            </a:r>
            <a:r>
              <a:rPr lang="ru-RU" sz="2000" dirty="0" err="1" smtClean="0"/>
              <a:t>Гиммлера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Самое непосредственное участие в опытах над узниками принимали монополии, особенно "ИГ </a:t>
            </a:r>
            <a:r>
              <a:rPr lang="ru-RU" sz="2000" dirty="0" err="1" smtClean="0"/>
              <a:t>Фарбениндустри</a:t>
            </a:r>
            <a:r>
              <a:rPr lang="ru-RU" sz="2000" dirty="0" smtClean="0"/>
              <a:t>", а также множество научных институтов, не имевших прямого отношения к СС. </a:t>
            </a:r>
          </a:p>
          <a:p>
            <a:endParaRPr lang="ru-RU" sz="2000" dirty="0"/>
          </a:p>
        </p:txBody>
      </p:sp>
      <p:pic>
        <p:nvPicPr>
          <p:cNvPr id="22530" name="Picture 2" descr="C:\Users\Natalya\Desktop\концлагеря\iT7KUDGQ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43306" y="1714488"/>
            <a:ext cx="5111750" cy="346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008313" cy="5840435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самих концлагерях буквально весь медицинский персонал был участниками опытов.</a:t>
            </a:r>
          </a:p>
          <a:p>
            <a:r>
              <a:rPr lang="ru-RU" sz="2000" dirty="0" smtClean="0"/>
              <a:t>Для экспериментов возводились бараки в некотором отдалении от остальных бараков.</a:t>
            </a:r>
          </a:p>
          <a:p>
            <a:r>
              <a:rPr lang="ru-RU" sz="2000" dirty="0" smtClean="0"/>
              <a:t>С течением времени у каждого концлагеря появилась своя "специализация".</a:t>
            </a:r>
          </a:p>
          <a:p>
            <a:r>
              <a:rPr lang="ru-RU" sz="2000" dirty="0" smtClean="0"/>
              <a:t>В Бухенвальде в основном занимались разработкой противотифозной вакцины. </a:t>
            </a:r>
          </a:p>
          <a:p>
            <a:endParaRPr lang="ru-RU" sz="2000" dirty="0"/>
          </a:p>
        </p:txBody>
      </p:sp>
      <p:pic>
        <p:nvPicPr>
          <p:cNvPr id="23554" name="Picture 2" descr="C:\Users\Natalya\Desktop\концлагеря\iLZBS6CA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282700"/>
            <a:ext cx="5111750" cy="3833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008313" cy="58404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Бухенвальде проводились также и другие эксперименты - опыты по заражению желтой лихорадкой, оспой, паратифом, дифтеритом. Экспериментировали с отравляющими веществами. В Дахау специализировались на малярии. С января 1942 </a:t>
            </a:r>
            <a:r>
              <a:rPr lang="ru-RU" sz="2000" dirty="0" err="1" smtClean="0"/>
              <a:t>гаупштурмфюрер</a:t>
            </a:r>
            <a:r>
              <a:rPr lang="ru-RU" sz="2000" dirty="0" smtClean="0"/>
              <a:t> СС, доктор </a:t>
            </a:r>
            <a:r>
              <a:rPr lang="ru-RU" sz="2000" dirty="0" err="1" smtClean="0"/>
              <a:t>Плетнер</a:t>
            </a:r>
            <a:r>
              <a:rPr lang="ru-RU" sz="2000" dirty="0" smtClean="0"/>
              <a:t> отбирал "абсолютно здоровых людей" в возрасте от 20 до 45 лет и заражал их малярией.</a:t>
            </a:r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24578" name="Picture 2" descr="C:\Users\Natalya\Desktop\концлагеря\1418922356_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476327"/>
            <a:ext cx="5111750" cy="3446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285860"/>
            <a:ext cx="3008313" cy="484030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 1943 по 1945 узникам в Дахау делали прививку, чтобы вызвать у них флегмону. </a:t>
            </a:r>
          </a:p>
          <a:p>
            <a:r>
              <a:rPr lang="ru-RU" sz="2000" dirty="0" smtClean="0"/>
              <a:t>С 1941 в Дахау также проводились эксперименты по выяснению воздействия перепадов давления на человека, а с октября 1942 опыты по "охлаждению" людей. </a:t>
            </a:r>
          </a:p>
          <a:p>
            <a:endParaRPr lang="ru-RU" dirty="0"/>
          </a:p>
        </p:txBody>
      </p:sp>
      <p:pic>
        <p:nvPicPr>
          <p:cNvPr id="25602" name="Picture 2" descr="C:\Users\Natalya\Desktop\концлагеря\TEMP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352987"/>
            <a:ext cx="5111750" cy="3693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642918"/>
            <a:ext cx="3008313" cy="5483245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 концлагере Равенсбрюке узницам вводились стафилококки, возбудители газовой гангрены и столбняка, а также одновременно несколько видов бактерий, чтобы установить эффективность сульфаниламидных препаратов. Также в Равенсбрюке занимались трансплантацией костной ткани. В Заксенхаузене на узниках испытывали отравляющие вещества.</a:t>
            </a:r>
          </a:p>
          <a:p>
            <a:endParaRPr lang="ru-RU" sz="2000" dirty="0" smtClean="0"/>
          </a:p>
          <a:p>
            <a:r>
              <a:rPr lang="ru-RU" sz="2000" dirty="0" smtClean="0"/>
              <a:t> </a:t>
            </a:r>
          </a:p>
          <a:p>
            <a:endParaRPr lang="ru-RU" dirty="0"/>
          </a:p>
        </p:txBody>
      </p:sp>
      <p:pic>
        <p:nvPicPr>
          <p:cNvPr id="26626" name="Picture 2" descr="C:\Users\Natalya\Desktop\концлагеря\iSWISYLM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</a:t>
            </a:r>
            <a:r>
              <a:rPr lang="ru-RU" sz="2000" dirty="0" err="1" smtClean="0"/>
              <a:t>Найцвелере</a:t>
            </a:r>
            <a:r>
              <a:rPr lang="ru-RU" sz="2000" dirty="0" smtClean="0"/>
              <a:t> была широко распространена вивисекция. Также здесь экспериментировали с желтой лихорадкой, сыпным тифом.</a:t>
            </a:r>
          </a:p>
          <a:p>
            <a:r>
              <a:rPr lang="ru-RU" sz="2000" dirty="0" smtClean="0"/>
              <a:t> С конца 1942 в </a:t>
            </a:r>
            <a:r>
              <a:rPr lang="ru-RU" sz="2000" dirty="0" err="1" smtClean="0"/>
              <a:t>Найцвелере</a:t>
            </a:r>
            <a:r>
              <a:rPr lang="ru-RU" sz="2000" dirty="0" smtClean="0"/>
              <a:t> работал профессор </a:t>
            </a:r>
            <a:r>
              <a:rPr lang="ru-RU" sz="2000" dirty="0" err="1" smtClean="0"/>
              <a:t>Хирт</a:t>
            </a:r>
            <a:r>
              <a:rPr lang="ru-RU" sz="2000" dirty="0" smtClean="0"/>
              <a:t>, который "создавал" коллекцию черепов и скелетов "</a:t>
            </a:r>
            <a:r>
              <a:rPr lang="ru-RU" sz="2000" dirty="0" err="1" smtClean="0"/>
              <a:t>еврейско</a:t>
            </a:r>
            <a:r>
              <a:rPr lang="ru-RU" sz="2000" dirty="0" smtClean="0"/>
              <a:t> - большевистских комиссаров".</a:t>
            </a:r>
          </a:p>
          <a:p>
            <a:endParaRPr lang="ru-RU" sz="2000" dirty="0"/>
          </a:p>
        </p:txBody>
      </p:sp>
      <p:pic>
        <p:nvPicPr>
          <p:cNvPr id="27652" name="Picture 4" descr="C:\Users\Natalya\Desktop\концлагеря\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598207"/>
            <a:ext cx="5111750" cy="5202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642918"/>
            <a:ext cx="3008313" cy="548324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концлагере Равенсбрюке узницам вводились стафилококки, возбудители газовой гангрены и столбняка, а также одновременно несколько видов бактерий, чтобы установить эффективность сульфаниламидных препаратов. Также в Равенсбрюке занимались трансплантацией костной ткани.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 </a:t>
            </a:r>
          </a:p>
          <a:p>
            <a:endParaRPr lang="ru-RU" dirty="0"/>
          </a:p>
        </p:txBody>
      </p:sp>
      <p:pic>
        <p:nvPicPr>
          <p:cNvPr id="28674" name="Picture 2" descr="C:\Users\Natalya\Desktop\концлагеря\i4T7XXC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071546"/>
            <a:ext cx="3328982" cy="5054617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В Освенциме проводили эксперименты по стерилизации, здесь выделились врач - венеролог </a:t>
            </a:r>
            <a:r>
              <a:rPr lang="ru-RU" sz="2200" dirty="0" err="1" smtClean="0"/>
              <a:t>Покорни</a:t>
            </a:r>
            <a:r>
              <a:rPr lang="ru-RU" sz="2200" dirty="0" smtClean="0"/>
              <a:t>, Шуман и профессор </a:t>
            </a:r>
            <a:r>
              <a:rPr lang="ru-RU" sz="2200" dirty="0" err="1" smtClean="0"/>
              <a:t>Клауберг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>Кроме того, в Освенциме проводились "генетические эксперименты по созданию чистой арийской расы". Также в лагере проводились эксперименты с отравляющими веществами.</a:t>
            </a:r>
          </a:p>
          <a:p>
            <a:r>
              <a:rPr lang="ru-RU" sz="2200" dirty="0" smtClean="0"/>
              <a:t> </a:t>
            </a:r>
          </a:p>
          <a:p>
            <a:r>
              <a:rPr lang="ru-RU" sz="2200" dirty="0" smtClean="0"/>
              <a:t> </a:t>
            </a:r>
          </a:p>
          <a:p>
            <a:r>
              <a:rPr lang="ru-RU" sz="22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9698" name="Picture 2" descr="C:\Users\Natalya\Desktop\концлагеря\iYJMDEXK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142852"/>
            <a:ext cx="4755527" cy="3357586"/>
          </a:xfrm>
          <a:prstGeom prst="rect">
            <a:avLst/>
          </a:prstGeom>
          <a:noFill/>
        </p:spPr>
      </p:pic>
      <p:pic>
        <p:nvPicPr>
          <p:cNvPr id="29699" name="Picture 3" descr="C:\Users\Natalya\Desktop\концлагеря\797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3357562"/>
            <a:ext cx="4357718" cy="3173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400420" cy="58404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В фашистской Германии концентрационные лагеря – инструмент массового государственного террора и геноцида -  были созданы после прихода гитлеровцев к власти с целью изоляции и репрессирования противников нацистского режима. Первый концентрационный лагерь в Германии был создан близ Дахау в марте 1933 г., 27 апреля 1940 г. - концлагерь Освенцим, предназначенный для массового уничтожения людей.</a:t>
            </a:r>
            <a:endParaRPr lang="ru-RU" sz="2000" dirty="0"/>
          </a:p>
        </p:txBody>
      </p:sp>
      <p:pic>
        <p:nvPicPr>
          <p:cNvPr id="2050" name="Picture 2" descr="C:\Users\Natalya\Desktop\концлагеря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933260" y="273050"/>
            <a:ext cx="4395329" cy="585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История человечества хранит много скорбных дат и ужасающих деяний.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Одной из самых страшных страниц человеческой истории стала история фашистских концентрационных лагерей.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400" b="1" dirty="0" smtClean="0"/>
              <a:t>С 1933  по 1945 годы через них прошло около 20 миллионов человек из 30 стран мира.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Из них 123 миллионов погибли. </a:t>
            </a:r>
            <a:br>
              <a:rPr lang="ru-RU" sz="2000" b="1" dirty="0" smtClean="0"/>
            </a:br>
            <a:r>
              <a:rPr lang="ru-RU" sz="2400" b="1" dirty="0" smtClean="0"/>
              <a:t>Каждый пятый узник был ребёнком.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Около 5 миллионов погибших были гражданами СССР. </a:t>
            </a:r>
            <a:br>
              <a:rPr lang="ru-RU" sz="2000" b="1" dirty="0" smtClean="0"/>
            </a:br>
            <a:r>
              <a:rPr lang="ru-RU" sz="2000" b="1" dirty="0" smtClean="0"/>
              <a:t>В память о погибших и выживших ежегодно 11 апреля во всём мире отмечается Международный день освобождения узников фашистских концлагерей. </a:t>
            </a:r>
            <a:br>
              <a:rPr lang="ru-RU" sz="2000" b="1" dirty="0" smtClean="0"/>
            </a:br>
            <a:r>
              <a:rPr lang="ru-RU" sz="2400" b="1" dirty="0" smtClean="0"/>
              <a:t>Дата установлена в память  об интернациональном восстании узников Бухенвальда 11 апреля 1945 года.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6000" b="1" dirty="0" smtClean="0"/>
              <a:t>ЧТОБЫ ПОМНИЛИ…..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7158" y="928670"/>
            <a:ext cx="3071834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В последующие годы гитлеровская Германия на территории оккупированных ею европейских стран создала гигантскую сеть концентрационные лагерей, превращенных в места организованного систематического убийства миллионов людей.</a:t>
            </a:r>
            <a:endParaRPr lang="ru-RU" sz="2000" dirty="0"/>
          </a:p>
        </p:txBody>
      </p:sp>
      <p:pic>
        <p:nvPicPr>
          <p:cNvPr id="3074" name="Picture 2" descr="C:\Users\Natalya\Desktop\концлагеря\34aa1ca28c8a043a2a331d86b3b068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643731"/>
            <a:ext cx="5111750" cy="511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857232"/>
            <a:ext cx="2857520" cy="54540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Фашистские концлагеря предназначалась для физического уничтожения целых народов, в первую очередь славянских; тотального истребления евреев, цыган. Для этого они оснащались душегубками, газовыми камерами и др. средствами массового истребления людей, крематориями.</a:t>
            </a:r>
          </a:p>
          <a:p>
            <a:endParaRPr lang="ru-RU" sz="2000" dirty="0"/>
          </a:p>
        </p:txBody>
      </p:sp>
      <p:pic>
        <p:nvPicPr>
          <p:cNvPr id="4098" name="Picture 2" descr="C:\Users\Natalya\Desktop\концлагеря\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1868" y="857232"/>
            <a:ext cx="5004926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Natalya\Desktop\концлагеря\2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8237" y="373966"/>
            <a:ext cx="7333488" cy="441235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7290" y="5000636"/>
            <a:ext cx="7072362" cy="150019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000" dirty="0" smtClean="0"/>
              <a:t>В таких лагерях был построен отлаженный конвейер, превращавший в пепел по нескольку тысяч человек в сутки. К ним относятся Майданек, Освенцим, Треблинка и другие.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043230" cy="5840435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Эсэсовцы строго контролировали все аспекты  жизни заключённых. Нарушители порядка жестоко наказывались, подвергаясь побоям, одиночному заключению, лишением пищи и другим формам наказания. </a:t>
            </a:r>
          </a:p>
          <a:p>
            <a:pPr algn="just"/>
            <a:r>
              <a:rPr lang="ru-RU" sz="2000" dirty="0" smtClean="0"/>
              <a:t>Все узники концлагерей были обязаны носить отличительные знаки на одежде, в том числе порядковый номер и цветной треугольник на левой стороне груди и правом колене.</a:t>
            </a:r>
          </a:p>
          <a:p>
            <a:pPr algn="just"/>
            <a:endParaRPr lang="ru-RU" sz="2000" dirty="0"/>
          </a:p>
        </p:txBody>
      </p:sp>
      <p:pic>
        <p:nvPicPr>
          <p:cNvPr id="6146" name="Picture 2" descr="C:\Users\Natalya\Desktop\концлагеря\17199e87b529a83f5614fca3f88d23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472231"/>
            <a:ext cx="5111750" cy="345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857232"/>
            <a:ext cx="2857520" cy="54540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Общее количество концентрационных лагерей, их филиалов, тюрем, гетто в оккупированных странах Европы и в самой Германии, где в тяжелейших условиях содержались и уничтожались различными методами и средствами люди - 14 033 пункта.</a:t>
            </a:r>
          </a:p>
          <a:p>
            <a:endParaRPr lang="ru-RU" sz="2000" dirty="0"/>
          </a:p>
        </p:txBody>
      </p:sp>
      <p:pic>
        <p:nvPicPr>
          <p:cNvPr id="7170" name="Picture 2" descr="C:\Users\Natalya\Desktop\концлагеря\repphoto_9923_38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428992" y="1000108"/>
            <a:ext cx="550072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714356"/>
            <a:ext cx="3071834" cy="541180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/>
              <a:t>Из 18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граждан стран Европы, прошедших через лагеря различного назначения, в т. ч. и концентрационные лагеря, было уничтожено более 11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человек.</a:t>
            </a:r>
          </a:p>
          <a:p>
            <a:pPr algn="just"/>
            <a:r>
              <a:rPr lang="ru-RU" sz="2000" dirty="0" smtClean="0"/>
              <a:t>Система концентрационных лагерей в Германии была ликвидирована вместе с разгромом гитлеризма, осуждена в приговоре Международного военного трибунала в Нюрнберге как преступление против человечности.</a:t>
            </a:r>
          </a:p>
          <a:p>
            <a:endParaRPr lang="ru-RU" dirty="0"/>
          </a:p>
        </p:txBody>
      </p:sp>
      <p:pic>
        <p:nvPicPr>
          <p:cNvPr id="8194" name="Picture 2" descr="C:\Users\Natalya\Desktop\концлагеря\Ravensbrjuk-koncentracionnij-lager-Tretego-rejha_57fa3b6a022e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43306" y="857232"/>
            <a:ext cx="514353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</TotalTime>
  <Words>1578</Words>
  <Application>Microsoft Office PowerPoint</Application>
  <PresentationFormat>Экран (4:3)</PresentationFormat>
  <Paragraphs>82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БЕЗМОЛВНЫЙ НАБАТ памяти жертв  нацистских концлагерей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Бухенвальд (Buchenwald) </vt:lpstr>
      <vt:lpstr>Слайд 12</vt:lpstr>
      <vt:lpstr>Освенцим (Auschwitz-Birkenau)</vt:lpstr>
      <vt:lpstr>Слайд 14</vt:lpstr>
      <vt:lpstr>Дахау (Dachau) </vt:lpstr>
      <vt:lpstr>Майданек (Majdanek) </vt:lpstr>
      <vt:lpstr>Треблинка (Treblinka)</vt:lpstr>
      <vt:lpstr>Слайд 18</vt:lpstr>
      <vt:lpstr>Маутхаузен (Mauthausen)</vt:lpstr>
      <vt:lpstr>Слайд 20</vt:lpstr>
      <vt:lpstr>Равенсбрюк (Ravensbruck)</vt:lpstr>
      <vt:lpstr>Медицинские эксперименты в концентрационных лагерях.  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История человечества хранит много скорбных дат и ужасающих деяний.  Одной из самых страшных страниц человеческой истории стала история фашистских концентрационных лагерей.  С 1933  по 1945 годы через них прошло около 20 миллионов человек из 30 стран мира.  Из них 123 миллионов погибли.  Каждый пятый узник был ребёнком.  Около 5 миллионов погибших были гражданами СССР.  В память о погибших и выживших ежегодно 11 апреля во всём мире отмечается Международный день освобождения узников фашистских концлагерей.  Дата установлена в память  об интернациональном восстании узников Бухенвальда 11 апреля 1945 года. ЧТОБЫ ПОМНИЛИ…..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БЕЗМОЛВНЫЙ НАБАТ памяти жертв  нацистских концлагерей  </dc:title>
  <dc:creator>Natalya</dc:creator>
  <cp:lastModifiedBy>Natalya</cp:lastModifiedBy>
  <cp:revision>12</cp:revision>
  <dcterms:created xsi:type="dcterms:W3CDTF">2017-05-21T12:13:29Z</dcterms:created>
  <dcterms:modified xsi:type="dcterms:W3CDTF">2017-05-21T13:53:46Z</dcterms:modified>
</cp:coreProperties>
</file>