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79" r:id="rId2"/>
    <p:sldId id="256" r:id="rId3"/>
    <p:sldId id="267" r:id="rId4"/>
    <p:sldId id="268" r:id="rId5"/>
    <p:sldId id="269" r:id="rId6"/>
    <p:sldId id="270" r:id="rId7"/>
    <p:sldId id="271" r:id="rId8"/>
    <p:sldId id="272" r:id="rId9"/>
    <p:sldId id="273" r:id="rId10"/>
    <p:sldId id="274" r:id="rId11"/>
    <p:sldId id="266" r:id="rId12"/>
    <p:sldId id="257" r:id="rId13"/>
    <p:sldId id="258" r:id="rId14"/>
    <p:sldId id="259" r:id="rId15"/>
    <p:sldId id="260" r:id="rId16"/>
    <p:sldId id="265" r:id="rId17"/>
    <p:sldId id="276" r:id="rId18"/>
    <p:sldId id="263" r:id="rId19"/>
    <p:sldId id="264" r:id="rId20"/>
    <p:sldId id="261" r:id="rId21"/>
    <p:sldId id="283" r:id="rId22"/>
    <p:sldId id="262" r:id="rId23"/>
    <p:sldId id="280" r:id="rId24"/>
    <p:sldId id="275" r:id="rId25"/>
    <p:sldId id="278" r:id="rId26"/>
    <p:sldId id="284" r:id="rId27"/>
    <p:sldId id="285" r:id="rId28"/>
    <p:sldId id="286" r:id="rId29"/>
    <p:sldId id="281"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5C3BD7"/>
    <a:srgbClr val="33CC33"/>
    <a:srgbClr val="073B1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304859-8493-42F5-B0E7-70E72A8942BE}" type="slidenum">
              <a:rPr lang="ru-RU" smtClean="0"/>
              <a:pPr/>
              <a:t>‹#›</a:t>
            </a:fld>
            <a:endParaRPr lang="ru-RU"/>
          </a:p>
        </p:txBody>
      </p:sp>
    </p:spTree>
  </p:cSld>
  <p:clrMapOvr>
    <a:masterClrMapping/>
  </p:clrMapOvr>
  <p:transition spd="slow" advTm="12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9A9155F-F69F-4ED2-8AA6-1BBFB5E10982}" type="datetimeFigureOut">
              <a:rPr lang="ru-RU" smtClean="0"/>
              <a:pPr/>
              <a:t>04.04.2017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304859-8493-42F5-B0E7-70E72A8942BE}"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spd="slow" advTm="12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9A9155F-F69F-4ED2-8AA6-1BBFB5E10982}" type="datetimeFigureOut">
              <a:rPr lang="ru-RU" smtClean="0"/>
              <a:pPr/>
              <a:t>04.04.2017</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D304859-8493-42F5-B0E7-70E72A8942B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spd="slow" advTm="12000">
    <p:wedge/>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ворим правильно10.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Следите за директивами Министерства образования РФ, закрепляющими изменения норм русского языка. Пример: приказ «Об утверждении списка грамматик, словарей и справочников, содержащих нормы современного литературного языка при его использовании в качестве государственного языка Российской Федерации» (2009 г.). Можно соглашаться или не соглашаться с решениями министров относительно произношения отдельных слов, но знать о появлении таких официальных документов (и их содержанием), если вы решили говорить по-русски правильно, вам необходимо.</a:t>
            </a:r>
            <a:br>
              <a:rPr lang="ru-RU" dirty="0" smtClean="0"/>
            </a:br>
            <a:endParaRPr lang="ru-RU" dirty="0"/>
          </a:p>
        </p:txBody>
      </p:sp>
    </p:spTree>
  </p:cSld>
  <p:clrMapOvr>
    <a:masterClrMapping/>
  </p:clrMapOvr>
  <p:transition spd="slow" advTm="12000">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spbu.ru/i/upload/photoreport/20110523/konkurs_d_aa1.jpg"/>
          <p:cNvPicPr>
            <a:picLocks noChangeAspect="1" noChangeArrowheads="1"/>
          </p:cNvPicPr>
          <p:nvPr/>
        </p:nvPicPr>
        <p:blipFill>
          <a:blip r:embed="rId2" cstate="print"/>
          <a:srcRect/>
          <a:stretch>
            <a:fillRect/>
          </a:stretch>
        </p:blipFill>
        <p:spPr bwMode="auto">
          <a:xfrm>
            <a:off x="1691680" y="260648"/>
            <a:ext cx="5040560" cy="6264696"/>
          </a:xfrm>
          <a:prstGeom prst="rect">
            <a:avLst/>
          </a:prstGeom>
          <a:noFill/>
        </p:spPr>
      </p:pic>
    </p:spTree>
  </p:cSld>
  <p:clrMapOvr>
    <a:masterClrMapping/>
  </p:clrMapOvr>
  <p:transition spd="slow" advTm="12000">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Содержимое 2"/>
          <p:cNvSpPr>
            <a:spLocks noGrp="1"/>
          </p:cNvSpPr>
          <p:nvPr>
            <p:ph idx="1"/>
          </p:nvPr>
        </p:nvSpPr>
        <p:spPr>
          <a:xfrm>
            <a:off x="457200" y="980728"/>
            <a:ext cx="8229600" cy="5145435"/>
          </a:xfrm>
        </p:spPr>
        <p:txBody>
          <a:bodyPr/>
          <a:lstStyle/>
          <a:p>
            <a:r>
              <a:rPr lang="ru-RU" dirty="0" smtClean="0">
                <a:solidFill>
                  <a:srgbClr val="000099"/>
                </a:solidFill>
              </a:rPr>
              <a:t>Лучше других творят слова дети. Если мамонт, то должен быть и « </a:t>
            </a:r>
            <a:r>
              <a:rPr lang="ru-RU" dirty="0" err="1" smtClean="0">
                <a:solidFill>
                  <a:srgbClr val="000099"/>
                </a:solidFill>
              </a:rPr>
              <a:t>папонт</a:t>
            </a:r>
            <a:r>
              <a:rPr lang="ru-RU" dirty="0" smtClean="0">
                <a:solidFill>
                  <a:srgbClr val="000099"/>
                </a:solidFill>
              </a:rPr>
              <a:t>». Логично? Логично</a:t>
            </a:r>
            <a:r>
              <a:rPr lang="ru-RU" dirty="0" smtClean="0"/>
              <a:t>.</a:t>
            </a:r>
            <a:endParaRPr lang="ru-RU" dirty="0"/>
          </a:p>
        </p:txBody>
      </p:sp>
      <p:pic>
        <p:nvPicPr>
          <p:cNvPr id="4" name="Рисунок 3" descr="1455181933general_pages_11_February_2016_i18138_konkurs_detskogo_risunka_m.jpg"/>
          <p:cNvPicPr>
            <a:picLocks noChangeAspect="1"/>
          </p:cNvPicPr>
          <p:nvPr/>
        </p:nvPicPr>
        <p:blipFill>
          <a:blip r:embed="rId2" cstate="print"/>
          <a:stretch>
            <a:fillRect/>
          </a:stretch>
        </p:blipFill>
        <p:spPr>
          <a:xfrm>
            <a:off x="4716016" y="2276872"/>
            <a:ext cx="3960440" cy="3528392"/>
          </a:xfrm>
          <a:prstGeom prst="rect">
            <a:avLst/>
          </a:prstGeom>
        </p:spPr>
      </p:pic>
      <p:sp>
        <p:nvSpPr>
          <p:cNvPr id="5" name="Волна 4"/>
          <p:cNvSpPr/>
          <p:nvPr/>
        </p:nvSpPr>
        <p:spPr>
          <a:xfrm>
            <a:off x="395536" y="0"/>
            <a:ext cx="2592288" cy="9144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Детское словотворчество</a:t>
            </a:r>
            <a:endParaRPr lang="ru-RU" dirty="0"/>
          </a:p>
        </p:txBody>
      </p:sp>
    </p:spTree>
  </p:cSld>
  <p:clrMapOvr>
    <a:masterClrMapping/>
  </p:clrMapOvr>
  <p:transition spd="slow" advTm="12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r>
              <a:rPr lang="ru-RU" sz="3600" dirty="0" smtClean="0">
                <a:solidFill>
                  <a:srgbClr val="000099"/>
                </a:solidFill>
              </a:rPr>
              <a:t>Одна маленькая девочка на вопрос мамы, откуда у нее сливы( а висели они во дворе высоко на дереве), сказала: « Мне дядя –проходимец сорвал». Ну проходил  и мимо – все в одном слове.</a:t>
            </a:r>
            <a:endParaRPr lang="ru-RU" sz="3600" dirty="0">
              <a:solidFill>
                <a:srgbClr val="000099"/>
              </a:solidFill>
            </a:endParaRPr>
          </a:p>
        </p:txBody>
      </p:sp>
      <p:sp>
        <p:nvSpPr>
          <p:cNvPr id="3" name="Стрелка вправо 2"/>
          <p:cNvSpPr/>
          <p:nvPr/>
        </p:nvSpPr>
        <p:spPr>
          <a:xfrm>
            <a:off x="1403648" y="908720"/>
            <a:ext cx="576064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advTm="12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Autofit/>
          </a:bodyPr>
          <a:lstStyle/>
          <a:p>
            <a:pPr lvl="7" algn="just">
              <a:buNone/>
            </a:pPr>
            <a:r>
              <a:rPr lang="ru-RU" sz="3200" dirty="0" smtClean="0"/>
              <a:t>Сколько денег и сил потрачено, чтобы милиционера переделать в полицейского. А дети уже давно все придумали –      « </a:t>
            </a:r>
            <a:r>
              <a:rPr lang="ru-RU" sz="3200" dirty="0" err="1" smtClean="0"/>
              <a:t>улиционер</a:t>
            </a:r>
            <a:r>
              <a:rPr lang="ru-RU" sz="3200" dirty="0" smtClean="0"/>
              <a:t>».В метро –         « </a:t>
            </a:r>
            <a:r>
              <a:rPr lang="ru-RU" sz="3200" dirty="0" err="1" smtClean="0"/>
              <a:t>толпучка</a:t>
            </a:r>
            <a:r>
              <a:rPr lang="ru-RU" sz="3200" dirty="0" smtClean="0"/>
              <a:t>», на стройке – «</a:t>
            </a:r>
            <a:r>
              <a:rPr lang="ru-RU" sz="3200" dirty="0" err="1" smtClean="0"/>
              <a:t>песковатор</a:t>
            </a:r>
            <a:r>
              <a:rPr lang="ru-RU" sz="3200" dirty="0" smtClean="0"/>
              <a:t>», дома-  «</a:t>
            </a:r>
            <a:r>
              <a:rPr lang="ru-RU" sz="3200" dirty="0" err="1" smtClean="0"/>
              <a:t>помогатор</a:t>
            </a:r>
            <a:r>
              <a:rPr lang="ru-RU" sz="3200" dirty="0" smtClean="0"/>
              <a:t>» Все на своих местах.</a:t>
            </a:r>
            <a:endParaRPr lang="ru-RU" sz="3200" dirty="0"/>
          </a:p>
        </p:txBody>
      </p:sp>
      <p:sp>
        <p:nvSpPr>
          <p:cNvPr id="4" name="Стрелка вниз 3"/>
          <p:cNvSpPr/>
          <p:nvPr/>
        </p:nvSpPr>
        <p:spPr>
          <a:xfrm>
            <a:off x="1187624" y="980728"/>
            <a:ext cx="792088" cy="32403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advTm="12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013176"/>
            <a:ext cx="8183880" cy="1008112"/>
          </a:xfrm>
        </p:spPr>
        <p:txBody>
          <a:bodyPr/>
          <a:lstStyle/>
          <a:p>
            <a:r>
              <a:rPr lang="ru-RU" dirty="0" smtClean="0"/>
              <a:t>При-, от-, </a:t>
            </a:r>
            <a:r>
              <a:rPr lang="ru-RU" dirty="0" err="1" smtClean="0"/>
              <a:t>инк,онк</a:t>
            </a:r>
            <a:endParaRPr lang="ru-RU" dirty="0"/>
          </a:p>
        </p:txBody>
      </p:sp>
      <p:sp>
        <p:nvSpPr>
          <p:cNvPr id="3" name="Содержимое 2"/>
          <p:cNvSpPr>
            <a:spLocks noGrp="1"/>
          </p:cNvSpPr>
          <p:nvPr>
            <p:ph idx="1"/>
          </p:nvPr>
        </p:nvSpPr>
        <p:spPr/>
        <p:txBody>
          <a:bodyPr/>
          <a:lstStyle/>
          <a:p>
            <a:r>
              <a:rPr lang="ru-RU" dirty="0" smtClean="0">
                <a:solidFill>
                  <a:srgbClr val="000099"/>
                </a:solidFill>
              </a:rPr>
              <a:t>Если, став взрослыми, вы сумели сохранить в себе ребенка, то наверняка придумываете новые веселые слова.</a:t>
            </a:r>
          </a:p>
          <a:p>
            <a:pPr algn="ctr"/>
            <a:r>
              <a:rPr lang="ru-RU" dirty="0" smtClean="0">
                <a:solidFill>
                  <a:srgbClr val="000099"/>
                </a:solidFill>
              </a:rPr>
              <a:t>Придумайте веселые слова от слова </a:t>
            </a:r>
            <a:r>
              <a:rPr lang="ru-RU" sz="6000" dirty="0" smtClean="0">
                <a:solidFill>
                  <a:srgbClr val="000099"/>
                </a:solidFill>
              </a:rPr>
              <a:t>смех</a:t>
            </a:r>
          </a:p>
          <a:p>
            <a:pPr algn="ctr"/>
            <a:r>
              <a:rPr lang="ru-RU" dirty="0" smtClean="0">
                <a:solidFill>
                  <a:srgbClr val="000099"/>
                </a:solidFill>
              </a:rPr>
              <a:t>Слова образуются при помощи приставок и суффиксов. </a:t>
            </a:r>
            <a:endParaRPr lang="ru-RU" dirty="0">
              <a:solidFill>
                <a:srgbClr val="000099"/>
              </a:solidFill>
            </a:endParaRPr>
          </a:p>
        </p:txBody>
      </p:sp>
      <p:sp>
        <p:nvSpPr>
          <p:cNvPr id="4" name="Выгнутая вверх стрелка 3"/>
          <p:cNvSpPr/>
          <p:nvPr/>
        </p:nvSpPr>
        <p:spPr>
          <a:xfrm>
            <a:off x="3347864" y="4869160"/>
            <a:ext cx="864096"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5" name="Выгнутая вверх стрелка 4"/>
          <p:cNvSpPr/>
          <p:nvPr/>
        </p:nvSpPr>
        <p:spPr>
          <a:xfrm>
            <a:off x="4644008" y="4869160"/>
            <a:ext cx="864096" cy="58750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spd="slow" advTm="12000">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lstStyle/>
          <a:p>
            <a:endParaRPr lang="ru-RU"/>
          </a:p>
        </p:txBody>
      </p:sp>
      <p:pic>
        <p:nvPicPr>
          <p:cNvPr id="1026" name="Picture 2" descr="Результаты поиска изображений для запроса &quot;картинки суффиксы&quot;"/>
          <p:cNvPicPr>
            <a:picLocks noChangeAspect="1" noChangeArrowheads="1"/>
          </p:cNvPicPr>
          <p:nvPr/>
        </p:nvPicPr>
        <p:blipFill>
          <a:blip r:embed="rId2" cstate="print"/>
          <a:srcRect/>
          <a:stretch>
            <a:fillRect/>
          </a:stretch>
        </p:blipFill>
        <p:spPr bwMode="auto">
          <a:xfrm>
            <a:off x="2339752" y="548680"/>
            <a:ext cx="3816424" cy="3816424"/>
          </a:xfrm>
          <a:prstGeom prst="rect">
            <a:avLst/>
          </a:prstGeom>
          <a:noFill/>
        </p:spPr>
      </p:pic>
    </p:spTree>
  </p:cSld>
  <p:clrMapOvr>
    <a:masterClrMapping/>
  </p:clrMapOvr>
  <p:transition spd="slow" advTm="12000">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ворим правилно3.jpg"/>
          <p:cNvPicPr>
            <a:picLocks noChangeAspect="1"/>
          </p:cNvPicPr>
          <p:nvPr/>
        </p:nvPicPr>
        <p:blipFill>
          <a:blip r:embed="rId2" cstate="print"/>
          <a:stretch>
            <a:fillRect/>
          </a:stretch>
        </p:blipFill>
        <p:spPr>
          <a:xfrm>
            <a:off x="611560" y="1196752"/>
            <a:ext cx="4320480" cy="4869160"/>
          </a:xfrm>
          <a:prstGeom prst="rect">
            <a:avLst/>
          </a:prstGeom>
        </p:spPr>
      </p:pic>
      <p:pic>
        <p:nvPicPr>
          <p:cNvPr id="3" name="Рисунок 2" descr="говорим правильно 2.jpg"/>
          <p:cNvPicPr>
            <a:picLocks noChangeAspect="1"/>
          </p:cNvPicPr>
          <p:nvPr/>
        </p:nvPicPr>
        <p:blipFill>
          <a:blip r:embed="rId3" cstate="print"/>
          <a:stretch>
            <a:fillRect/>
          </a:stretch>
        </p:blipFill>
        <p:spPr>
          <a:xfrm>
            <a:off x="5004048" y="764704"/>
            <a:ext cx="3096344" cy="5184576"/>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r>
              <a:rPr lang="ru-RU" sz="3600" dirty="0" smtClean="0">
                <a:solidFill>
                  <a:srgbClr val="000099"/>
                </a:solidFill>
              </a:rPr>
              <a:t>Не зная орфоэпии</a:t>
            </a:r>
          </a:p>
          <a:p>
            <a:pPr algn="ctr">
              <a:buNone/>
            </a:pPr>
            <a:r>
              <a:rPr lang="ru-RU" sz="3600" dirty="0" smtClean="0">
                <a:solidFill>
                  <a:srgbClr val="000099"/>
                </a:solidFill>
              </a:rPr>
              <a:t>Во всем своем великолепии,</a:t>
            </a:r>
          </a:p>
          <a:p>
            <a:pPr algn="ctr">
              <a:buNone/>
            </a:pPr>
            <a:r>
              <a:rPr lang="ru-RU" sz="3600" dirty="0" smtClean="0">
                <a:solidFill>
                  <a:srgbClr val="000099"/>
                </a:solidFill>
              </a:rPr>
              <a:t>Не ощутить её волшебных чар.</a:t>
            </a:r>
          </a:p>
          <a:p>
            <a:pPr algn="ctr">
              <a:buNone/>
            </a:pPr>
            <a:r>
              <a:rPr lang="ru-RU" sz="3600" dirty="0" smtClean="0">
                <a:solidFill>
                  <a:srgbClr val="000099"/>
                </a:solidFill>
              </a:rPr>
              <a:t>Жизнь кажется кошмаром, </a:t>
            </a:r>
          </a:p>
          <a:p>
            <a:pPr algn="ctr">
              <a:buNone/>
            </a:pPr>
            <a:r>
              <a:rPr lang="ru-RU" sz="3600" dirty="0" smtClean="0">
                <a:solidFill>
                  <a:srgbClr val="000099"/>
                </a:solidFill>
              </a:rPr>
              <a:t>Когда одним ударом</a:t>
            </a:r>
          </a:p>
          <a:p>
            <a:pPr algn="ctr">
              <a:buNone/>
            </a:pPr>
            <a:r>
              <a:rPr lang="ru-RU" sz="3600" dirty="0" smtClean="0">
                <a:solidFill>
                  <a:srgbClr val="000099"/>
                </a:solidFill>
              </a:rPr>
              <a:t>Не то, что нужно, ставят по удар.</a:t>
            </a:r>
          </a:p>
        </p:txBody>
      </p:sp>
      <p:sp>
        <p:nvSpPr>
          <p:cNvPr id="5" name="Блок-схема: перфолента 4"/>
          <p:cNvSpPr/>
          <p:nvPr/>
        </p:nvSpPr>
        <p:spPr>
          <a:xfrm>
            <a:off x="0" y="0"/>
            <a:ext cx="2267744" cy="86409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Орфоэпия </a:t>
            </a:r>
            <a:endParaRPr lang="ru-RU" sz="2400" dirty="0"/>
          </a:p>
        </p:txBody>
      </p:sp>
    </p:spTree>
  </p:cSld>
  <p:clrMapOvr>
    <a:masterClrMapping/>
  </p:clrMapOvr>
  <p:transition spd="slow" advTm="12000">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algn="ctr">
              <a:buNone/>
            </a:pPr>
            <a:r>
              <a:rPr lang="ru-RU" dirty="0" smtClean="0">
                <a:solidFill>
                  <a:srgbClr val="000099"/>
                </a:solidFill>
              </a:rPr>
              <a:t>Возил не ш</a:t>
            </a:r>
            <a:r>
              <a:rPr lang="ru-RU" sz="3600" dirty="0" smtClean="0">
                <a:solidFill>
                  <a:srgbClr val="000099"/>
                </a:solidFill>
              </a:rPr>
              <a:t>о</a:t>
            </a:r>
            <a:r>
              <a:rPr lang="ru-RU" dirty="0" smtClean="0">
                <a:solidFill>
                  <a:srgbClr val="000099"/>
                </a:solidFill>
              </a:rPr>
              <a:t>фер, а шоф</a:t>
            </a:r>
            <a:r>
              <a:rPr lang="ru-RU" sz="3600" dirty="0" smtClean="0">
                <a:solidFill>
                  <a:srgbClr val="000099"/>
                </a:solidFill>
              </a:rPr>
              <a:t>ё</a:t>
            </a:r>
            <a:r>
              <a:rPr lang="ru-RU" dirty="0" smtClean="0">
                <a:solidFill>
                  <a:srgbClr val="000099"/>
                </a:solidFill>
              </a:rPr>
              <a:t>р</a:t>
            </a:r>
          </a:p>
          <a:p>
            <a:pPr algn="ctr">
              <a:buNone/>
            </a:pPr>
            <a:r>
              <a:rPr lang="ru-RU" dirty="0" smtClean="0">
                <a:solidFill>
                  <a:srgbClr val="000099"/>
                </a:solidFill>
              </a:rPr>
              <a:t>Не ф</a:t>
            </a:r>
            <a:r>
              <a:rPr lang="ru-RU" sz="3600" dirty="0" smtClean="0">
                <a:solidFill>
                  <a:srgbClr val="000099"/>
                </a:solidFill>
              </a:rPr>
              <a:t>а</a:t>
            </a:r>
            <a:r>
              <a:rPr lang="ru-RU" dirty="0" smtClean="0">
                <a:solidFill>
                  <a:srgbClr val="000099"/>
                </a:solidFill>
              </a:rPr>
              <a:t>рфор, а фарф</a:t>
            </a:r>
            <a:r>
              <a:rPr lang="ru-RU" sz="3600" dirty="0" smtClean="0">
                <a:solidFill>
                  <a:srgbClr val="000099"/>
                </a:solidFill>
              </a:rPr>
              <a:t>о</a:t>
            </a:r>
            <a:r>
              <a:rPr lang="ru-RU" dirty="0" smtClean="0">
                <a:solidFill>
                  <a:srgbClr val="000099"/>
                </a:solidFill>
              </a:rPr>
              <a:t>р.</a:t>
            </a:r>
          </a:p>
          <a:p>
            <a:pPr algn="ctr">
              <a:buNone/>
            </a:pPr>
            <a:r>
              <a:rPr lang="ru-RU" dirty="0" smtClean="0">
                <a:solidFill>
                  <a:srgbClr val="000099"/>
                </a:solidFill>
              </a:rPr>
              <a:t>Был оглашен не пр</a:t>
            </a:r>
            <a:r>
              <a:rPr lang="ru-RU" sz="3600" dirty="0" smtClean="0">
                <a:solidFill>
                  <a:srgbClr val="000099"/>
                </a:solidFill>
              </a:rPr>
              <a:t>и</a:t>
            </a:r>
            <a:r>
              <a:rPr lang="ru-RU" dirty="0" smtClean="0">
                <a:solidFill>
                  <a:srgbClr val="000099"/>
                </a:solidFill>
              </a:rPr>
              <a:t>говор-</a:t>
            </a:r>
          </a:p>
          <a:p>
            <a:pPr algn="ctr">
              <a:buNone/>
            </a:pPr>
            <a:r>
              <a:rPr lang="ru-RU" dirty="0" smtClean="0">
                <a:solidFill>
                  <a:srgbClr val="000099"/>
                </a:solidFill>
              </a:rPr>
              <a:t>Судебный пригов</a:t>
            </a:r>
            <a:r>
              <a:rPr lang="ru-RU" sz="3600" dirty="0" smtClean="0">
                <a:solidFill>
                  <a:srgbClr val="000099"/>
                </a:solidFill>
              </a:rPr>
              <a:t>о</a:t>
            </a:r>
            <a:r>
              <a:rPr lang="ru-RU" dirty="0" smtClean="0">
                <a:solidFill>
                  <a:srgbClr val="000099"/>
                </a:solidFill>
              </a:rPr>
              <a:t>р.</a:t>
            </a:r>
          </a:p>
          <a:p>
            <a:pPr algn="ctr">
              <a:buNone/>
            </a:pPr>
            <a:r>
              <a:rPr lang="ru-RU" dirty="0" smtClean="0">
                <a:solidFill>
                  <a:srgbClr val="000099"/>
                </a:solidFill>
              </a:rPr>
              <a:t>Ушел шофёр на многие </a:t>
            </a:r>
          </a:p>
          <a:p>
            <a:pPr algn="ctr">
              <a:buNone/>
            </a:pPr>
            <a:r>
              <a:rPr lang="ru-RU" dirty="0" smtClean="0">
                <a:solidFill>
                  <a:srgbClr val="000099"/>
                </a:solidFill>
              </a:rPr>
              <a:t>Не л</a:t>
            </a:r>
            <a:r>
              <a:rPr lang="ru-RU" sz="3600" dirty="0" smtClean="0">
                <a:solidFill>
                  <a:srgbClr val="000099"/>
                </a:solidFill>
              </a:rPr>
              <a:t>е</a:t>
            </a:r>
            <a:r>
              <a:rPr lang="ru-RU" dirty="0" smtClean="0">
                <a:solidFill>
                  <a:srgbClr val="000099"/>
                </a:solidFill>
              </a:rPr>
              <a:t>та, а лет</a:t>
            </a:r>
            <a:r>
              <a:rPr lang="ru-RU" sz="3600" dirty="0" smtClean="0">
                <a:solidFill>
                  <a:srgbClr val="000099"/>
                </a:solidFill>
              </a:rPr>
              <a:t>а</a:t>
            </a:r>
            <a:r>
              <a:rPr lang="ru-RU" dirty="0" smtClean="0">
                <a:solidFill>
                  <a:srgbClr val="000099"/>
                </a:solidFill>
              </a:rPr>
              <a:t>,</a:t>
            </a:r>
          </a:p>
          <a:p>
            <a:pPr algn="ctr">
              <a:buNone/>
            </a:pPr>
            <a:r>
              <a:rPr lang="ru-RU" dirty="0" smtClean="0">
                <a:solidFill>
                  <a:srgbClr val="000099"/>
                </a:solidFill>
              </a:rPr>
              <a:t>И дверь за ним не з</a:t>
            </a:r>
            <a:r>
              <a:rPr lang="ru-RU" sz="3600" dirty="0" smtClean="0">
                <a:solidFill>
                  <a:srgbClr val="000099"/>
                </a:solidFill>
              </a:rPr>
              <a:t>а</a:t>
            </a:r>
            <a:r>
              <a:rPr lang="ru-RU" dirty="0" smtClean="0">
                <a:solidFill>
                  <a:srgbClr val="000099"/>
                </a:solidFill>
              </a:rPr>
              <a:t>перта</a:t>
            </a:r>
          </a:p>
          <a:p>
            <a:pPr algn="ctr">
              <a:buNone/>
            </a:pPr>
            <a:r>
              <a:rPr lang="ru-RU" dirty="0" smtClean="0">
                <a:solidFill>
                  <a:srgbClr val="000099"/>
                </a:solidFill>
              </a:rPr>
              <a:t>Была, а заперт</a:t>
            </a:r>
            <a:r>
              <a:rPr lang="ru-RU" sz="3600" dirty="0" smtClean="0">
                <a:solidFill>
                  <a:srgbClr val="000099"/>
                </a:solidFill>
              </a:rPr>
              <a:t>а</a:t>
            </a:r>
            <a:r>
              <a:rPr lang="ru-RU" dirty="0" smtClean="0">
                <a:solidFill>
                  <a:srgbClr val="000099"/>
                </a:solidFill>
              </a:rPr>
              <a:t>.</a:t>
            </a:r>
            <a:endParaRPr lang="ru-RU" dirty="0">
              <a:solidFill>
                <a:srgbClr val="000099"/>
              </a:solidFill>
            </a:endParaRPr>
          </a:p>
        </p:txBody>
      </p:sp>
    </p:spTree>
  </p:cSld>
  <p:clrMapOvr>
    <a:masterClrMapping/>
  </p:clrMapOvr>
  <p:transition spd="slow" advTm="1200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rgbClr val="33CC33"/>
                </a:solidFill>
              </a:rPr>
              <a:t>Давайте говорить правильно</a:t>
            </a:r>
            <a:endParaRPr lang="ru-RU" dirty="0">
              <a:solidFill>
                <a:srgbClr val="33CC33"/>
              </a:solidFill>
            </a:endParaRPr>
          </a:p>
        </p:txBody>
      </p:sp>
      <p:sp>
        <p:nvSpPr>
          <p:cNvPr id="3" name="Подзаголовок 2"/>
          <p:cNvSpPr>
            <a:spLocks noGrp="1"/>
          </p:cNvSpPr>
          <p:nvPr>
            <p:ph type="subTitle" idx="1"/>
          </p:nvPr>
        </p:nvSpPr>
        <p:spPr/>
        <p:txBody>
          <a:bodyPr>
            <a:normAutofit/>
          </a:bodyPr>
          <a:lstStyle/>
          <a:p>
            <a:r>
              <a:rPr lang="ru-RU" dirty="0" smtClean="0">
                <a:solidFill>
                  <a:srgbClr val="5C3BD7"/>
                </a:solidFill>
              </a:rPr>
              <a:t>Умен ты или глуп, велик ты или мал, не знаем </a:t>
            </a:r>
            <a:r>
              <a:rPr lang="ru-RU" dirty="0">
                <a:solidFill>
                  <a:srgbClr val="5C3BD7"/>
                </a:solidFill>
              </a:rPr>
              <a:t>м</a:t>
            </a:r>
            <a:r>
              <a:rPr lang="ru-RU" dirty="0" smtClean="0">
                <a:solidFill>
                  <a:srgbClr val="5C3BD7"/>
                </a:solidFill>
              </a:rPr>
              <a:t>ы пока ты слова не сказал.</a:t>
            </a:r>
            <a:endParaRPr lang="ru-RU" dirty="0">
              <a:solidFill>
                <a:srgbClr val="5C3BD7"/>
              </a:solidFill>
            </a:endParaRPr>
          </a:p>
        </p:txBody>
      </p:sp>
      <p:sp>
        <p:nvSpPr>
          <p:cNvPr id="4" name="Прямоугольная выноска 3"/>
          <p:cNvSpPr/>
          <p:nvPr/>
        </p:nvSpPr>
        <p:spPr>
          <a:xfrm>
            <a:off x="467544" y="188640"/>
            <a:ext cx="7920880" cy="144016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Мы –пример для подражания</a:t>
            </a:r>
            <a:endParaRPr lang="ru-RU" sz="3600" dirty="0"/>
          </a:p>
        </p:txBody>
      </p:sp>
    </p:spTree>
  </p:cSld>
  <p:clrMapOvr>
    <a:masterClrMapping/>
  </p:clrMapOvr>
  <p:transition spd="slow" advTm="12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4"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3000" fill="hold"/>
                                        <p:tgtEl>
                                          <p:spTgt spid="2"/>
                                        </p:tgtEl>
                                        <p:attrNameLst>
                                          <p:attrName>ppt_x</p:attrName>
                                        </p:attrNameLst>
                                      </p:cBhvr>
                                      <p:tavLst>
                                        <p:tav tm="0">
                                          <p:val>
                                            <p:strVal val="#ppt_x"/>
                                          </p:val>
                                        </p:tav>
                                        <p:tav tm="100000">
                                          <p:val>
                                            <p:strVal val="#ppt_x"/>
                                          </p:val>
                                        </p:tav>
                                      </p:tavLst>
                                    </p:anim>
                                    <p:anim calcmode="lin" valueType="num">
                                      <p:cBhvr additive="base">
                                        <p:cTn id="11"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2"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lstStyle/>
          <a:p>
            <a:pPr algn="ctr"/>
            <a:endParaRPr lang="ru-RU" dirty="0">
              <a:solidFill>
                <a:srgbClr val="000099"/>
              </a:solidFill>
            </a:endParaRPr>
          </a:p>
        </p:txBody>
      </p:sp>
      <p:sp>
        <p:nvSpPr>
          <p:cNvPr id="4" name="Текст 3"/>
          <p:cNvSpPr>
            <a:spLocks noGrp="1"/>
          </p:cNvSpPr>
          <p:nvPr>
            <p:ph type="body" sz="half" idx="3"/>
          </p:nvPr>
        </p:nvSpPr>
        <p:spPr/>
        <p:txBody>
          <a:bodyPr/>
          <a:lstStyle/>
          <a:p>
            <a:pPr algn="ctr"/>
            <a:r>
              <a:rPr lang="ru-RU" dirty="0" smtClean="0">
                <a:solidFill>
                  <a:srgbClr val="000099"/>
                </a:solidFill>
              </a:rPr>
              <a:t>Неправильно </a:t>
            </a:r>
            <a:endParaRPr lang="ru-RU" dirty="0">
              <a:solidFill>
                <a:srgbClr val="000099"/>
              </a:solidFill>
            </a:endParaRPr>
          </a:p>
        </p:txBody>
      </p:sp>
      <p:sp>
        <p:nvSpPr>
          <p:cNvPr id="5" name="Содержимое 4"/>
          <p:cNvSpPr>
            <a:spLocks noGrp="1"/>
          </p:cNvSpPr>
          <p:nvPr>
            <p:ph sz="quarter" idx="2"/>
          </p:nvPr>
        </p:nvSpPr>
        <p:spPr/>
        <p:txBody>
          <a:bodyPr>
            <a:normAutofit fontScale="92500" lnSpcReduction="20000"/>
          </a:bodyPr>
          <a:lstStyle/>
          <a:p>
            <a:r>
              <a:rPr lang="ru-RU" dirty="0" err="1" smtClean="0"/>
              <a:t>т</a:t>
            </a:r>
            <a:r>
              <a:rPr lang="ru-RU" sz="3200" dirty="0" err="1" smtClean="0"/>
              <a:t>О</a:t>
            </a:r>
            <a:r>
              <a:rPr lang="ru-RU" dirty="0" err="1" smtClean="0"/>
              <a:t>рты</a:t>
            </a:r>
            <a:endParaRPr lang="ru-RU" dirty="0" smtClean="0"/>
          </a:p>
          <a:p>
            <a:r>
              <a:rPr lang="ru-RU" dirty="0" smtClean="0"/>
              <a:t>Т</a:t>
            </a:r>
            <a:r>
              <a:rPr lang="ru-RU" sz="3600" dirty="0" smtClean="0"/>
              <a:t>у</a:t>
            </a:r>
            <a:r>
              <a:rPr lang="ru-RU" dirty="0" smtClean="0"/>
              <a:t>фля, т</a:t>
            </a:r>
            <a:r>
              <a:rPr lang="ru-RU" sz="3600" dirty="0" smtClean="0"/>
              <a:t>у</a:t>
            </a:r>
            <a:r>
              <a:rPr lang="ru-RU" dirty="0" smtClean="0"/>
              <a:t>флей</a:t>
            </a:r>
          </a:p>
          <a:p>
            <a:r>
              <a:rPr lang="ru-RU" dirty="0" smtClean="0"/>
              <a:t>лог</a:t>
            </a:r>
            <a:r>
              <a:rPr lang="ru-RU" sz="3600" dirty="0" smtClean="0"/>
              <a:t>и</a:t>
            </a:r>
            <a:r>
              <a:rPr lang="ru-RU" dirty="0" smtClean="0"/>
              <a:t>н</a:t>
            </a:r>
          </a:p>
          <a:p>
            <a:r>
              <a:rPr lang="ru-RU" dirty="0" smtClean="0"/>
              <a:t>св</a:t>
            </a:r>
            <a:r>
              <a:rPr lang="ru-RU" sz="3600" dirty="0" smtClean="0"/>
              <a:t>ё</a:t>
            </a:r>
            <a:r>
              <a:rPr lang="ru-RU" dirty="0" smtClean="0"/>
              <a:t>кла</a:t>
            </a:r>
          </a:p>
          <a:p>
            <a:r>
              <a:rPr lang="ru-RU" dirty="0" smtClean="0"/>
              <a:t>Кулин</a:t>
            </a:r>
            <a:r>
              <a:rPr lang="ru-RU" sz="4000" dirty="0" smtClean="0"/>
              <a:t>а</a:t>
            </a:r>
            <a:r>
              <a:rPr lang="ru-RU" dirty="0" smtClean="0"/>
              <a:t>рия</a:t>
            </a:r>
          </a:p>
          <a:p>
            <a:r>
              <a:rPr lang="ru-RU" dirty="0" smtClean="0"/>
              <a:t>Жалюз</a:t>
            </a:r>
            <a:r>
              <a:rPr lang="ru-RU" sz="3600" dirty="0" smtClean="0"/>
              <a:t>и </a:t>
            </a:r>
          </a:p>
          <a:p>
            <a:r>
              <a:rPr lang="ru-RU" dirty="0" smtClean="0"/>
              <a:t>крас</a:t>
            </a:r>
            <a:r>
              <a:rPr lang="ru-RU" sz="3900" dirty="0" smtClean="0"/>
              <a:t>и</a:t>
            </a:r>
            <a:r>
              <a:rPr lang="ru-RU" dirty="0" smtClean="0"/>
              <a:t>вее</a:t>
            </a:r>
            <a:endParaRPr lang="ru-RU" dirty="0"/>
          </a:p>
        </p:txBody>
      </p:sp>
      <p:sp>
        <p:nvSpPr>
          <p:cNvPr id="6" name="Содержимое 5"/>
          <p:cNvSpPr>
            <a:spLocks noGrp="1"/>
          </p:cNvSpPr>
          <p:nvPr>
            <p:ph sz="quarter" idx="4"/>
          </p:nvPr>
        </p:nvSpPr>
        <p:spPr>
          <a:xfrm>
            <a:off x="4716016" y="1412776"/>
            <a:ext cx="3931920" cy="3489960"/>
          </a:xfrm>
        </p:spPr>
        <p:txBody>
          <a:bodyPr>
            <a:normAutofit fontScale="92500" lnSpcReduction="20000"/>
          </a:bodyPr>
          <a:lstStyle/>
          <a:p>
            <a:r>
              <a:rPr lang="ru-RU" dirty="0" err="1" smtClean="0">
                <a:solidFill>
                  <a:srgbClr val="FF0000"/>
                </a:solidFill>
              </a:rPr>
              <a:t>торт</a:t>
            </a:r>
            <a:r>
              <a:rPr lang="ru-RU" sz="3200" dirty="0" err="1" smtClean="0">
                <a:solidFill>
                  <a:srgbClr val="FF0000"/>
                </a:solidFill>
              </a:rPr>
              <a:t>Ы</a:t>
            </a:r>
            <a:r>
              <a:rPr lang="ru-RU" dirty="0" smtClean="0">
                <a:solidFill>
                  <a:srgbClr val="FF0000"/>
                </a:solidFill>
              </a:rPr>
              <a:t> </a:t>
            </a:r>
          </a:p>
          <a:p>
            <a:r>
              <a:rPr lang="ru-RU" dirty="0" smtClean="0">
                <a:solidFill>
                  <a:srgbClr val="FF0000"/>
                </a:solidFill>
              </a:rPr>
              <a:t>Туфл</a:t>
            </a:r>
            <a:r>
              <a:rPr lang="ru-RU" sz="3600" dirty="0" smtClean="0">
                <a:solidFill>
                  <a:srgbClr val="FF0000"/>
                </a:solidFill>
              </a:rPr>
              <a:t>я</a:t>
            </a:r>
            <a:r>
              <a:rPr lang="ru-RU" dirty="0" smtClean="0">
                <a:solidFill>
                  <a:srgbClr val="FF0000"/>
                </a:solidFill>
              </a:rPr>
              <a:t>, туфл</a:t>
            </a:r>
            <a:r>
              <a:rPr lang="ru-RU" sz="3600" dirty="0" smtClean="0">
                <a:solidFill>
                  <a:srgbClr val="FF0000"/>
                </a:solidFill>
              </a:rPr>
              <a:t>ей</a:t>
            </a:r>
            <a:r>
              <a:rPr lang="ru-RU" dirty="0" smtClean="0">
                <a:solidFill>
                  <a:srgbClr val="FF0000"/>
                </a:solidFill>
              </a:rPr>
              <a:t> </a:t>
            </a:r>
          </a:p>
          <a:p>
            <a:r>
              <a:rPr lang="ru-RU" dirty="0" smtClean="0">
                <a:solidFill>
                  <a:srgbClr val="FF0000"/>
                </a:solidFill>
              </a:rPr>
              <a:t>Л</a:t>
            </a:r>
            <a:r>
              <a:rPr lang="ru-RU" sz="3600" dirty="0" smtClean="0">
                <a:solidFill>
                  <a:srgbClr val="FF0000"/>
                </a:solidFill>
              </a:rPr>
              <a:t>о</a:t>
            </a:r>
            <a:r>
              <a:rPr lang="ru-RU" dirty="0" smtClean="0">
                <a:solidFill>
                  <a:srgbClr val="FF0000"/>
                </a:solidFill>
              </a:rPr>
              <a:t>гин</a:t>
            </a:r>
          </a:p>
          <a:p>
            <a:r>
              <a:rPr lang="ru-RU" dirty="0" smtClean="0">
                <a:solidFill>
                  <a:srgbClr val="FF0000"/>
                </a:solidFill>
              </a:rPr>
              <a:t>Свекл</a:t>
            </a:r>
            <a:r>
              <a:rPr lang="ru-RU" sz="3600" dirty="0" smtClean="0">
                <a:solidFill>
                  <a:srgbClr val="FF0000"/>
                </a:solidFill>
              </a:rPr>
              <a:t>а</a:t>
            </a:r>
          </a:p>
          <a:p>
            <a:r>
              <a:rPr lang="ru-RU" sz="2800" dirty="0" smtClean="0">
                <a:solidFill>
                  <a:srgbClr val="FF0000"/>
                </a:solidFill>
              </a:rPr>
              <a:t>Кулинар</a:t>
            </a:r>
            <a:r>
              <a:rPr lang="ru-RU" sz="3600" dirty="0" smtClean="0">
                <a:solidFill>
                  <a:srgbClr val="FF0000"/>
                </a:solidFill>
              </a:rPr>
              <a:t>и</a:t>
            </a:r>
            <a:r>
              <a:rPr lang="ru-RU" sz="2800" dirty="0" smtClean="0">
                <a:solidFill>
                  <a:srgbClr val="FF0000"/>
                </a:solidFill>
              </a:rPr>
              <a:t>я</a:t>
            </a:r>
          </a:p>
          <a:p>
            <a:r>
              <a:rPr lang="ru-RU" sz="2800" dirty="0" smtClean="0">
                <a:solidFill>
                  <a:srgbClr val="FF0000"/>
                </a:solidFill>
              </a:rPr>
              <a:t>Ж</a:t>
            </a:r>
            <a:r>
              <a:rPr lang="ru-RU" sz="3600" dirty="0" smtClean="0">
                <a:solidFill>
                  <a:srgbClr val="FF0000"/>
                </a:solidFill>
              </a:rPr>
              <a:t>а</a:t>
            </a:r>
            <a:r>
              <a:rPr lang="ru-RU" sz="2800" dirty="0" smtClean="0">
                <a:solidFill>
                  <a:srgbClr val="FF0000"/>
                </a:solidFill>
              </a:rPr>
              <a:t>люзи</a:t>
            </a:r>
          </a:p>
          <a:p>
            <a:r>
              <a:rPr lang="ru-RU" sz="2800" dirty="0" smtClean="0">
                <a:solidFill>
                  <a:srgbClr val="FF0000"/>
                </a:solidFill>
              </a:rPr>
              <a:t>красив</a:t>
            </a:r>
            <a:r>
              <a:rPr lang="ru-RU" sz="3900" dirty="0" smtClean="0">
                <a:solidFill>
                  <a:srgbClr val="FF0000"/>
                </a:solidFill>
              </a:rPr>
              <a:t>е</a:t>
            </a:r>
            <a:r>
              <a:rPr lang="ru-RU" sz="2800" dirty="0" smtClean="0">
                <a:solidFill>
                  <a:srgbClr val="FF0000"/>
                </a:solidFill>
              </a:rPr>
              <a:t>е</a:t>
            </a:r>
          </a:p>
          <a:p>
            <a:endParaRPr lang="ru-RU" dirty="0" smtClean="0">
              <a:solidFill>
                <a:srgbClr val="FF0000"/>
              </a:solidFill>
            </a:endParaRPr>
          </a:p>
          <a:p>
            <a:pPr>
              <a:buNone/>
            </a:pPr>
            <a:endParaRPr lang="ru-RU" dirty="0">
              <a:solidFill>
                <a:srgbClr val="FF0000"/>
              </a:solidFill>
            </a:endParaRPr>
          </a:p>
        </p:txBody>
      </p:sp>
      <p:sp>
        <p:nvSpPr>
          <p:cNvPr id="7" name="Блок-схема: перфолента 6"/>
          <p:cNvSpPr/>
          <p:nvPr/>
        </p:nvSpPr>
        <p:spPr>
          <a:xfrm>
            <a:off x="899592" y="548680"/>
            <a:ext cx="3168352" cy="80467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Правильно </a:t>
            </a:r>
            <a:endParaRPr lang="ru-RU" sz="2400" dirty="0"/>
          </a:p>
        </p:txBody>
      </p:sp>
    </p:spTree>
  </p:cSld>
  <p:clrMapOvr>
    <a:masterClrMapping/>
  </p:clrMapOvr>
  <p:transition spd="slow" advTm="12000">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r>
              <a:rPr lang="ru-RU" dirty="0" smtClean="0"/>
              <a:t>Позвон</a:t>
            </a:r>
            <a:r>
              <a:rPr lang="ru-RU" sz="3600" dirty="0" smtClean="0"/>
              <a:t>и</a:t>
            </a:r>
            <a:r>
              <a:rPr lang="ru-RU" dirty="0" smtClean="0"/>
              <a:t>шь</a:t>
            </a:r>
          </a:p>
          <a:p>
            <a:r>
              <a:rPr lang="ru-RU" dirty="0" smtClean="0"/>
              <a:t>Катал</a:t>
            </a:r>
            <a:r>
              <a:rPr lang="ru-RU" sz="3600" dirty="0" smtClean="0"/>
              <a:t>о</a:t>
            </a:r>
            <a:r>
              <a:rPr lang="ru-RU" dirty="0" smtClean="0"/>
              <a:t>г</a:t>
            </a:r>
          </a:p>
          <a:p>
            <a:r>
              <a:rPr lang="ru-RU" dirty="0" smtClean="0"/>
              <a:t>Кварт</a:t>
            </a:r>
            <a:r>
              <a:rPr lang="ru-RU" sz="3600" dirty="0" smtClean="0"/>
              <a:t>а</a:t>
            </a:r>
            <a:r>
              <a:rPr lang="ru-RU" dirty="0" smtClean="0"/>
              <a:t>л</a:t>
            </a:r>
          </a:p>
          <a:p>
            <a:r>
              <a:rPr lang="ru-RU" dirty="0" smtClean="0"/>
              <a:t>Те</a:t>
            </a:r>
            <a:r>
              <a:rPr lang="ru-RU" sz="3600" dirty="0" smtClean="0"/>
              <a:t>ч</a:t>
            </a:r>
            <a:r>
              <a:rPr lang="ru-RU" dirty="0" smtClean="0"/>
              <a:t>ет</a:t>
            </a:r>
          </a:p>
          <a:p>
            <a:r>
              <a:rPr lang="ru-RU" dirty="0" smtClean="0"/>
              <a:t>Компьютер </a:t>
            </a:r>
            <a:r>
              <a:rPr lang="en-US" sz="3600" dirty="0" smtClean="0"/>
              <a:t>[</a:t>
            </a:r>
            <a:r>
              <a:rPr lang="ru-RU" sz="3600" dirty="0" err="1" smtClean="0"/>
              <a:t>тэ</a:t>
            </a:r>
            <a:r>
              <a:rPr lang="en-US" sz="3600" dirty="0" smtClean="0"/>
              <a:t>]</a:t>
            </a:r>
            <a:endParaRPr lang="ru-RU" sz="3600" dirty="0" smtClean="0"/>
          </a:p>
          <a:p>
            <a:r>
              <a:rPr lang="ru-RU" sz="2400" dirty="0" smtClean="0"/>
              <a:t>Конечно</a:t>
            </a:r>
            <a:r>
              <a:rPr lang="en-US" sz="2400" dirty="0" smtClean="0"/>
              <a:t> </a:t>
            </a:r>
            <a:r>
              <a:rPr lang="en-US" sz="3600" dirty="0" smtClean="0"/>
              <a:t>[</a:t>
            </a:r>
            <a:r>
              <a:rPr lang="ru-RU" sz="3600" dirty="0" err="1" smtClean="0"/>
              <a:t>шн</a:t>
            </a:r>
            <a:r>
              <a:rPr lang="en-US" sz="3600" dirty="0" smtClean="0"/>
              <a:t>]</a:t>
            </a:r>
            <a:endParaRPr lang="ru-RU" sz="3600" dirty="0"/>
          </a:p>
        </p:txBody>
      </p:sp>
      <p:sp>
        <p:nvSpPr>
          <p:cNvPr id="4" name="Содержимое 3"/>
          <p:cNvSpPr>
            <a:spLocks noGrp="1"/>
          </p:cNvSpPr>
          <p:nvPr>
            <p:ph sz="half" idx="2"/>
          </p:nvPr>
        </p:nvSpPr>
        <p:spPr/>
        <p:txBody>
          <a:bodyPr/>
          <a:lstStyle/>
          <a:p>
            <a:r>
              <a:rPr lang="ru-RU" dirty="0" smtClean="0">
                <a:solidFill>
                  <a:srgbClr val="FF0000"/>
                </a:solidFill>
              </a:rPr>
              <a:t>Позв</a:t>
            </a:r>
            <a:r>
              <a:rPr lang="ru-RU" sz="3600" dirty="0" smtClean="0">
                <a:solidFill>
                  <a:srgbClr val="FF0000"/>
                </a:solidFill>
              </a:rPr>
              <a:t>о</a:t>
            </a:r>
            <a:r>
              <a:rPr lang="ru-RU" dirty="0" smtClean="0">
                <a:solidFill>
                  <a:srgbClr val="FF0000"/>
                </a:solidFill>
              </a:rPr>
              <a:t>нишь</a:t>
            </a:r>
          </a:p>
          <a:p>
            <a:r>
              <a:rPr lang="ru-RU" dirty="0" smtClean="0">
                <a:solidFill>
                  <a:srgbClr val="FF0000"/>
                </a:solidFill>
              </a:rPr>
              <a:t>Кат</a:t>
            </a:r>
            <a:r>
              <a:rPr lang="ru-RU" sz="3600" dirty="0" smtClean="0">
                <a:solidFill>
                  <a:srgbClr val="FF0000"/>
                </a:solidFill>
              </a:rPr>
              <a:t>а</a:t>
            </a:r>
            <a:r>
              <a:rPr lang="ru-RU" dirty="0" smtClean="0">
                <a:solidFill>
                  <a:srgbClr val="FF0000"/>
                </a:solidFill>
              </a:rPr>
              <a:t>лог</a:t>
            </a:r>
          </a:p>
          <a:p>
            <a:r>
              <a:rPr lang="ru-RU" dirty="0" smtClean="0">
                <a:solidFill>
                  <a:srgbClr val="FF0000"/>
                </a:solidFill>
              </a:rPr>
              <a:t>Кв</a:t>
            </a:r>
            <a:r>
              <a:rPr lang="ru-RU" sz="3600" dirty="0" smtClean="0">
                <a:solidFill>
                  <a:srgbClr val="FF0000"/>
                </a:solidFill>
              </a:rPr>
              <a:t>а</a:t>
            </a:r>
            <a:r>
              <a:rPr lang="ru-RU" dirty="0" smtClean="0">
                <a:solidFill>
                  <a:srgbClr val="FF0000"/>
                </a:solidFill>
              </a:rPr>
              <a:t>ртал</a:t>
            </a:r>
          </a:p>
          <a:p>
            <a:r>
              <a:rPr lang="ru-RU" dirty="0" err="1" smtClean="0">
                <a:solidFill>
                  <a:srgbClr val="FF0000"/>
                </a:solidFill>
              </a:rPr>
              <a:t>Те</a:t>
            </a:r>
            <a:r>
              <a:rPr lang="ru-RU" sz="3600" dirty="0" err="1" smtClean="0">
                <a:solidFill>
                  <a:srgbClr val="FF0000"/>
                </a:solidFill>
              </a:rPr>
              <a:t>к</a:t>
            </a:r>
            <a:r>
              <a:rPr lang="ru-RU" dirty="0" err="1" smtClean="0">
                <a:solidFill>
                  <a:srgbClr val="FF0000"/>
                </a:solidFill>
              </a:rPr>
              <a:t>ет</a:t>
            </a:r>
            <a:endParaRPr lang="en-US" dirty="0" smtClean="0">
              <a:solidFill>
                <a:srgbClr val="FF0000"/>
              </a:solidFill>
            </a:endParaRPr>
          </a:p>
          <a:p>
            <a:r>
              <a:rPr lang="ru-RU" dirty="0" smtClean="0">
                <a:solidFill>
                  <a:srgbClr val="FF0000"/>
                </a:solidFill>
              </a:rPr>
              <a:t>Компьютер </a:t>
            </a:r>
            <a:r>
              <a:rPr lang="en-US" sz="3600" dirty="0" smtClean="0">
                <a:solidFill>
                  <a:srgbClr val="FF0000"/>
                </a:solidFill>
              </a:rPr>
              <a:t>[</a:t>
            </a:r>
            <a:r>
              <a:rPr lang="ru-RU" sz="3600" dirty="0" smtClean="0">
                <a:solidFill>
                  <a:srgbClr val="FF0000"/>
                </a:solidFill>
              </a:rPr>
              <a:t>те</a:t>
            </a:r>
            <a:r>
              <a:rPr lang="en-US" sz="3600" dirty="0" smtClean="0">
                <a:solidFill>
                  <a:srgbClr val="FF0000"/>
                </a:solidFill>
              </a:rPr>
              <a:t>]</a:t>
            </a:r>
            <a:endParaRPr lang="ru-RU" sz="3600" dirty="0" smtClean="0">
              <a:solidFill>
                <a:srgbClr val="FF0000"/>
              </a:solidFill>
            </a:endParaRPr>
          </a:p>
          <a:p>
            <a:r>
              <a:rPr lang="ru-RU" sz="2400" dirty="0" smtClean="0">
                <a:solidFill>
                  <a:srgbClr val="FF0000"/>
                </a:solidFill>
              </a:rPr>
              <a:t>Конечно </a:t>
            </a:r>
            <a:r>
              <a:rPr lang="en-US" sz="3600" dirty="0" smtClean="0">
                <a:solidFill>
                  <a:srgbClr val="FF0000"/>
                </a:solidFill>
              </a:rPr>
              <a:t>[</a:t>
            </a:r>
            <a:r>
              <a:rPr lang="ru-RU" sz="3600" dirty="0" err="1" smtClean="0">
                <a:solidFill>
                  <a:srgbClr val="FF0000"/>
                </a:solidFill>
              </a:rPr>
              <a:t>чн</a:t>
            </a:r>
            <a:r>
              <a:rPr lang="en-US" sz="3600" dirty="0" smtClean="0">
                <a:solidFill>
                  <a:srgbClr val="FF0000"/>
                </a:solidFill>
              </a:rPr>
              <a:t>]</a:t>
            </a:r>
            <a:endParaRPr lang="ru-RU" sz="3600" dirty="0">
              <a:solidFill>
                <a:srgbClr val="FF0000"/>
              </a:solidFill>
            </a:endParaRPr>
          </a:p>
        </p:txBody>
      </p:sp>
    </p:spTree>
  </p:cSld>
  <p:clrMapOvr>
    <a:masterClrMapping/>
  </p:clrMapOvr>
  <p:transition spd="slow" advTm="12000">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45719"/>
          </a:xfrm>
        </p:spPr>
        <p:txBody>
          <a:bodyPr>
            <a:normAutofit fontScale="90000"/>
          </a:bodyPr>
          <a:lstStyle/>
          <a:p>
            <a:endParaRPr lang="ru-RU" dirty="0"/>
          </a:p>
        </p:txBody>
      </p:sp>
      <p:sp>
        <p:nvSpPr>
          <p:cNvPr id="3" name="Содержимое 2"/>
          <p:cNvSpPr>
            <a:spLocks noGrp="1"/>
          </p:cNvSpPr>
          <p:nvPr>
            <p:ph idx="1"/>
          </p:nvPr>
        </p:nvSpPr>
        <p:spPr>
          <a:xfrm>
            <a:off x="502920" y="530352"/>
            <a:ext cx="8183880" cy="4626840"/>
          </a:xfrm>
        </p:spPr>
        <p:txBody>
          <a:bodyPr>
            <a:normAutofit fontScale="70000" lnSpcReduction="20000"/>
          </a:bodyPr>
          <a:lstStyle/>
          <a:p>
            <a:r>
              <a:rPr lang="ru-RU" dirty="0" err="1" smtClean="0"/>
              <a:t>Слоган</a:t>
            </a:r>
            <a:r>
              <a:rPr lang="ru-RU" dirty="0" smtClean="0"/>
              <a:t> – сжатая, ясная и легко воспринимаемая формулировка рекламной идеи, рекламный или агитационный лозунг.</a:t>
            </a:r>
          </a:p>
          <a:p>
            <a:r>
              <a:rPr lang="ru-RU" dirty="0" err="1" smtClean="0"/>
              <a:t>Флешмоб</a:t>
            </a:r>
            <a:r>
              <a:rPr lang="ru-RU" dirty="0" smtClean="0"/>
              <a:t> – это спланированная импровизация.</a:t>
            </a:r>
          </a:p>
          <a:p>
            <a:r>
              <a:rPr lang="ru-RU" dirty="0" err="1" smtClean="0"/>
              <a:t>Квест</a:t>
            </a:r>
            <a:r>
              <a:rPr lang="ru-RU" dirty="0" smtClean="0"/>
              <a:t> – жанр литературных произведений, фильмов, а также компьютерных игр, требующих от участников решения логических задач для продвижения по сюжету; жанр командных интеллектуально – подвижных игр, включающих элементы городского ориентирования.</a:t>
            </a:r>
          </a:p>
          <a:p>
            <a:r>
              <a:rPr lang="ru-RU" dirty="0" err="1" smtClean="0"/>
              <a:t>Дреды</a:t>
            </a:r>
            <a:r>
              <a:rPr lang="ru-RU" dirty="0" smtClean="0"/>
              <a:t> – современная молодежная прическа, представляющая собой косички из спутанных, сваленных волос, с вплетенными в них ленточками.</a:t>
            </a:r>
          </a:p>
          <a:p>
            <a:r>
              <a:rPr lang="ru-RU" dirty="0" err="1" smtClean="0"/>
              <a:t>Вебинар</a:t>
            </a:r>
            <a:r>
              <a:rPr lang="ru-RU" dirty="0" smtClean="0"/>
              <a:t> –лекция, презентация, семинар, проводимые в режиме видеоконференции, во время которой участники слушают выступающего и могут задавать </a:t>
            </a:r>
            <a:r>
              <a:rPr lang="ru-RU" smtClean="0"/>
              <a:t>ему вопросы.</a:t>
            </a:r>
            <a:endParaRPr lang="ru-RU" dirty="0"/>
          </a:p>
        </p:txBody>
      </p:sp>
    </p:spTree>
  </p:cSld>
  <p:clrMapOvr>
    <a:masterClrMapping/>
  </p:clrMapOvr>
  <p:transition spd="slow" advTm="12000">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ворим правильно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ворим правильно 1.jpg"/>
          <p:cNvPicPr>
            <a:picLocks noChangeAspect="1"/>
          </p:cNvPicPr>
          <p:nvPr/>
        </p:nvPicPr>
        <p:blipFill>
          <a:blip r:embed="rId2" cstate="print"/>
          <a:stretch>
            <a:fillRect/>
          </a:stretch>
        </p:blipFill>
        <p:spPr>
          <a:xfrm>
            <a:off x="-252536" y="0"/>
            <a:ext cx="9396536" cy="6858000"/>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ворим правильно 7.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колько.jpg"/>
          <p:cNvPicPr>
            <a:picLocks noChangeAspect="1"/>
          </p:cNvPicPr>
          <p:nvPr/>
        </p:nvPicPr>
        <p:blipFill>
          <a:blip r:embed="rId2" cstate="print"/>
          <a:stretch>
            <a:fillRect/>
          </a:stretch>
        </p:blipFill>
        <p:spPr>
          <a:xfrm>
            <a:off x="1547664" y="1412776"/>
            <a:ext cx="5461000" cy="3695700"/>
          </a:xfrm>
          <a:prstGeom prst="rect">
            <a:avLst/>
          </a:prstGeom>
        </p:spPr>
      </p:pic>
      <p:sp>
        <p:nvSpPr>
          <p:cNvPr id="3" name="TextBox 2"/>
          <p:cNvSpPr txBox="1"/>
          <p:nvPr/>
        </p:nvSpPr>
        <p:spPr>
          <a:xfrm>
            <a:off x="899592" y="692696"/>
            <a:ext cx="7787709" cy="400110"/>
          </a:xfrm>
          <a:prstGeom prst="rect">
            <a:avLst/>
          </a:prstGeom>
          <a:noFill/>
        </p:spPr>
        <p:txBody>
          <a:bodyPr wrap="none" rtlCol="0">
            <a:spAutoFit/>
          </a:bodyPr>
          <a:lstStyle/>
          <a:p>
            <a:r>
              <a:rPr lang="ru-RU" sz="2000" dirty="0" smtClean="0">
                <a:solidFill>
                  <a:srgbClr val="C00000"/>
                </a:solidFill>
              </a:rPr>
              <a:t>Сколько можно повторять: нет такого слова « ЛОЖИТЬ»</a:t>
            </a:r>
            <a:endParaRPr lang="ru-RU" sz="2000" dirty="0">
              <a:solidFill>
                <a:srgbClr val="C00000"/>
              </a:solidFill>
            </a:endParaRPr>
          </a:p>
        </p:txBody>
      </p:sp>
      <p:sp>
        <p:nvSpPr>
          <p:cNvPr id="4" name="TextBox 3"/>
          <p:cNvSpPr txBox="1"/>
          <p:nvPr/>
        </p:nvSpPr>
        <p:spPr>
          <a:xfrm flipH="1">
            <a:off x="2195736" y="5589240"/>
            <a:ext cx="5184576" cy="830997"/>
          </a:xfrm>
          <a:prstGeom prst="rect">
            <a:avLst/>
          </a:prstGeom>
          <a:noFill/>
        </p:spPr>
        <p:txBody>
          <a:bodyPr wrap="square" rtlCol="0">
            <a:spAutoFit/>
          </a:bodyPr>
          <a:lstStyle/>
          <a:p>
            <a:pPr algn="ctr"/>
            <a:r>
              <a:rPr lang="ru-RU" sz="2400" b="1" dirty="0" smtClean="0">
                <a:solidFill>
                  <a:srgbClr val="C00000"/>
                </a:solidFill>
              </a:rPr>
              <a:t>Запомните: класть, положить</a:t>
            </a:r>
            <a:endParaRPr lang="ru-RU" sz="2400" b="1" dirty="0">
              <a:solidFill>
                <a:srgbClr val="C00000"/>
              </a:solidFill>
            </a:endParaRPr>
          </a:p>
        </p:txBody>
      </p:sp>
      <p:cxnSp>
        <p:nvCxnSpPr>
          <p:cNvPr id="6" name="Прямая соединительная линия 5"/>
          <p:cNvCxnSpPr/>
          <p:nvPr/>
        </p:nvCxnSpPr>
        <p:spPr>
          <a:xfrm>
            <a:off x="7452320" y="548680"/>
            <a:ext cx="504056" cy="1080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H="1">
            <a:off x="7524328" y="548680"/>
            <a:ext cx="648072" cy="93610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12000">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smtClean="0"/>
              <a:t>Чтобы запомнить,  нужно задать вопрос</a:t>
            </a:r>
          </a:p>
          <a:p>
            <a:pPr>
              <a:buNone/>
            </a:pPr>
            <a:endParaRPr lang="ru-RU" b="1" dirty="0" smtClean="0"/>
          </a:p>
          <a:p>
            <a:r>
              <a:rPr lang="ru-RU" dirty="0" smtClean="0"/>
              <a:t>Что делать? </a:t>
            </a:r>
            <a:r>
              <a:rPr lang="ru-RU" b="1" dirty="0" smtClean="0"/>
              <a:t>Класть</a:t>
            </a:r>
          </a:p>
          <a:p>
            <a:endParaRPr lang="ru-RU" dirty="0" smtClean="0"/>
          </a:p>
          <a:p>
            <a:endParaRPr lang="ru-RU" dirty="0" smtClean="0"/>
          </a:p>
          <a:p>
            <a:r>
              <a:rPr lang="ru-RU" dirty="0" smtClean="0"/>
              <a:t>Что сделать? </a:t>
            </a:r>
            <a:r>
              <a:rPr lang="ru-RU" b="1" dirty="0" smtClean="0"/>
              <a:t>положить</a:t>
            </a:r>
            <a:endParaRPr lang="ru-RU" b="1" dirty="0"/>
          </a:p>
        </p:txBody>
      </p:sp>
    </p:spTree>
  </p:cSld>
  <p:clrMapOvr>
    <a:masterClrMapping/>
  </p:clrMapOvr>
  <p:transition spd="slow" advTm="12000">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Когда говорить одевать, когда надевать</a:t>
            </a:r>
            <a:r>
              <a:rPr lang="ru-RU" dirty="0" smtClean="0"/>
              <a:t>?</a:t>
            </a:r>
          </a:p>
          <a:p>
            <a:r>
              <a:rPr lang="ru-RU" dirty="0" smtClean="0"/>
              <a:t>Одеть – кого, что</a:t>
            </a:r>
          </a:p>
          <a:p>
            <a:r>
              <a:rPr lang="ru-RU" dirty="0" smtClean="0"/>
              <a:t>Надеть – что</a:t>
            </a:r>
          </a:p>
          <a:p>
            <a:r>
              <a:rPr lang="ru-RU" dirty="0" smtClean="0"/>
              <a:t>« Одевают Надежду, надевают одежду»</a:t>
            </a:r>
            <a:endParaRPr lang="ru-RU" dirty="0"/>
          </a:p>
        </p:txBody>
      </p:sp>
    </p:spTree>
  </p:cSld>
  <p:clrMapOvr>
    <a:masterClrMapping/>
  </p:clrMapOvr>
  <p:transition spd="slow" advTm="12000">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говорить правильно1.gif"/>
          <p:cNvPicPr>
            <a:picLocks noChangeAspect="1"/>
          </p:cNvPicPr>
          <p:nvPr/>
        </p:nvPicPr>
        <p:blipFill>
          <a:blip r:embed="rId2" cstate="print"/>
          <a:stretch>
            <a:fillRect/>
          </a:stretch>
        </p:blipFill>
        <p:spPr>
          <a:xfrm>
            <a:off x="0" y="172779"/>
            <a:ext cx="9144000" cy="6512442"/>
          </a:xfrm>
          <a:prstGeom prst="rect">
            <a:avLst/>
          </a:prstGeom>
        </p:spPr>
      </p:pic>
    </p:spTree>
  </p:cSld>
  <p:clrMapOvr>
    <a:masterClrMapping/>
  </p:clrMapOvr>
  <p:transition spd="slow" advTm="12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202904"/>
          </a:xfrm>
        </p:spPr>
        <p:txBody>
          <a:bodyPr>
            <a:normAutofit fontScale="92500" lnSpcReduction="10000"/>
          </a:bodyPr>
          <a:lstStyle/>
          <a:p>
            <a:r>
              <a:rPr lang="ru-RU" dirty="0" smtClean="0"/>
              <a:t>Говорят, Сократ при встрече с незнакомым человеком произносил: « Заговори, чтобы я тебя увидел». И правда, зачастую речь является лакмусовой бумажкой интеллекта, культуры, образования человека. Что касается русского языка, то публицист Н.А.Добролюбов еще в середине Х</a:t>
            </a:r>
            <a:r>
              <a:rPr lang="en-US" dirty="0" smtClean="0"/>
              <a:t>I</a:t>
            </a:r>
            <a:r>
              <a:rPr lang="ru-RU" dirty="0" smtClean="0"/>
              <a:t>Х века говорил: «Наш русский язык, более новых, может быть, способен приблизиться к языкам классическим по своему богатству, силе расположения, обилию форм. Но чтобы воспользоваться всеми его сокровищами, нужно хорошо знать его, нужно хорошо владеть им».</a:t>
            </a:r>
            <a:endParaRPr lang="ru-RU" dirty="0"/>
          </a:p>
        </p:txBody>
      </p:sp>
    </p:spTree>
  </p:cSld>
  <p:clrMapOvr>
    <a:masterClrMapping/>
  </p:clrMapOvr>
  <p:transition spd="slow" advTm="12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sz="4000" dirty="0" smtClean="0"/>
              <a:t>Действительно, мало родиться в России, чтобы начать говорить на родном языке правильно, речь нуждается в постоянном контроле, обогащении</a:t>
            </a:r>
            <a:r>
              <a:rPr lang="ru-RU" dirty="0" smtClean="0"/>
              <a:t>.</a:t>
            </a:r>
            <a:endParaRPr lang="ru-RU" dirty="0"/>
          </a:p>
        </p:txBody>
      </p:sp>
    </p:spTree>
  </p:cSld>
  <p:clrMapOvr>
    <a:masterClrMapping/>
  </p:clrMapOvr>
  <p:transition spd="slow" advTm="12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805264"/>
            <a:ext cx="8183880" cy="229776"/>
          </a:xfrm>
        </p:spPr>
        <p:txBody>
          <a:bodyPr>
            <a:normAutofit fontScale="90000"/>
          </a:bodyPr>
          <a:lstStyle/>
          <a:p>
            <a:endParaRPr lang="ru-RU" dirty="0"/>
          </a:p>
        </p:txBody>
      </p:sp>
      <p:sp>
        <p:nvSpPr>
          <p:cNvPr id="3" name="Содержимое 2"/>
          <p:cNvSpPr>
            <a:spLocks noGrp="1"/>
          </p:cNvSpPr>
          <p:nvPr>
            <p:ph idx="1"/>
          </p:nvPr>
        </p:nvSpPr>
        <p:spPr>
          <a:xfrm>
            <a:off x="502920" y="836712"/>
            <a:ext cx="8183880" cy="4896544"/>
          </a:xfrm>
        </p:spPr>
        <p:txBody>
          <a:bodyPr>
            <a:normAutofit fontScale="92500"/>
          </a:bodyPr>
          <a:lstStyle/>
          <a:p>
            <a:r>
              <a:rPr lang="ru-RU" sz="3200" dirty="0" smtClean="0"/>
              <a:t>Упорно и настойчиво работайте над пополнением своего словарного запаса. Для этого необязательно запоминать содержимое словарей. Достаточно много читать. Хорошо, если это будет классическая литература – Лев Толстой, Антон Павлович Чехов, Федор Достоевский, чей язык является эталоном русской словесности.</a:t>
            </a:r>
          </a:p>
          <a:p>
            <a:endParaRPr lang="ru-RU" dirty="0"/>
          </a:p>
        </p:txBody>
      </p:sp>
      <p:sp>
        <p:nvSpPr>
          <p:cNvPr id="4" name="Блок-схема: перфолента 3"/>
          <p:cNvSpPr/>
          <p:nvPr/>
        </p:nvSpPr>
        <p:spPr>
          <a:xfrm>
            <a:off x="323528" y="0"/>
            <a:ext cx="2016224" cy="80467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инструкция</a:t>
            </a:r>
            <a:endParaRPr lang="ru-RU" sz="2400" dirty="0"/>
          </a:p>
        </p:txBody>
      </p:sp>
    </p:spTree>
  </p:cSld>
  <p:clrMapOvr>
    <a:masterClrMapping/>
  </p:clrMapOvr>
  <p:transition spd="slow" advTm="12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Autofit/>
          </a:bodyPr>
          <a:lstStyle/>
          <a:p>
            <a:r>
              <a:rPr lang="ru-RU" sz="3200" dirty="0" err="1" smtClean="0"/>
              <a:t>Избавлятесь</a:t>
            </a:r>
            <a:r>
              <a:rPr lang="ru-RU" sz="3200" dirty="0" smtClean="0"/>
              <a:t> от слов –паразитов. Они сегодня настоящий бич великого и могучего. Значит, вот, это- самое, как </a:t>
            </a:r>
            <a:r>
              <a:rPr lang="ru-RU" sz="3200" dirty="0" err="1" smtClean="0"/>
              <a:t>его,короче,блин,ну</a:t>
            </a:r>
            <a:r>
              <a:rPr lang="ru-RU" sz="3200" dirty="0" smtClean="0"/>
              <a:t>, </a:t>
            </a:r>
            <a:r>
              <a:rPr lang="ru-RU" sz="3200" dirty="0" err="1" smtClean="0"/>
              <a:t>э-э,засоряют</a:t>
            </a:r>
            <a:r>
              <a:rPr lang="ru-RU" sz="3200" dirty="0" smtClean="0"/>
              <a:t> речь, затрудняют восприятие. Есть много способов избавления от слов –паразитов: штрафы ( в семье), четкий пересказ прочитанного, общение с людьми, умеющими обходится без слов –паразитов</a:t>
            </a:r>
            <a:endParaRPr lang="ru-RU" sz="3200" dirty="0"/>
          </a:p>
        </p:txBody>
      </p:sp>
    </p:spTree>
  </p:cSld>
  <p:clrMapOvr>
    <a:masterClrMapping/>
  </p:clrMapOvr>
  <p:transition spd="slow" advTm="12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805264"/>
            <a:ext cx="8183880" cy="229776"/>
          </a:xfrm>
        </p:spPr>
        <p:txBody>
          <a:bodyPr>
            <a:normAutofit fontScale="90000"/>
          </a:bodyPr>
          <a:lstStyle/>
          <a:p>
            <a:endParaRPr lang="ru-RU" dirty="0"/>
          </a:p>
        </p:txBody>
      </p:sp>
      <p:sp>
        <p:nvSpPr>
          <p:cNvPr id="3" name="Содержимое 2"/>
          <p:cNvSpPr>
            <a:spLocks noGrp="1"/>
          </p:cNvSpPr>
          <p:nvPr>
            <p:ph idx="1"/>
          </p:nvPr>
        </p:nvSpPr>
        <p:spPr>
          <a:xfrm>
            <a:off x="502920" y="530352"/>
            <a:ext cx="8183880" cy="5058888"/>
          </a:xfrm>
        </p:spPr>
        <p:txBody>
          <a:bodyPr>
            <a:noAutofit/>
          </a:bodyPr>
          <a:lstStyle/>
          <a:p>
            <a:r>
              <a:rPr lang="ru-RU" sz="2000" dirty="0" smtClean="0"/>
              <a:t>Избегайте по возможности употребления иностранных слов. Не обязательно говорить «диверсификация бизнеса», когда можно сказать «расширение бизнеса», или «превентивные меры», когда есть русский вариант «предупредительные меры». Конечно, хочется иногда блеснуть знанием словечек типа </a:t>
            </a:r>
            <a:r>
              <a:rPr lang="ru-RU" sz="2000" dirty="0" err="1" smtClean="0"/>
              <a:t>мерчандайзинг</a:t>
            </a:r>
            <a:r>
              <a:rPr lang="ru-RU" sz="2000" dirty="0" smtClean="0"/>
              <a:t>, </a:t>
            </a:r>
            <a:r>
              <a:rPr lang="ru-RU" sz="2000" dirty="0" err="1" smtClean="0"/>
              <a:t>пролайфер</a:t>
            </a:r>
            <a:r>
              <a:rPr lang="ru-RU" sz="2000" dirty="0" smtClean="0"/>
              <a:t>, </a:t>
            </a:r>
            <a:r>
              <a:rPr lang="ru-RU" sz="2000" dirty="0" err="1" smtClean="0"/>
              <a:t>мейнстрим</a:t>
            </a:r>
            <a:r>
              <a:rPr lang="ru-RU" sz="2000" dirty="0" smtClean="0"/>
              <a:t>, </a:t>
            </a:r>
            <a:r>
              <a:rPr lang="ru-RU" sz="2000" dirty="0" err="1" smtClean="0"/>
              <a:t>тизер</a:t>
            </a:r>
            <a:r>
              <a:rPr lang="ru-RU" sz="2000" dirty="0" smtClean="0"/>
              <a:t> и др. Но если вы решили говорить правильно по-русски, старайтесь употреблять именно русские слова. Конечно, русский язык весьма подвижен, иностранные слова, так или иначе, проникают в него, одни приживаются, другие нет, однако, следует сохранять уважение к родному языку. Об этом всегда напоминал А.М. Горький: «Язык – это инструмент, надо учиться облекать свои впечатления в более совершенную, яркую, простую форму…Мы добьемся этого</a:t>
            </a:r>
            <a:br>
              <a:rPr lang="ru-RU" sz="2000" dirty="0" smtClean="0"/>
            </a:br>
            <a:r>
              <a:rPr lang="ru-RU" sz="2000" dirty="0" smtClean="0"/>
              <a:t> только </a:t>
            </a:r>
            <a:r>
              <a:rPr lang="ru-RU" sz="2000" dirty="0" err="1" smtClean="0"/>
              <a:t>тогда,когда</a:t>
            </a:r>
            <a:r>
              <a:rPr lang="ru-RU" sz="2000" dirty="0" smtClean="0"/>
              <a:t> воспитаем уважение к языку»</a:t>
            </a:r>
            <a:endParaRPr lang="ru-RU" sz="2000" dirty="0"/>
          </a:p>
        </p:txBody>
      </p:sp>
    </p:spTree>
  </p:cSld>
  <p:clrMapOvr>
    <a:masterClrMapping/>
  </p:clrMapOvr>
  <p:transition spd="slow" advTm="1200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733256"/>
            <a:ext cx="8183880" cy="301784"/>
          </a:xfrm>
        </p:spPr>
        <p:txBody>
          <a:bodyPr>
            <a:normAutofit fontScale="90000"/>
          </a:bodyPr>
          <a:lstStyle/>
          <a:p>
            <a:endParaRPr lang="ru-RU" dirty="0"/>
          </a:p>
        </p:txBody>
      </p:sp>
      <p:sp>
        <p:nvSpPr>
          <p:cNvPr id="3" name="Содержимое 2"/>
          <p:cNvSpPr>
            <a:spLocks noGrp="1"/>
          </p:cNvSpPr>
          <p:nvPr>
            <p:ph idx="1"/>
          </p:nvPr>
        </p:nvSpPr>
        <p:spPr>
          <a:xfrm>
            <a:off x="502920" y="530352"/>
            <a:ext cx="8183880" cy="5130896"/>
          </a:xfrm>
        </p:spPr>
        <p:txBody>
          <a:bodyPr>
            <a:normAutofit fontScale="92500" lnSpcReduction="20000"/>
          </a:bodyPr>
          <a:lstStyle/>
          <a:p>
            <a:pPr>
              <a:buNone/>
            </a:pPr>
            <a:endParaRPr lang="ru-RU" dirty="0" smtClean="0"/>
          </a:p>
          <a:p>
            <a:r>
              <a:rPr lang="ru-RU" dirty="0" smtClean="0"/>
              <a:t>Тренируя правильную речь, записывайте время от времени себя на магнитофон (желательно в момент, когда вы просто беседуете с кем-то). В первые моменты прослушивания вы можете испытать шок, не пугайтесь, если вы не узнаете собственного голоса. Своя речь может показаться вам малопонятной, засоренной. Запомните: то, что тренируется, то развивается. Вырабатывайте не только правильное употребление слов и оборотов, но и произношение. Для этого достаточно несколько раз в течение дня произносить скороговорки.</a:t>
            </a:r>
          </a:p>
          <a:p>
            <a:pPr>
              <a:buNone/>
            </a:pPr>
            <a:endParaRPr lang="ru-RU" dirty="0" smtClean="0"/>
          </a:p>
        </p:txBody>
      </p:sp>
    </p:spTree>
  </p:cSld>
  <p:clrMapOvr>
    <a:masterClrMapping/>
  </p:clrMapOvr>
  <p:transition spd="slow" advTm="12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dirty="0" smtClean="0"/>
              <a:t>Обращайте внимание на то, как говорят дикторы и ведущие рейтинговых программ центрального телевидения и радиовещания. Запоминайте слова, стилистику и обороты речи, манеру. Не стесняйтесь повторять.</a:t>
            </a:r>
            <a:endParaRPr lang="ru-RU" dirty="0"/>
          </a:p>
        </p:txBody>
      </p:sp>
    </p:spTree>
  </p:cSld>
  <p:clrMapOvr>
    <a:masterClrMapping/>
  </p:clrMapOvr>
  <p:transition spd="slow" advTm="12000">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470</TotalTime>
  <Words>987</Words>
  <Application>Microsoft Office PowerPoint</Application>
  <PresentationFormat>Экран (4:3)</PresentationFormat>
  <Paragraphs>81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Аспект</vt:lpstr>
      <vt:lpstr>Слайд 1</vt:lpstr>
      <vt:lpstr>Давайте говорить правильно</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Одна маленькая девочка на вопрос мамы, откуда у нее сливы( а висели они во дворе высоко на дереве), сказала: « Мне дядя –проходимец сорвал». Ну проходил  и мимо – все в одном слове.</vt:lpstr>
      <vt:lpstr>Слайд 14</vt:lpstr>
      <vt:lpstr>При-, от-, инк,онк</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 Давайте говорить правильно!»</dc:title>
  <dc:creator>PC</dc:creator>
  <cp:lastModifiedBy>PC</cp:lastModifiedBy>
  <cp:revision>51</cp:revision>
  <dcterms:created xsi:type="dcterms:W3CDTF">2017-03-30T14:20:28Z</dcterms:created>
  <dcterms:modified xsi:type="dcterms:W3CDTF">2017-04-04T18:16:11Z</dcterms:modified>
</cp:coreProperties>
</file>