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5" r:id="rId3"/>
    <p:sldId id="257" r:id="rId4"/>
    <p:sldId id="258" r:id="rId5"/>
    <p:sldId id="259" r:id="rId6"/>
    <p:sldId id="261" r:id="rId7"/>
    <p:sldId id="260" r:id="rId8"/>
    <p:sldId id="263" r:id="rId9"/>
    <p:sldId id="262" r:id="rId10"/>
    <p:sldId id="264"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58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ru-RU" smtClean="0"/>
              <a:t>Образец заголовка</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4133B9C-33C0-43F2-84C6-1BF365DA7429}" type="datetimeFigureOut">
              <a:rPr lang="ru-RU" smtClean="0"/>
              <a:t>09.05.2017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B3F4DE6-3024-4084-8E0D-5F088766404D}"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4133B9C-33C0-43F2-84C6-1BF365DA7429}" type="datetimeFigureOut">
              <a:rPr lang="ru-RU" smtClean="0"/>
              <a:t>09.05.2017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B3F4DE6-3024-4084-8E0D-5F088766404D}"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4133B9C-33C0-43F2-84C6-1BF365DA7429}" type="datetimeFigureOut">
              <a:rPr lang="ru-RU" smtClean="0"/>
              <a:t>09.05.2017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B3F4DE6-3024-4084-8E0D-5F088766404D}"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4133B9C-33C0-43F2-84C6-1BF365DA7429}" type="datetimeFigureOut">
              <a:rPr lang="ru-RU" smtClean="0"/>
              <a:t>09.05.2017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B3F4DE6-3024-4084-8E0D-5F088766404D}"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ru-RU" smtClean="0"/>
              <a:t>Образец заголовка</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ru-RU" smtClean="0"/>
              <a:t>Образец текста</a:t>
            </a:r>
          </a:p>
        </p:txBody>
      </p:sp>
      <p:sp>
        <p:nvSpPr>
          <p:cNvPr id="4" name="Date Placeholder 3"/>
          <p:cNvSpPr>
            <a:spLocks noGrp="1"/>
          </p:cNvSpPr>
          <p:nvPr>
            <p:ph type="dt" sz="half" idx="10"/>
          </p:nvPr>
        </p:nvSpPr>
        <p:spPr/>
        <p:txBody>
          <a:bodyPr/>
          <a:lstStyle/>
          <a:p>
            <a:fld id="{54133B9C-33C0-43F2-84C6-1BF365DA7429}" type="datetimeFigureOut">
              <a:rPr lang="ru-RU" smtClean="0"/>
              <a:t>09.05.2017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B3F4DE6-3024-4084-8E0D-5F088766404D}"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4133B9C-33C0-43F2-84C6-1BF365DA7429}" type="datetimeFigureOut">
              <a:rPr lang="ru-RU" smtClean="0"/>
              <a:t>09.05.2017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B3F4DE6-3024-4084-8E0D-5F088766404D}"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ru-RU" smtClean="0"/>
              <a:t>Образец текста</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ru-RU" smtClean="0"/>
              <a:t>Образец текста</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4133B9C-33C0-43F2-84C6-1BF365DA7429}" type="datetimeFigureOut">
              <a:rPr lang="ru-RU" smtClean="0"/>
              <a:t>09.05.2017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B3F4DE6-3024-4084-8E0D-5F088766404D}"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54133B9C-33C0-43F2-84C6-1BF365DA7429}" type="datetimeFigureOut">
              <a:rPr lang="ru-RU" smtClean="0"/>
              <a:t>09.05.2017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B3F4DE6-3024-4084-8E0D-5F088766404D}"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133B9C-33C0-43F2-84C6-1BF365DA7429}" type="datetimeFigureOut">
              <a:rPr lang="ru-RU" smtClean="0"/>
              <a:t>09.05.2017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B3F4DE6-3024-4084-8E0D-5F088766404D}"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ru-RU" smtClean="0"/>
              <a:t>Образец заголовка</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ru-RU" smtClean="0"/>
              <a:t>Образец текста</a:t>
            </a:r>
          </a:p>
        </p:txBody>
      </p:sp>
      <p:sp>
        <p:nvSpPr>
          <p:cNvPr id="5" name="Date Placeholder 4"/>
          <p:cNvSpPr>
            <a:spLocks noGrp="1"/>
          </p:cNvSpPr>
          <p:nvPr>
            <p:ph type="dt" sz="half" idx="10"/>
          </p:nvPr>
        </p:nvSpPr>
        <p:spPr/>
        <p:txBody>
          <a:bodyPr/>
          <a:lstStyle/>
          <a:p>
            <a:fld id="{54133B9C-33C0-43F2-84C6-1BF365DA7429}" type="datetimeFigureOut">
              <a:rPr lang="ru-RU" smtClean="0"/>
              <a:t>09.05.2017</a:t>
            </a:fld>
            <a:endParaRPr lang="ru-RU"/>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6B3F4DE6-3024-4084-8E0D-5F088766404D}"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ru-RU" smtClean="0"/>
              <a:t>Вставка рисунка</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4133B9C-33C0-43F2-84C6-1BF365DA7429}" type="datetimeFigureOut">
              <a:rPr lang="ru-RU" smtClean="0"/>
              <a:t>09.05.2017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B3F4DE6-3024-4084-8E0D-5F088766404D}"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54133B9C-33C0-43F2-84C6-1BF365DA7429}" type="datetimeFigureOut">
              <a:rPr lang="ru-RU" smtClean="0"/>
              <a:t>09.05.2017</a:t>
            </a:fld>
            <a:endParaRPr lang="ru-RU"/>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ru-RU"/>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6B3F4DE6-3024-4084-8E0D-5F088766404D}"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Дидактическая игра</a:t>
            </a:r>
            <a:br>
              <a:rPr lang="ru-RU" dirty="0" smtClean="0"/>
            </a:br>
            <a:r>
              <a:rPr lang="ru-RU" dirty="0" smtClean="0"/>
              <a:t>геометрические фигуры</a:t>
            </a:r>
            <a:endParaRPr lang="ru-RU" dirty="0"/>
          </a:p>
        </p:txBody>
      </p:sp>
      <p:sp>
        <p:nvSpPr>
          <p:cNvPr id="3" name="Подзаголовок 2"/>
          <p:cNvSpPr>
            <a:spLocks noGrp="1"/>
          </p:cNvSpPr>
          <p:nvPr>
            <p:ph type="subTitle" idx="1"/>
          </p:nvPr>
        </p:nvSpPr>
        <p:spPr/>
        <p:txBody>
          <a:bodyPr/>
          <a:lstStyle/>
          <a:p>
            <a:endParaRPr lang="ru-RU"/>
          </a:p>
        </p:txBody>
      </p:sp>
      <p:pic>
        <p:nvPicPr>
          <p:cNvPr id="8194" name="Picture 2"/>
          <p:cNvPicPr>
            <a:picLocks noChangeAspect="1" noChangeArrowheads="1"/>
          </p:cNvPicPr>
          <p:nvPr/>
        </p:nvPicPr>
        <p:blipFill>
          <a:blip r:embed="rId2">
            <a:clrChange>
              <a:clrFrom>
                <a:srgbClr val="DABD85"/>
              </a:clrFrom>
              <a:clrTo>
                <a:srgbClr val="DABD85">
                  <a:alpha val="0"/>
                </a:srgbClr>
              </a:clrTo>
            </a:clrChange>
            <a:extLst>
              <a:ext uri="{28A0092B-C50C-407E-A947-70E740481C1C}">
                <a14:useLocalDpi xmlns:a14="http://schemas.microsoft.com/office/drawing/2010/main" val="0"/>
              </a:ext>
            </a:extLst>
          </a:blip>
          <a:srcRect/>
          <a:stretch>
            <a:fillRect/>
          </a:stretch>
        </p:blipFill>
        <p:spPr bwMode="auto">
          <a:xfrm>
            <a:off x="4644008" y="3284984"/>
            <a:ext cx="4290053" cy="32175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30558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980728"/>
            <a:ext cx="8014121" cy="50008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182987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pPr algn="ctr"/>
            <a:r>
              <a:rPr lang="ru-RU" sz="1600" b="1" u="sng" dirty="0">
                <a:solidFill>
                  <a:srgbClr val="FF0000"/>
                </a:solidFill>
              </a:rPr>
              <a:t>ВАРИАНТ 1. Геометрические фигуры. Сложи </a:t>
            </a:r>
            <a:r>
              <a:rPr lang="ru-RU" sz="1600" b="1" u="sng" dirty="0" smtClean="0">
                <a:solidFill>
                  <a:srgbClr val="FF0000"/>
                </a:solidFill>
              </a:rPr>
              <a:t>картинку</a:t>
            </a:r>
            <a:endParaRPr lang="ru-RU" sz="1600" b="1" u="sng" dirty="0">
              <a:solidFill>
                <a:srgbClr val="FF0000"/>
              </a:solidFill>
            </a:endParaRPr>
          </a:p>
        </p:txBody>
      </p:sp>
      <p:sp>
        <p:nvSpPr>
          <p:cNvPr id="7" name="Объект 6"/>
          <p:cNvSpPr>
            <a:spLocks noGrp="1"/>
          </p:cNvSpPr>
          <p:nvPr>
            <p:ph idx="1"/>
          </p:nvPr>
        </p:nvSpPr>
        <p:spPr>
          <a:xfrm>
            <a:off x="822960" y="1100628"/>
            <a:ext cx="7520940" cy="5208692"/>
          </a:xfrm>
        </p:spPr>
        <p:txBody>
          <a:bodyPr>
            <a:normAutofit fontScale="92500" lnSpcReduction="10000"/>
          </a:bodyPr>
          <a:lstStyle/>
          <a:p>
            <a:endParaRPr lang="ru-RU" dirty="0"/>
          </a:p>
          <a:p>
            <a:r>
              <a:rPr lang="ru-RU" b="0" dirty="0" smtClean="0"/>
              <a:t>Представляем </a:t>
            </a:r>
            <a:r>
              <a:rPr lang="ru-RU" b="0" dirty="0"/>
              <a:t>вам игру для детей дошкольного возраста, которая поможет малышам развить зрительное восприятие, произвольное внимание, память и образное мышление, а также закрепить название цветов и геометрических фигур.</a:t>
            </a:r>
          </a:p>
          <a:p>
            <a:endParaRPr lang="ru-RU" b="0" dirty="0"/>
          </a:p>
          <a:p>
            <a:r>
              <a:rPr lang="ru-RU" b="0" dirty="0"/>
              <a:t>Игра состоит из готовых карточек с картинками и материала из геометрических фигур. Распечатайте эти карточки. Геометрические фигуры вырежьте.</a:t>
            </a:r>
          </a:p>
          <a:p>
            <a:endParaRPr lang="ru-RU" b="0" dirty="0"/>
          </a:p>
          <a:p>
            <a:r>
              <a:rPr lang="ru-RU" b="0" dirty="0"/>
              <a:t>Как можно играть:</a:t>
            </a:r>
          </a:p>
          <a:p>
            <a:endParaRPr lang="ru-RU" b="0" dirty="0"/>
          </a:p>
          <a:p>
            <a:r>
              <a:rPr lang="ru-RU" b="0" dirty="0"/>
              <a:t>- Рассмотрите с малышом картинки, расскажите ребенку, из каких геометрических фигур они состоят, сколько их и какого цвета.</a:t>
            </a:r>
          </a:p>
          <a:p>
            <a:r>
              <a:rPr lang="ru-RU" b="0" dirty="0"/>
              <a:t>- Предложите ребенку выложить такие же картинки из набора геометрических фигур сначала методом наложения на карточку, затем рядом с картинкой, а затем по памяти.</a:t>
            </a:r>
          </a:p>
          <a:p>
            <a:r>
              <a:rPr lang="ru-RU" b="0" dirty="0"/>
              <a:t>- Покажите ребенку карточку и предложите запомнить, какие фигуры использованы в изображении.</a:t>
            </a:r>
          </a:p>
          <a:p>
            <a:r>
              <a:rPr lang="ru-RU" b="0" dirty="0"/>
              <a:t>- Предложите ребенку выложить из геометрических фигур любое </a:t>
            </a:r>
            <a:r>
              <a:rPr lang="ru-RU" b="0" dirty="0" smtClean="0"/>
              <a:t>изображение</a:t>
            </a:r>
            <a:endParaRPr lang="ru-RU" b="0" dirty="0"/>
          </a:p>
        </p:txBody>
      </p:sp>
    </p:spTree>
    <p:extLst>
      <p:ext uri="{BB962C8B-B14F-4D97-AF65-F5344CB8AC3E}">
        <p14:creationId xmlns:p14="http://schemas.microsoft.com/office/powerpoint/2010/main" val="26662963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822960" y="548680"/>
            <a:ext cx="7520940" cy="432048"/>
          </a:xfrm>
        </p:spPr>
        <p:txBody>
          <a:bodyPr/>
          <a:lstStyle/>
          <a:p>
            <a:pPr lvl="0"/>
            <a:r>
              <a:rPr lang="ru-RU" sz="1600" b="1" u="sng" dirty="0">
                <a:solidFill>
                  <a:srgbClr val="FF0000"/>
                </a:solidFill>
              </a:rPr>
              <a:t>ВАРИАНТ 2. Геометрическая аппликация для детей с 1-3х лет</a:t>
            </a:r>
            <a:br>
              <a:rPr lang="ru-RU" sz="1600" b="1" u="sng" dirty="0">
                <a:solidFill>
                  <a:srgbClr val="FF0000"/>
                </a:solidFill>
              </a:rPr>
            </a:br>
            <a:endParaRPr lang="ru-RU" sz="1600" b="1" u="sng" dirty="0">
              <a:solidFill>
                <a:srgbClr val="FF0000"/>
              </a:solidFill>
            </a:endParaRPr>
          </a:p>
        </p:txBody>
      </p:sp>
      <p:sp>
        <p:nvSpPr>
          <p:cNvPr id="6" name="Объект 5"/>
          <p:cNvSpPr>
            <a:spLocks noGrp="1"/>
          </p:cNvSpPr>
          <p:nvPr>
            <p:ph idx="1"/>
          </p:nvPr>
        </p:nvSpPr>
        <p:spPr>
          <a:xfrm>
            <a:off x="822960" y="1100628"/>
            <a:ext cx="7520940" cy="5208692"/>
          </a:xfrm>
        </p:spPr>
        <p:txBody>
          <a:bodyPr>
            <a:normAutofit fontScale="77500" lnSpcReduction="20000"/>
          </a:bodyPr>
          <a:lstStyle/>
          <a:p>
            <a:pPr marL="0" lvl="0" indent="0">
              <a:spcBef>
                <a:spcPts val="0"/>
              </a:spcBef>
            </a:pPr>
            <a:endParaRPr lang="ru-RU" sz="1800" b="0" dirty="0">
              <a:solidFill>
                <a:srgbClr val="000000"/>
              </a:solidFill>
            </a:endParaRPr>
          </a:p>
          <a:p>
            <a:pPr marL="0" lvl="0" indent="0">
              <a:spcBef>
                <a:spcPts val="0"/>
              </a:spcBef>
            </a:pPr>
            <a:r>
              <a:rPr lang="ru-RU" sz="1800" b="0" dirty="0">
                <a:solidFill>
                  <a:srgbClr val="000000"/>
                </a:solidFill>
              </a:rPr>
              <a:t>Рекомендации по проведению занятий</a:t>
            </a:r>
          </a:p>
          <a:p>
            <a:pPr marL="0" lvl="0" indent="0">
              <a:spcBef>
                <a:spcPts val="0"/>
              </a:spcBef>
            </a:pPr>
            <a:endParaRPr lang="ru-RU" sz="1800" b="0" dirty="0">
              <a:solidFill>
                <a:srgbClr val="000000"/>
              </a:solidFill>
            </a:endParaRPr>
          </a:p>
          <a:p>
            <a:pPr marL="0" lvl="0" indent="0">
              <a:spcBef>
                <a:spcPts val="0"/>
              </a:spcBef>
            </a:pPr>
            <a:r>
              <a:rPr lang="ru-RU" sz="1800" b="0" dirty="0">
                <a:solidFill>
                  <a:srgbClr val="000000"/>
                </a:solidFill>
              </a:rPr>
              <a:t>Заниматься аппликацией малышу, конечно же, удобней всего за своим детским столиком, в одежде без длинных рукавов или с подвернутыми рукавами. Занятия должны носить характер игры и продолжаться от 5 до 10 минут.</a:t>
            </a:r>
          </a:p>
          <a:p>
            <a:pPr marL="0" lvl="0" indent="0">
              <a:spcBef>
                <a:spcPts val="0"/>
              </a:spcBef>
            </a:pPr>
            <a:endParaRPr lang="ru-RU" sz="1800" b="0" dirty="0">
              <a:solidFill>
                <a:srgbClr val="000000"/>
              </a:solidFill>
            </a:endParaRPr>
          </a:p>
          <a:p>
            <a:pPr marL="0" lvl="0" indent="0">
              <a:spcBef>
                <a:spcPts val="0"/>
              </a:spcBef>
            </a:pPr>
            <a:r>
              <a:rPr lang="ru-RU" sz="1800" b="0" dirty="0">
                <a:solidFill>
                  <a:srgbClr val="000000"/>
                </a:solidFill>
              </a:rPr>
              <a:t>Предлагая малышу впервые сделать, скажем, неваляшку, покажите ему, какие фигурки нужно для этого взять и как их сложить. Оставьте своё изображение перед ребенком в качестве образца, пока он будет собирать свое.</a:t>
            </a:r>
          </a:p>
          <a:p>
            <a:pPr marL="0" lvl="0" indent="0">
              <a:spcBef>
                <a:spcPts val="0"/>
              </a:spcBef>
            </a:pPr>
            <a:endParaRPr lang="ru-RU" sz="1800" b="0" dirty="0">
              <a:solidFill>
                <a:srgbClr val="000000"/>
              </a:solidFill>
            </a:endParaRPr>
          </a:p>
          <a:p>
            <a:pPr marL="0" lvl="0" indent="0">
              <a:spcBef>
                <a:spcPts val="0"/>
              </a:spcBef>
            </a:pPr>
            <a:r>
              <a:rPr lang="ru-RU" sz="1800" b="0" dirty="0">
                <a:solidFill>
                  <a:srgbClr val="000000"/>
                </a:solidFill>
              </a:rPr>
              <a:t>Несмотря на то, что дети любят все новое, они любят и повторенья. Поэтому во время занятий не следует их избегать, даже если на первый взгляд ребенок усвоил, как складывается то или иное изображение. Можно, например, складывать домик на нескольких занятиях подряд или возвращаться к этому образу спустя какое-то время, внося какие-то усовершенствования — меняя его размер, форму, цвет, или добавляя детали.</a:t>
            </a:r>
          </a:p>
          <a:p>
            <a:pPr marL="0" lvl="0" indent="0">
              <a:spcBef>
                <a:spcPts val="0"/>
              </a:spcBef>
            </a:pPr>
            <a:endParaRPr lang="ru-RU" sz="1800" b="0" dirty="0">
              <a:solidFill>
                <a:srgbClr val="000000"/>
              </a:solidFill>
            </a:endParaRPr>
          </a:p>
          <a:p>
            <a:pPr marL="0" lvl="0" indent="0">
              <a:spcBef>
                <a:spcPts val="0"/>
              </a:spcBef>
            </a:pPr>
            <a:r>
              <a:rPr lang="ru-RU" sz="1800" b="0" dirty="0">
                <a:solidFill>
                  <a:srgbClr val="000000"/>
                </a:solidFill>
              </a:rPr>
              <a:t>Во время занятий комментируйте свои действия и действия ребенка для того, чтобы малыш усваивал названия фигур и названия цвета.</a:t>
            </a:r>
          </a:p>
          <a:p>
            <a:pPr marL="0" lvl="0" indent="0">
              <a:spcBef>
                <a:spcPts val="0"/>
              </a:spcBef>
            </a:pPr>
            <a:endParaRPr lang="ru-RU" sz="1800" b="0" dirty="0">
              <a:solidFill>
                <a:srgbClr val="000000"/>
              </a:solidFill>
            </a:endParaRPr>
          </a:p>
          <a:p>
            <a:pPr marL="0" lvl="0" indent="0">
              <a:spcBef>
                <a:spcPts val="0"/>
              </a:spcBef>
            </a:pPr>
            <a:r>
              <a:rPr lang="ru-RU" sz="1800" b="0" dirty="0">
                <a:solidFill>
                  <a:srgbClr val="000000"/>
                </a:solidFill>
              </a:rPr>
              <a:t>Если вы сделали неваляшку, медвежонка и т.д., то глаза и рот можно сделать из скатанных в комочек цветных ниток.</a:t>
            </a:r>
          </a:p>
          <a:p>
            <a:pPr marL="0" lvl="0" indent="0">
              <a:spcBef>
                <a:spcPts val="0"/>
              </a:spcBef>
            </a:pPr>
            <a:endParaRPr lang="ru-RU" sz="1800" b="0" dirty="0">
              <a:solidFill>
                <a:srgbClr val="000000"/>
              </a:solidFill>
            </a:endParaRPr>
          </a:p>
          <a:p>
            <a:pPr marL="0" lvl="0" indent="0">
              <a:spcBef>
                <a:spcPts val="0"/>
              </a:spcBef>
            </a:pPr>
            <a:r>
              <a:rPr lang="ru-RU" sz="1800" b="0" dirty="0">
                <a:solidFill>
                  <a:srgbClr val="000000"/>
                </a:solidFill>
              </a:rPr>
              <a:t>Перед началом занятия положите перед крохой все фигурки и дайте ему возможность познакомиться и поиграть с ними.</a:t>
            </a:r>
          </a:p>
          <a:p>
            <a:pPr marL="0" lvl="0" indent="0">
              <a:spcBef>
                <a:spcPts val="0"/>
              </a:spcBef>
            </a:pPr>
            <a:endParaRPr lang="ru-RU" sz="1800" b="0" dirty="0">
              <a:solidFill>
                <a:srgbClr val="000000"/>
              </a:solidFill>
            </a:endParaRPr>
          </a:p>
          <a:p>
            <a:pPr marL="0" lvl="0" indent="0">
              <a:spcBef>
                <a:spcPts val="0"/>
              </a:spcBef>
            </a:pPr>
            <a:r>
              <a:rPr lang="ru-RU" sz="1800" b="0" dirty="0">
                <a:solidFill>
                  <a:srgbClr val="000000"/>
                </a:solidFill>
              </a:rPr>
              <a:t>Занимаясь геометрическим конструированием, малыш должен двигаться от простого к сложному.</a:t>
            </a:r>
          </a:p>
          <a:p>
            <a:endParaRPr lang="ru-RU" dirty="0"/>
          </a:p>
        </p:txBody>
      </p:sp>
    </p:spTree>
    <p:extLst>
      <p:ext uri="{BB962C8B-B14F-4D97-AF65-F5344CB8AC3E}">
        <p14:creationId xmlns:p14="http://schemas.microsoft.com/office/powerpoint/2010/main" val="16631542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359" y="764704"/>
            <a:ext cx="7859279" cy="53285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66489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340768"/>
            <a:ext cx="7731859" cy="49483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12681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805" y="736477"/>
            <a:ext cx="8275651" cy="54288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138148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980728"/>
            <a:ext cx="8087540" cy="5143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71695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966" y="994842"/>
            <a:ext cx="8029466" cy="5026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3629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440" y="775507"/>
            <a:ext cx="7937000" cy="53177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356735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Углы">
  <a:themeElements>
    <a:clrScheme name="Углы">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Углы">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Углы">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10</TotalTime>
  <Words>375</Words>
  <Application>Microsoft Office PowerPoint</Application>
  <PresentationFormat>Экран (4:3)</PresentationFormat>
  <Paragraphs>30</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Углы</vt:lpstr>
      <vt:lpstr>Дидактическая игра геометрические фигуры</vt:lpstr>
      <vt:lpstr>ВАРИАНТ 1. Геометрические фигуры. Сложи картинку</vt:lpstr>
      <vt:lpstr>ВАРИАНТ 2. Геометрическая аппликация для детей с 1-3х лет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Дидактическая игра геометрические фигуры</dc:title>
  <dc:creator>Дмитрий</dc:creator>
  <cp:lastModifiedBy>Дмитрий</cp:lastModifiedBy>
  <cp:revision>2</cp:revision>
  <dcterms:created xsi:type="dcterms:W3CDTF">2017-05-09T10:58:35Z</dcterms:created>
  <dcterms:modified xsi:type="dcterms:W3CDTF">2017-05-09T11:09:18Z</dcterms:modified>
</cp:coreProperties>
</file>