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customXml/itemProps6.xml" ContentType="application/vnd.openxmlformats-officedocument.customXmlPropertie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tags/tag59.xml" ContentType="application/vnd.openxmlformats-officedocument.presentationml.tags+xml"/>
  <Override PartName="/ppt/tags/tag68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tags/tag73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Default Extension="gif" ContentType="image/gif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71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customXml/itemProps5.xml" ContentType="application/vnd.openxmlformats-officedocument.customXmlPropertie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7"/>
  </p:sld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1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5" Type="http://schemas.openxmlformats.org/officeDocument/2006/relationships/customXml" Target="../customXml/item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2.xml"/><Relationship Id="rId7" Type="http://schemas.openxmlformats.org/officeDocument/2006/relationships/image" Target="../media/image1.png"/><Relationship Id="rId2" Type="http://schemas.openxmlformats.org/officeDocument/2006/relationships/tags" Target="../tags/tag1.xml"/><Relationship Id="rId1" Type="http://schemas.openxmlformats.org/officeDocument/2006/relationships/customXml" Target="../../customXml/item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.xml"/><Relationship Id="rId4" Type="http://schemas.openxmlformats.org/officeDocument/2006/relationships/tags" Target="../tags/tag3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6.xml"/><Relationship Id="rId7" Type="http://schemas.openxmlformats.org/officeDocument/2006/relationships/image" Target="../media/image1.png"/><Relationship Id="rId2" Type="http://schemas.openxmlformats.org/officeDocument/2006/relationships/tags" Target="../tags/tag5.xml"/><Relationship Id="rId1" Type="http://schemas.openxmlformats.org/officeDocument/2006/relationships/customXml" Target="../../customXml/item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8.xml"/><Relationship Id="rId4" Type="http://schemas.openxmlformats.org/officeDocument/2006/relationships/tags" Target="../tags/tag7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0.xml"/><Relationship Id="rId7" Type="http://schemas.openxmlformats.org/officeDocument/2006/relationships/image" Target="../media/image1.png"/><Relationship Id="rId2" Type="http://schemas.openxmlformats.org/officeDocument/2006/relationships/tags" Target="../tags/tag9.xml"/><Relationship Id="rId1" Type="http://schemas.openxmlformats.org/officeDocument/2006/relationships/customXml" Target="../../customXml/item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4.xml"/><Relationship Id="rId7" Type="http://schemas.openxmlformats.org/officeDocument/2006/relationships/image" Target="../media/image1.png"/><Relationship Id="rId2" Type="http://schemas.openxmlformats.org/officeDocument/2006/relationships/tags" Target="../tags/tag13.xml"/><Relationship Id="rId1" Type="http://schemas.openxmlformats.org/officeDocument/2006/relationships/customXml" Target="../../customXml/item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8.xml"/><Relationship Id="rId7" Type="http://schemas.openxmlformats.org/officeDocument/2006/relationships/image" Target="../media/image1.png"/><Relationship Id="rId2" Type="http://schemas.openxmlformats.org/officeDocument/2006/relationships/tags" Target="../tags/tag17.xml"/><Relationship Id="rId1" Type="http://schemas.openxmlformats.org/officeDocument/2006/relationships/customXml" Target="../../customXml/item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image" Target="../media/image3.png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image" Target="../media/image2.png"/><Relationship Id="rId2" Type="http://schemas.openxmlformats.org/officeDocument/2006/relationships/tags" Target="../tags/tag21.xml"/><Relationship Id="rId1" Type="http://schemas.openxmlformats.org/officeDocument/2006/relationships/customXml" Target="../../customXml/item4.xml"/><Relationship Id="rId6" Type="http://schemas.openxmlformats.org/officeDocument/2006/relationships/tags" Target="../tags/tag25.xml"/><Relationship Id="rId11" Type="http://schemas.openxmlformats.org/officeDocument/2006/relationships/image" Target="../media/image1.png"/><Relationship Id="rId5" Type="http://schemas.openxmlformats.org/officeDocument/2006/relationships/tags" Target="../tags/tag24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F5E33-B2AE-47F4-81EA-324EC8278213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25F5-672C-404E-B705-F14190AC8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F5E33-B2AE-47F4-81EA-324EC8278213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25F5-672C-404E-B705-F14190AC8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F5E33-B2AE-47F4-81EA-324EC8278213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25F5-672C-404E-B705-F14190AC8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Да/нет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1pPr>
            <a:lvl2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2pPr>
            <a:lvl3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3pPr>
            <a:lvl4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4pPr>
            <a:lvl5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TextBox 6"/>
          <p:cNvSpPr txBox="1"/>
          <p:nvPr userDrawn="1">
            <p:custDataLst>
              <p:tags r:id="rId2"/>
            </p:custDataLst>
          </p:nvPr>
        </p:nvSpPr>
        <p:spPr>
          <a:xfrm>
            <a:off x="1371600" y="1901723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 rtl="0" eaLnBrk="1" latinLnBrk="0" hangingPunct="1">
              <a:buNone/>
            </a:pPr>
            <a:r>
              <a:rPr lang="ru-RU" sz="3200" smtClean="0"/>
              <a:t>Да</a:t>
            </a:r>
            <a:endParaRPr lang="ru-RU" sz="3200"/>
          </a:p>
        </p:txBody>
      </p:sp>
      <p:sp>
        <p:nvSpPr>
          <p:cNvPr id="8" name="TextBox 7"/>
          <p:cNvSpPr txBox="1"/>
          <p:nvPr userDrawn="1">
            <p:custDataLst>
              <p:tags r:id="rId3"/>
            </p:custDataLst>
          </p:nvPr>
        </p:nvSpPr>
        <p:spPr>
          <a:xfrm>
            <a:off x="1371600" y="3540785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 rtl="0" eaLnBrk="1" latinLnBrk="0" hangingPunct="1">
              <a:buNone/>
            </a:pPr>
            <a:r>
              <a:rPr lang="ru-RU" sz="3200" smtClean="0"/>
              <a:t>Нет</a:t>
            </a:r>
            <a:endParaRPr lang="ru-RU" sz="3200"/>
          </a:p>
        </p:txBody>
      </p:sp>
      <p:pic>
        <p:nvPicPr>
          <p:cNvPr id="9" name="Рисунок 8" descr="Answer1.png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  <p:pic>
        <p:nvPicPr>
          <p:cNvPr id="10" name="Рисунок 9" descr="Answer2.pn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155448" y="3873398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Да/нет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1pPr>
            <a:lvl2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2pPr>
            <a:lvl3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3pPr>
            <a:lvl4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4pPr>
            <a:lvl5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TextBox 6"/>
          <p:cNvSpPr txBox="1"/>
          <p:nvPr userDrawn="1">
            <p:custDataLst>
              <p:tags r:id="rId2"/>
            </p:custDataLst>
          </p:nvPr>
        </p:nvSpPr>
        <p:spPr>
          <a:xfrm>
            <a:off x="2464307" y="966977"/>
            <a:ext cx="2029968" cy="3840479"/>
          </a:xfrm>
          <a:prstGeom prst="rect">
            <a:avLst/>
          </a:prstGeom>
          <a:noFill/>
        </p:spPr>
        <p:txBody>
          <a:bodyPr vert="vert270" rtlCol="0" anchor="ctr">
            <a:noAutofit/>
          </a:bodyPr>
          <a:lstStyle/>
          <a:p>
            <a:pPr marL="0" algn="l" defTabSz="914400" rtl="0" eaLnBrk="1" latinLnBrk="0" hangingPunct="1">
              <a:buNone/>
            </a:pPr>
            <a:r>
              <a:rPr lang="ru-RU" sz="3200" smtClean="0"/>
              <a:t>Да</a:t>
            </a:r>
            <a:endParaRPr lang="ru-RU" sz="3200"/>
          </a:p>
        </p:txBody>
      </p:sp>
      <p:sp>
        <p:nvSpPr>
          <p:cNvPr id="8" name="TextBox 7"/>
          <p:cNvSpPr txBox="1"/>
          <p:nvPr userDrawn="1">
            <p:custDataLst>
              <p:tags r:id="rId3"/>
            </p:custDataLst>
          </p:nvPr>
        </p:nvSpPr>
        <p:spPr>
          <a:xfrm>
            <a:off x="4649723" y="966977"/>
            <a:ext cx="2029968" cy="3840479"/>
          </a:xfrm>
          <a:prstGeom prst="rect">
            <a:avLst/>
          </a:prstGeom>
          <a:noFill/>
        </p:spPr>
        <p:txBody>
          <a:bodyPr vert="vert270" rtlCol="0" anchor="ctr">
            <a:noAutofit/>
          </a:bodyPr>
          <a:lstStyle/>
          <a:p>
            <a:pPr marL="0" algn="l" defTabSz="914400" rtl="0" eaLnBrk="1" latinLnBrk="0" hangingPunct="1">
              <a:buNone/>
            </a:pPr>
            <a:r>
              <a:rPr lang="ru-RU" sz="3200" smtClean="0"/>
              <a:t>Нет</a:t>
            </a:r>
            <a:endParaRPr lang="ru-RU" sz="3200"/>
          </a:p>
        </p:txBody>
      </p:sp>
      <p:pic>
        <p:nvPicPr>
          <p:cNvPr id="9" name="Рисунок 8" descr="Answer1.png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3050666" y="4924044"/>
            <a:ext cx="857250" cy="857250"/>
          </a:xfrm>
          <a:prstGeom prst="rect">
            <a:avLst/>
          </a:prstGeom>
        </p:spPr>
      </p:pic>
      <p:pic>
        <p:nvPicPr>
          <p:cNvPr id="10" name="Рисунок 9" descr="Answer2.pn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5236083" y="4924044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Да/нет Top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1pPr>
            <a:lvl2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2pPr>
            <a:lvl3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3pPr>
            <a:lvl4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4pPr>
            <a:lvl5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TextBox 6"/>
          <p:cNvSpPr txBox="1"/>
          <p:nvPr userDrawn="1">
            <p:custDataLst>
              <p:tags r:id="rId2"/>
            </p:custDataLst>
          </p:nvPr>
        </p:nvSpPr>
        <p:spPr>
          <a:xfrm>
            <a:off x="4649723" y="2329662"/>
            <a:ext cx="2029968" cy="4437125"/>
          </a:xfrm>
          <a:prstGeom prst="rect">
            <a:avLst/>
          </a:prstGeom>
        </p:spPr>
        <p:txBody>
          <a:bodyPr vert="wordArtVertRtl" lIns="91440" tIns="45720" rIns="91440" bIns="45720" rtlCol="0" anchor="ctr" anchorCtr="0">
            <a:normAutofit/>
          </a:bodyPr>
          <a:lstStyle/>
          <a:p>
            <a: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</a:t>
            </a:r>
            <a:endParaRPr lang="ru-RU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 userDrawn="1">
            <p:custDataLst>
              <p:tags r:id="rId3"/>
            </p:custDataLst>
          </p:nvPr>
        </p:nvSpPr>
        <p:spPr>
          <a:xfrm>
            <a:off x="2464307" y="2329662"/>
            <a:ext cx="2029968" cy="4437125"/>
          </a:xfrm>
          <a:prstGeom prst="rect">
            <a:avLst/>
          </a:prstGeom>
        </p:spPr>
        <p:txBody>
          <a:bodyPr vert="wordArtVertRtl" lIns="91440" tIns="45720" rIns="91440" bIns="45720" rtlCol="0" anchor="ctr" anchorCtr="0">
            <a:normAutofit/>
          </a:bodyPr>
          <a:lstStyle/>
          <a:p>
            <a: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Нет</a:t>
            </a:r>
            <a:endParaRPr lang="ru-RU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9" name="Рисунок 8" descr="Answer1.png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5236083" y="1355826"/>
            <a:ext cx="857250" cy="857250"/>
          </a:xfrm>
          <a:prstGeom prst="rect">
            <a:avLst/>
          </a:prstGeom>
        </p:spPr>
      </p:pic>
      <p:pic>
        <p:nvPicPr>
          <p:cNvPr id="10" name="Рисунок 9" descr="Answer2.pn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3050666" y="1355826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Да/нет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1pPr>
            <a:lvl2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2pPr>
            <a:lvl3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3pPr>
            <a:lvl4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4pPr>
            <a:lvl5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TextBox 6"/>
          <p:cNvSpPr txBox="1"/>
          <p:nvPr userDrawn="1">
            <p:custDataLst>
              <p:tags r:id="rId2"/>
            </p:custDataLst>
          </p:nvPr>
        </p:nvSpPr>
        <p:spPr>
          <a:xfrm>
            <a:off x="384047" y="1901723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r" defTabSz="914400" rtl="0" eaLnBrk="1" latinLnBrk="0" hangingPunct="1">
              <a:buNone/>
            </a:pPr>
            <a:r>
              <a:rPr lang="ru-RU" sz="3200" smtClean="0"/>
              <a:t>Да</a:t>
            </a:r>
            <a:endParaRPr lang="ru-RU" sz="3200"/>
          </a:p>
        </p:txBody>
      </p:sp>
      <p:sp>
        <p:nvSpPr>
          <p:cNvPr id="8" name="TextBox 7"/>
          <p:cNvSpPr txBox="1"/>
          <p:nvPr userDrawn="1">
            <p:custDataLst>
              <p:tags r:id="rId3"/>
            </p:custDataLst>
          </p:nvPr>
        </p:nvSpPr>
        <p:spPr>
          <a:xfrm>
            <a:off x="384047" y="3540785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r" defTabSz="914400" rtl="0" eaLnBrk="1" latinLnBrk="0" hangingPunct="1">
              <a:buNone/>
            </a:pPr>
            <a:r>
              <a:rPr lang="ru-RU" sz="3200" smtClean="0"/>
              <a:t>Нет</a:t>
            </a:r>
            <a:endParaRPr lang="ru-RU" sz="3200"/>
          </a:p>
        </p:txBody>
      </p:sp>
      <p:pic>
        <p:nvPicPr>
          <p:cNvPr id="9" name="Рисунок 8" descr="Answer1.png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7845552" y="2234336"/>
            <a:ext cx="857250" cy="857250"/>
          </a:xfrm>
          <a:prstGeom prst="rect">
            <a:avLst/>
          </a:prstGeom>
        </p:spPr>
      </p:pic>
      <p:pic>
        <p:nvPicPr>
          <p:cNvPr id="10" name="Рисунок 9" descr="Answer2.pn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7845552" y="3873398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2 - Да/нет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1pPr>
            <a:lvl2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2pPr>
            <a:lvl3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3pPr>
            <a:lvl4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4pPr>
            <a:lvl5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TextBox 6"/>
          <p:cNvSpPr txBox="1"/>
          <p:nvPr userDrawn="1">
            <p:custDataLst>
              <p:tags r:id="rId2"/>
            </p:custDataLst>
          </p:nvPr>
        </p:nvSpPr>
        <p:spPr>
          <a:xfrm>
            <a:off x="1371600" y="1901723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 rtl="0" eaLnBrk="1" latinLnBrk="0" hangingPunct="1">
              <a:buNone/>
            </a:pPr>
            <a:r>
              <a:rPr lang="ru-RU" sz="3200" smtClean="0"/>
              <a:t>Да</a:t>
            </a:r>
            <a:endParaRPr lang="ru-RU" sz="3200"/>
          </a:p>
        </p:txBody>
      </p:sp>
      <p:sp>
        <p:nvSpPr>
          <p:cNvPr id="8" name="TextBox 7"/>
          <p:cNvSpPr txBox="1"/>
          <p:nvPr userDrawn="1">
            <p:custDataLst>
              <p:tags r:id="rId3"/>
            </p:custDataLst>
          </p:nvPr>
        </p:nvSpPr>
        <p:spPr>
          <a:xfrm>
            <a:off x="1371600" y="3540785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 rtl="0" eaLnBrk="1" latinLnBrk="0" hangingPunct="1">
              <a:buNone/>
            </a:pPr>
            <a:r>
              <a:rPr lang="ru-RU" sz="3200" smtClean="0"/>
              <a:t>Нет</a:t>
            </a:r>
            <a:endParaRPr lang="ru-RU" sz="3200"/>
          </a:p>
        </p:txBody>
      </p:sp>
      <p:pic>
        <p:nvPicPr>
          <p:cNvPr id="9" name="Рисунок 8" descr="Answer1.png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  <p:pic>
        <p:nvPicPr>
          <p:cNvPr id="10" name="Рисунок 9" descr="Answer2.pn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155448" y="3873398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4 варианта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0"/>
          </a:xfrm>
        </p:spPr>
        <p:txBody>
          <a:bodyPr vert="horz" wrap="square" anchor="ctr" anchorCtr="1">
            <a:normAutofit/>
          </a:bodyPr>
          <a:lstStyle>
            <a:lvl1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1pPr>
            <a:lvl2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2pPr>
            <a:lvl3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3pPr>
            <a:lvl4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4pPr>
            <a:lvl5pPr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371600" y="1069847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2402357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3734866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1371600" y="5067375"/>
            <a:ext cx="7388352" cy="1215923"/>
          </a:xfrm>
          <a:prstGeom prst="rect">
            <a:avLst/>
          </a:prstGeom>
        </p:spPr>
        <p:txBody>
          <a:bodyPr vert="horz" wrap="square" lIns="90876" tIns="34653" rIns="90876" bIns="34653" anchor="ctr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endParaRPr lang="ru-RU"/>
          </a:p>
        </p:txBody>
      </p:sp>
      <p:pic>
        <p:nvPicPr>
          <p:cNvPr id="11" name="Рисунок 10" descr="Answer1.png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55448" y="1249184"/>
            <a:ext cx="857250" cy="857250"/>
          </a:xfrm>
          <a:prstGeom prst="rect">
            <a:avLst/>
          </a:prstGeom>
        </p:spPr>
      </p:pic>
      <p:pic>
        <p:nvPicPr>
          <p:cNvPr id="12" name="Рисунок 11" descr="Answer2.png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155448" y="2581693"/>
            <a:ext cx="857250" cy="857250"/>
          </a:xfrm>
          <a:prstGeom prst="rect">
            <a:avLst/>
          </a:prstGeom>
        </p:spPr>
      </p:pic>
      <p:pic>
        <p:nvPicPr>
          <p:cNvPr id="13" name="Рисунок 12" descr="Answer3.png"/>
          <p:cNvPicPr>
            <a:picLocks/>
          </p:cNvPicPr>
          <p:nvPr userDrawn="1">
            <p:custDataLst>
              <p:tags r:id="rId8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155448" y="3914203"/>
            <a:ext cx="857250" cy="857250"/>
          </a:xfrm>
          <a:prstGeom prst="rect">
            <a:avLst/>
          </a:prstGeom>
        </p:spPr>
      </p:pic>
      <p:pic>
        <p:nvPicPr>
          <p:cNvPr id="14" name="Рисунок 13" descr="Answer4.png"/>
          <p:cNvPicPr>
            <a:picLocks/>
          </p:cNvPicPr>
          <p:nvPr userDrawn="1">
            <p:custDataLst>
              <p:tags r:id="rId9"/>
            </p:custDataLst>
          </p:nvPr>
        </p:nvPicPr>
        <p:blipFill>
          <a:blip r:embed="rId14" cstate="print"/>
          <a:stretch>
            <a:fillRect/>
          </a:stretch>
        </p:blipFill>
        <p:spPr>
          <a:xfrm>
            <a:off x="155448" y="5246712"/>
            <a:ext cx="857250" cy="857250"/>
          </a:xfrm>
          <a:prstGeom prst="rect">
            <a:avLst/>
          </a:prstGeom>
        </p:spPr>
      </p:pic>
    </p:spTree>
    <p:custDataLst>
      <p:custData r:id="rId1"/>
    </p:custData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F5E33-B2AE-47F4-81EA-324EC8278213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25F5-672C-404E-B705-F14190AC8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F5E33-B2AE-47F4-81EA-324EC8278213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25F5-672C-404E-B705-F14190AC8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F5E33-B2AE-47F4-81EA-324EC8278213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25F5-672C-404E-B705-F14190AC8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F5E33-B2AE-47F4-81EA-324EC8278213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25F5-672C-404E-B705-F14190AC8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F5E33-B2AE-47F4-81EA-324EC8278213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25F5-672C-404E-B705-F14190AC8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F5E33-B2AE-47F4-81EA-324EC8278213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25F5-672C-404E-B705-F14190AC8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F5E33-B2AE-47F4-81EA-324EC8278213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25F5-672C-404E-B705-F14190AC8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F5E33-B2AE-47F4-81EA-324EC8278213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25F5-672C-404E-B705-F14190AC8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F5E33-B2AE-47F4-81EA-324EC8278213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525F5-672C-404E-B705-F14190AC8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dirty="0" smtClean="0"/>
              <a:t>Эрудит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Звездочка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2924944"/>
            <a:ext cx="3077492" cy="307749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0"/>
          </p:nvPr>
        </p:nvSpPr>
        <p:spPr>
          <a:xfrm>
            <a:off x="0" y="980728"/>
            <a:ext cx="8833104" cy="759180"/>
          </a:xfrm>
        </p:spPr>
        <p:txBody>
          <a:bodyPr>
            <a:noAutofit/>
          </a:bodyPr>
          <a:lstStyle/>
          <a:p>
            <a:pPr lvl="0"/>
            <a:r>
              <a:rPr lang="ru-RU" b="1" i="1" dirty="0"/>
              <a:t>Верите ли вы, что проиграв компанию по выборам в президенты США, Альберт Гор вошел в состав Совета директоров компании </a:t>
            </a:r>
            <a:r>
              <a:rPr lang="ru-RU" b="1" i="1" dirty="0" err="1"/>
              <a:t>Apple</a:t>
            </a:r>
            <a:r>
              <a:rPr lang="ru-RU" b="1" i="1" dirty="0"/>
              <a:t> </a:t>
            </a:r>
            <a:r>
              <a:rPr lang="ru-RU" b="1" i="1" dirty="0" err="1"/>
              <a:t>Computer</a:t>
            </a:r>
            <a:r>
              <a:rPr lang="ru-RU" b="1" i="1" dirty="0"/>
              <a:t>?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  <p:pic>
        <p:nvPicPr>
          <p:cNvPr id="5" name="Рисунок 4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700808"/>
            <a:ext cx="3077492" cy="3077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0"/>
          </p:nvPr>
        </p:nvSpPr>
        <p:spPr>
          <a:xfrm>
            <a:off x="310896" y="1268760"/>
            <a:ext cx="8833104" cy="759180"/>
          </a:xfrm>
        </p:spPr>
        <p:txBody>
          <a:bodyPr>
            <a:noAutofit/>
          </a:bodyPr>
          <a:lstStyle/>
          <a:p>
            <a:pPr lvl="0"/>
            <a:r>
              <a:rPr lang="ru-RU" b="1" i="1" dirty="0"/>
              <a:t>Верите ли вы, что если содержание двух файлов объединить в одном файле, то размер получившегося файла может быть меньше суммы размеров двух исходных файлов?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  <p:pic>
        <p:nvPicPr>
          <p:cNvPr id="5" name="Рисунок 4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700808"/>
            <a:ext cx="3077492" cy="3077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0"/>
          </p:nvPr>
        </p:nvSpPr>
        <p:spPr>
          <a:xfrm>
            <a:off x="310896" y="260648"/>
            <a:ext cx="8833104" cy="75918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i="1" dirty="0"/>
              <a:t>Как на компьютерном жаргоне называют жесткий диск ПК?</a:t>
            </a:r>
            <a:endParaRPr lang="ru-RU" dirty="0"/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ru-RU" dirty="0" smtClean="0"/>
              <a:t>Шуруп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dirty="0" smtClean="0"/>
              <a:t>Дюбель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Винт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Гвоздь</a:t>
            </a:r>
            <a:endParaRPr lang="ru-RU" dirty="0"/>
          </a:p>
        </p:txBody>
      </p:sp>
      <p:pic>
        <p:nvPicPr>
          <p:cNvPr id="14" name="Рисунок 13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3914203"/>
            <a:ext cx="857250" cy="857250"/>
          </a:xfrm>
          <a:prstGeom prst="rect">
            <a:avLst/>
          </a:prstGeom>
        </p:spPr>
      </p:pic>
      <p:pic>
        <p:nvPicPr>
          <p:cNvPr id="13" name="Рисунок 12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700808"/>
            <a:ext cx="3077492" cy="3077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0"/>
          </p:nvPr>
        </p:nvSpPr>
        <p:spPr>
          <a:xfrm>
            <a:off x="0" y="188640"/>
            <a:ext cx="9144000" cy="75918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b="1" i="1" dirty="0"/>
              <a:t>Каким русским глаголом пользуются при описании процесса переноса информации с одного носителя на другой?</a:t>
            </a:r>
            <a:endParaRPr lang="ru-RU" dirty="0"/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ru-RU" dirty="0" smtClean="0"/>
              <a:t>Сыпать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dirty="0" smtClean="0"/>
              <a:t>Лить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Качать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Мотать</a:t>
            </a:r>
            <a:endParaRPr lang="ru-RU" dirty="0"/>
          </a:p>
        </p:txBody>
      </p:sp>
      <p:pic>
        <p:nvPicPr>
          <p:cNvPr id="8" name="Рисунок 7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3914203"/>
            <a:ext cx="857250" cy="857250"/>
          </a:xfrm>
          <a:prstGeom prst="rect">
            <a:avLst/>
          </a:prstGeom>
        </p:spPr>
      </p:pic>
      <p:pic>
        <p:nvPicPr>
          <p:cNvPr id="9" name="Рисунок 8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700808"/>
            <a:ext cx="3077492" cy="3077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0"/>
          </p:nvPr>
        </p:nvSpPr>
        <p:spPr>
          <a:xfrm>
            <a:off x="0" y="548680"/>
            <a:ext cx="8833104" cy="75918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i="1" dirty="0"/>
              <a:t>Как называется жесткий магнитный диск компьютера?</a:t>
            </a:r>
            <a:endParaRPr lang="ru-RU" dirty="0"/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ru-RU" dirty="0" smtClean="0"/>
              <a:t>Браунинг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dirty="0" smtClean="0"/>
              <a:t>Винчестер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Револьвер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Берданка</a:t>
            </a:r>
            <a:endParaRPr lang="ru-RU" dirty="0"/>
          </a:p>
        </p:txBody>
      </p:sp>
      <p:pic>
        <p:nvPicPr>
          <p:cNvPr id="8" name="Рисунок 7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2581693"/>
            <a:ext cx="857250" cy="857250"/>
          </a:xfrm>
          <a:prstGeom prst="rect">
            <a:avLst/>
          </a:prstGeom>
        </p:spPr>
      </p:pic>
      <p:pic>
        <p:nvPicPr>
          <p:cNvPr id="9" name="Рисунок 8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700808"/>
            <a:ext cx="3077492" cy="3077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0"/>
          </p:nvPr>
        </p:nvSpPr>
        <p:spPr>
          <a:xfrm>
            <a:off x="0" y="332656"/>
            <a:ext cx="9144000" cy="75918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i="1" dirty="0"/>
              <a:t>Какой из носителей информации появился самым первым?</a:t>
            </a:r>
            <a:endParaRPr lang="ru-RU" dirty="0"/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ru-RU" dirty="0" smtClean="0"/>
              <a:t>Перфокарта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dirty="0" smtClean="0"/>
              <a:t>Перфолента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Дискета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Магнитная лента</a:t>
            </a:r>
            <a:endParaRPr lang="ru-RU" dirty="0"/>
          </a:p>
        </p:txBody>
      </p:sp>
      <p:pic>
        <p:nvPicPr>
          <p:cNvPr id="8" name="Рисунок 7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1249184"/>
            <a:ext cx="857250" cy="857250"/>
          </a:xfrm>
          <a:prstGeom prst="rect">
            <a:avLst/>
          </a:prstGeom>
        </p:spPr>
      </p:pic>
      <p:pic>
        <p:nvPicPr>
          <p:cNvPr id="9" name="Рисунок 8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700808"/>
            <a:ext cx="3077492" cy="3077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1" dirty="0"/>
              <a:t>Какая из перечисленных деталей одежды является жаргонным синонимом дисковода?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ru-RU" dirty="0" smtClean="0"/>
              <a:t>Воротник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dirty="0" smtClean="0"/>
              <a:t>Хлястик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Лацкан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Карман</a:t>
            </a:r>
            <a:endParaRPr lang="ru-RU" dirty="0"/>
          </a:p>
        </p:txBody>
      </p:sp>
      <p:pic>
        <p:nvPicPr>
          <p:cNvPr id="8" name="Рисунок 7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5246712"/>
            <a:ext cx="857250" cy="857250"/>
          </a:xfrm>
          <a:prstGeom prst="rect">
            <a:avLst/>
          </a:prstGeom>
        </p:spPr>
      </p:pic>
      <p:pic>
        <p:nvPicPr>
          <p:cNvPr id="9" name="Рисунок 8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700808"/>
            <a:ext cx="3077492" cy="3077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0"/>
          </p:nvPr>
        </p:nvSpPr>
        <p:spPr>
          <a:xfrm>
            <a:off x="0" y="332656"/>
            <a:ext cx="8833104" cy="759180"/>
          </a:xfrm>
        </p:spPr>
        <p:txBody>
          <a:bodyPr/>
          <a:lstStyle/>
          <a:p>
            <a:pPr lvl="0"/>
            <a:r>
              <a:rPr lang="ru-RU" b="1" i="1" dirty="0"/>
              <a:t>Что такое USB?</a:t>
            </a:r>
            <a:endParaRPr lang="ru-RU" dirty="0"/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ru-RU" dirty="0" smtClean="0"/>
              <a:t>Универсальная последовательная шина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dirty="0" smtClean="0"/>
              <a:t>Инфракрасный приемник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Инфракрасный излучатель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Гнездо для подключения телефона к ПК</a:t>
            </a:r>
            <a:endParaRPr lang="ru-RU" dirty="0"/>
          </a:p>
        </p:txBody>
      </p:sp>
      <p:pic>
        <p:nvPicPr>
          <p:cNvPr id="8" name="Рисунок 7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1249184"/>
            <a:ext cx="857250" cy="857250"/>
          </a:xfrm>
          <a:prstGeom prst="rect">
            <a:avLst/>
          </a:prstGeom>
        </p:spPr>
      </p:pic>
      <p:pic>
        <p:nvPicPr>
          <p:cNvPr id="9" name="Рисунок 8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81340" y="1700808"/>
            <a:ext cx="2304256" cy="230425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0"/>
          </p:nvPr>
        </p:nvSpPr>
        <p:spPr>
          <a:xfrm>
            <a:off x="0" y="260648"/>
            <a:ext cx="8833104" cy="75918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i="1" dirty="0"/>
              <a:t>Какой термин в отечественной литературе используется как эквивалент понятию "кристалл"?</a:t>
            </a:r>
            <a:endParaRPr lang="ru-RU" dirty="0"/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1"/>
          </p:nvPr>
        </p:nvSpPr>
        <p:spPr/>
        <p:txBody>
          <a:bodyPr>
            <a:no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err="1" smtClean="0"/>
              <a:t>Чипс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dirty="0" err="1" smtClean="0"/>
              <a:t>Чупс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Чоп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Чип</a:t>
            </a:r>
            <a:endParaRPr lang="ru-RU" dirty="0"/>
          </a:p>
        </p:txBody>
      </p:sp>
      <p:pic>
        <p:nvPicPr>
          <p:cNvPr id="8" name="Рисунок 7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5246712"/>
            <a:ext cx="857250" cy="857250"/>
          </a:xfrm>
          <a:prstGeom prst="rect">
            <a:avLst/>
          </a:prstGeom>
        </p:spPr>
      </p:pic>
      <p:pic>
        <p:nvPicPr>
          <p:cNvPr id="9" name="Рисунок 8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700808"/>
            <a:ext cx="3077492" cy="3077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0"/>
          </p:nvPr>
        </p:nvSpPr>
        <p:spPr>
          <a:xfrm>
            <a:off x="0" y="332656"/>
            <a:ext cx="8833104" cy="75918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i="1" dirty="0"/>
              <a:t>Без кристаллов какого удивительного химического элемента не было бы персональных компьютеров?</a:t>
            </a:r>
            <a:endParaRPr lang="ru-RU" dirty="0"/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ru-RU" dirty="0" smtClean="0"/>
              <a:t>Медь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dirty="0" smtClean="0"/>
              <a:t>Кремний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Железо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Кальций</a:t>
            </a:r>
            <a:endParaRPr lang="ru-RU" dirty="0"/>
          </a:p>
        </p:txBody>
      </p:sp>
      <p:pic>
        <p:nvPicPr>
          <p:cNvPr id="8" name="Рисунок 7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2581693"/>
            <a:ext cx="857250" cy="857250"/>
          </a:xfrm>
          <a:prstGeom prst="rect">
            <a:avLst/>
          </a:prstGeom>
        </p:spPr>
      </p:pic>
      <p:pic>
        <p:nvPicPr>
          <p:cNvPr id="9" name="Рисунок 8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700808"/>
            <a:ext cx="3077492" cy="3077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0"/>
          </p:nvPr>
        </p:nvSpPr>
        <p:spPr>
          <a:xfrm>
            <a:off x="310896" y="404664"/>
            <a:ext cx="8833104" cy="759180"/>
          </a:xfrm>
        </p:spPr>
        <p:txBody>
          <a:bodyPr>
            <a:noAutofit/>
          </a:bodyPr>
          <a:lstStyle/>
          <a:p>
            <a:r>
              <a:rPr lang="ru-RU" dirty="0"/>
              <a:t>Страх перед компьютерами или работой за компьютером называется </a:t>
            </a:r>
            <a:r>
              <a:rPr lang="ru-RU" dirty="0" err="1" smtClean="0"/>
              <a:t>неофобия</a:t>
            </a:r>
            <a:r>
              <a:rPr lang="ru-RU" dirty="0"/>
              <a:t>?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Рисунок 6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3873398"/>
            <a:ext cx="857250" cy="857250"/>
          </a:xfrm>
          <a:prstGeom prst="rect">
            <a:avLst/>
          </a:prstGeom>
        </p:spPr>
      </p:pic>
      <p:pic>
        <p:nvPicPr>
          <p:cNvPr id="4" name="Рисунок 3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700808"/>
            <a:ext cx="3077492" cy="3077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0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b="1" i="1" dirty="0"/>
              <a:t>Как называются металлические дорожки, по которым данные передаются в виде байтов?</a:t>
            </a:r>
            <a:endParaRPr lang="ru-RU" dirty="0"/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ru-RU" dirty="0" smtClean="0"/>
              <a:t>Конвейер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dirty="0" smtClean="0"/>
              <a:t>Транспортер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Шнек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Шина</a:t>
            </a:r>
            <a:endParaRPr lang="ru-RU" dirty="0"/>
          </a:p>
        </p:txBody>
      </p:sp>
      <p:pic>
        <p:nvPicPr>
          <p:cNvPr id="8" name="Рисунок 7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5246712"/>
            <a:ext cx="857250" cy="857250"/>
          </a:xfrm>
          <a:prstGeom prst="rect">
            <a:avLst/>
          </a:prstGeom>
        </p:spPr>
      </p:pic>
      <p:pic>
        <p:nvPicPr>
          <p:cNvPr id="9" name="Рисунок 8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700808"/>
            <a:ext cx="3077492" cy="3077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Как на компьютерном жаргоне называют адрес электронной почты?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ru-RU" b="1" dirty="0" smtClean="0"/>
              <a:t>Шампунь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b="1" dirty="0" smtClean="0"/>
              <a:t>Гель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 dirty="0" smtClean="0"/>
              <a:t>Мыло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b="1" dirty="0" smtClean="0"/>
              <a:t>Мочалка</a:t>
            </a:r>
            <a:endParaRPr lang="ru-RU" b="1" dirty="0"/>
          </a:p>
        </p:txBody>
      </p:sp>
      <p:pic>
        <p:nvPicPr>
          <p:cNvPr id="8" name="Рисунок 7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3914203"/>
            <a:ext cx="857250" cy="857250"/>
          </a:xfrm>
          <a:prstGeom prst="rect">
            <a:avLst/>
          </a:prstGeom>
        </p:spPr>
      </p:pic>
      <p:pic>
        <p:nvPicPr>
          <p:cNvPr id="9" name="Рисунок 8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700808"/>
            <a:ext cx="3077492" cy="3077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Каким глаголом пользуются, когда говорят об архивации файлов?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ru-RU" b="1" dirty="0" smtClean="0"/>
              <a:t>Жать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dirty="0" smtClean="0"/>
              <a:t>Мять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 dirty="0" smtClean="0"/>
              <a:t>Гладить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b="1" dirty="0" smtClean="0"/>
              <a:t>Вязать</a:t>
            </a:r>
            <a:endParaRPr lang="ru-RU" b="1" dirty="0"/>
          </a:p>
        </p:txBody>
      </p:sp>
      <p:pic>
        <p:nvPicPr>
          <p:cNvPr id="8" name="Рисунок 7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1249184"/>
            <a:ext cx="857250" cy="857250"/>
          </a:xfrm>
          <a:prstGeom prst="rect">
            <a:avLst/>
          </a:prstGeom>
        </p:spPr>
      </p:pic>
      <p:pic>
        <p:nvPicPr>
          <p:cNvPr id="9" name="Рисунок 8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700808"/>
            <a:ext cx="3077492" cy="3077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Жмакать</a:t>
            </a:r>
            <a:r>
              <a:rPr lang="ru-RU" dirty="0" smtClean="0"/>
              <a:t> </a:t>
            </a:r>
            <a:r>
              <a:rPr lang="ru-RU" dirty="0" err="1" smtClean="0"/>
              <a:t>пимпы</a:t>
            </a:r>
            <a:r>
              <a:rPr lang="ru-RU" dirty="0" smtClean="0"/>
              <a:t>» - это значит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1"/>
          </p:nvPr>
        </p:nvSpPr>
        <p:spPr>
          <a:xfrm>
            <a:off x="1331640" y="1052736"/>
            <a:ext cx="6984776" cy="1135017"/>
          </a:xfrm>
        </p:spPr>
        <p:txBody>
          <a:bodyPr/>
          <a:lstStyle/>
          <a:p>
            <a:r>
              <a:rPr lang="ru-RU" dirty="0" smtClean="0"/>
              <a:t>Распечатать на принтере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dirty="0" smtClean="0"/>
              <a:t>Печатать на клавиатуре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Выходить в интернет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Включить звук</a:t>
            </a:r>
            <a:endParaRPr lang="ru-RU" dirty="0"/>
          </a:p>
        </p:txBody>
      </p:sp>
      <p:pic>
        <p:nvPicPr>
          <p:cNvPr id="8" name="Рисунок 7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2581693"/>
            <a:ext cx="857250" cy="857250"/>
          </a:xfrm>
          <a:prstGeom prst="rect">
            <a:avLst/>
          </a:prstGeom>
        </p:spPr>
      </p:pic>
      <p:pic>
        <p:nvPicPr>
          <p:cNvPr id="9" name="Рисунок 8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700808"/>
            <a:ext cx="3077492" cy="3077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0"/>
          </p:nvPr>
        </p:nvSpPr>
        <p:spPr>
          <a:xfrm>
            <a:off x="0" y="476672"/>
            <a:ext cx="8833104" cy="75918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Размещение на форумах большого количества  однотипной, бесполезной информации, не соответствующей теме -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ru-RU" b="1" dirty="0" smtClean="0"/>
              <a:t>Кричать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b="1" dirty="0" smtClean="0"/>
              <a:t>Болтать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 dirty="0" smtClean="0"/>
              <a:t>Бродить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b="1" dirty="0" err="1" smtClean="0"/>
              <a:t>Флудить</a:t>
            </a:r>
            <a:endParaRPr lang="ru-RU" b="1" dirty="0"/>
          </a:p>
        </p:txBody>
      </p:sp>
      <p:pic>
        <p:nvPicPr>
          <p:cNvPr id="8" name="Рисунок 7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5246712"/>
            <a:ext cx="857250" cy="857250"/>
          </a:xfrm>
          <a:prstGeom prst="rect">
            <a:avLst/>
          </a:prstGeom>
        </p:spPr>
      </p:pic>
      <p:pic>
        <p:nvPicPr>
          <p:cNvPr id="9" name="Рисунок 8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700808"/>
            <a:ext cx="3077492" cy="3077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Название какой детали переводится как «Маленький чертеж»?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ru-RU" dirty="0" smtClean="0"/>
              <a:t>Процессор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dirty="0" smtClean="0"/>
              <a:t>Винчестер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Микросхема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Магистраль</a:t>
            </a:r>
            <a:endParaRPr lang="ru-RU" dirty="0"/>
          </a:p>
        </p:txBody>
      </p:sp>
      <p:pic>
        <p:nvPicPr>
          <p:cNvPr id="8" name="Рисунок 7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3914203"/>
            <a:ext cx="857250" cy="857250"/>
          </a:xfrm>
          <a:prstGeom prst="rect">
            <a:avLst/>
          </a:prstGeom>
        </p:spPr>
      </p:pic>
      <p:pic>
        <p:nvPicPr>
          <p:cNvPr id="9" name="Рисунок 8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700808"/>
            <a:ext cx="3077492" cy="3077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0"/>
          </p:nvPr>
        </p:nvSpPr>
        <p:spPr>
          <a:xfrm>
            <a:off x="0" y="764704"/>
            <a:ext cx="9144000" cy="759180"/>
          </a:xfrm>
        </p:spPr>
        <p:txBody>
          <a:bodyPr>
            <a:noAutofit/>
          </a:bodyPr>
          <a:lstStyle/>
          <a:p>
            <a:r>
              <a:rPr lang="ru-RU" dirty="0"/>
              <a:t>Современный PC имеет в 10 раз больше компьютерной мощности, чем потребовалось для отправления и посадки человека на Луну.</a:t>
            </a:r>
          </a:p>
        </p:txBody>
      </p:sp>
      <p:pic>
        <p:nvPicPr>
          <p:cNvPr id="8" name="Рисунок 7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  <p:pic>
        <p:nvPicPr>
          <p:cNvPr id="4" name="Рисунок 3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700808"/>
            <a:ext cx="3077492" cy="3077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0"/>
          </p:nvPr>
        </p:nvSpPr>
        <p:spPr>
          <a:xfrm>
            <a:off x="0" y="836712"/>
            <a:ext cx="9144000" cy="759180"/>
          </a:xfrm>
        </p:spPr>
        <p:txBody>
          <a:bodyPr>
            <a:noAutofit/>
          </a:bodyPr>
          <a:lstStyle/>
          <a:p>
            <a:r>
              <a:rPr lang="ru-RU" dirty="0"/>
              <a:t>Если Билл Гейтс будет платить 1$ каждый раз, когда у кого-то зависает операционная система </a:t>
            </a:r>
            <a:r>
              <a:rPr lang="en-US" dirty="0"/>
              <a:t>Windows</a:t>
            </a:r>
            <a:r>
              <a:rPr lang="ru-RU" dirty="0"/>
              <a:t>, то компания </a:t>
            </a:r>
            <a:r>
              <a:rPr lang="ru-RU" dirty="0" err="1"/>
              <a:t>Microsoft</a:t>
            </a:r>
            <a:r>
              <a:rPr lang="ru-RU" dirty="0"/>
              <a:t> станет банкротом через 50 лет. </a:t>
            </a:r>
            <a:endParaRPr lang="en-US" dirty="0" smtClean="0"/>
          </a:p>
          <a:p>
            <a:endParaRPr lang="ru-RU" dirty="0"/>
          </a:p>
        </p:txBody>
      </p:sp>
      <p:pic>
        <p:nvPicPr>
          <p:cNvPr id="4" name="Рисунок 3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3873398"/>
            <a:ext cx="857250" cy="857250"/>
          </a:xfrm>
          <a:prstGeom prst="rect">
            <a:avLst/>
          </a:prstGeom>
        </p:spPr>
      </p:pic>
      <p:pic>
        <p:nvPicPr>
          <p:cNvPr id="5" name="Рисунок 4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700808"/>
            <a:ext cx="3077492" cy="3077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0"/>
          </p:nvPr>
        </p:nvSpPr>
        <p:spPr/>
        <p:txBody>
          <a:bodyPr>
            <a:noAutofit/>
          </a:bodyPr>
          <a:lstStyle/>
          <a:p>
            <a:r>
              <a:rPr lang="ru-RU" dirty="0"/>
              <a:t>В Китае запрещено играть в игры, где практикуется убийство других людей.</a:t>
            </a:r>
          </a:p>
        </p:txBody>
      </p:sp>
      <p:pic>
        <p:nvPicPr>
          <p:cNvPr id="4" name="Рисунок 3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  <p:pic>
        <p:nvPicPr>
          <p:cNvPr id="5" name="Рисунок 4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700808"/>
            <a:ext cx="3077492" cy="3077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0"/>
          </p:nvPr>
        </p:nvSpPr>
        <p:spPr/>
        <p:txBody>
          <a:bodyPr>
            <a:noAutofit/>
          </a:bodyPr>
          <a:lstStyle/>
          <a:p>
            <a:r>
              <a:rPr lang="ru-RU" dirty="0"/>
              <a:t>Глава </a:t>
            </a:r>
            <a:r>
              <a:rPr lang="ru-RU" dirty="0" err="1"/>
              <a:t>Microsoft</a:t>
            </a:r>
            <a:r>
              <a:rPr lang="ru-RU" dirty="0"/>
              <a:t> получает более 5 миллионов электронных писем в день. </a:t>
            </a:r>
          </a:p>
        </p:txBody>
      </p:sp>
      <p:pic>
        <p:nvPicPr>
          <p:cNvPr id="4" name="Рисунок 3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  <p:pic>
        <p:nvPicPr>
          <p:cNvPr id="5" name="Рисунок 4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700808"/>
            <a:ext cx="3077492" cy="3077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0"/>
          </p:nvPr>
        </p:nvSpPr>
        <p:spPr/>
        <p:txBody>
          <a:bodyPr>
            <a:noAutofit/>
          </a:bodyPr>
          <a:lstStyle/>
          <a:p>
            <a:r>
              <a:rPr lang="ru-RU" b="1" i="1" dirty="0"/>
              <a:t>Верите ли вы, что в древности считали в двоичной системе счисления?</a:t>
            </a:r>
            <a:endParaRPr lang="ru-RU" dirty="0"/>
          </a:p>
        </p:txBody>
      </p:sp>
      <p:pic>
        <p:nvPicPr>
          <p:cNvPr id="7" name="Рисунок 6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3873398"/>
            <a:ext cx="857250" cy="857250"/>
          </a:xfrm>
          <a:prstGeom prst="rect">
            <a:avLst/>
          </a:prstGeom>
        </p:spPr>
      </p:pic>
      <p:pic>
        <p:nvPicPr>
          <p:cNvPr id="4" name="Рисунок 3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700808"/>
            <a:ext cx="3077492" cy="3077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0"/>
          </p:nvPr>
        </p:nvSpPr>
        <p:spPr>
          <a:xfrm>
            <a:off x="0" y="1124744"/>
            <a:ext cx="8833104" cy="759180"/>
          </a:xfrm>
        </p:spPr>
        <p:txBody>
          <a:bodyPr>
            <a:noAutofit/>
          </a:bodyPr>
          <a:lstStyle/>
          <a:p>
            <a:pPr lvl="0"/>
            <a:r>
              <a:rPr lang="ru-RU" b="1" i="1" dirty="0"/>
              <a:t>Верите ли вы, что улица в </a:t>
            </a:r>
            <a:r>
              <a:rPr lang="ru-RU" b="1" i="1" dirty="0" err="1"/>
              <a:t>Редмонде</a:t>
            </a:r>
            <a:r>
              <a:rPr lang="ru-RU" b="1" i="1" dirty="0"/>
              <a:t>, где располагается штаб-квартира компании </a:t>
            </a:r>
            <a:r>
              <a:rPr lang="ru-RU" b="1" i="1" dirty="0" err="1"/>
              <a:t>Microsoft</a:t>
            </a:r>
            <a:r>
              <a:rPr lang="ru-RU" b="1" i="1" dirty="0"/>
              <a:t>, называется </a:t>
            </a:r>
            <a:r>
              <a:rPr lang="ru-RU" b="1" i="1" dirty="0" err="1"/>
              <a:t>Microsoft</a:t>
            </a:r>
            <a:r>
              <a:rPr lang="ru-RU" b="1" i="1" dirty="0"/>
              <a:t> </a:t>
            </a:r>
            <a:r>
              <a:rPr lang="ru-RU" b="1" i="1" dirty="0" err="1"/>
              <a:t>Way</a:t>
            </a:r>
            <a:r>
              <a:rPr lang="ru-RU" b="1" i="1" dirty="0"/>
              <a:t>?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  <p:pic>
        <p:nvPicPr>
          <p:cNvPr id="5" name="Рисунок 4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700808"/>
            <a:ext cx="3077492" cy="3077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0"/>
          </p:nvPr>
        </p:nvSpPr>
        <p:spPr>
          <a:xfrm>
            <a:off x="0" y="1052736"/>
            <a:ext cx="8833104" cy="759180"/>
          </a:xfrm>
        </p:spPr>
        <p:txBody>
          <a:bodyPr>
            <a:noAutofit/>
          </a:bodyPr>
          <a:lstStyle/>
          <a:p>
            <a:pPr lvl="0"/>
            <a:r>
              <a:rPr lang="ru-RU" b="1" i="1" dirty="0"/>
              <a:t>Верите ли вы, что в Италии за отправку электронных писем без согласия получателя можно "схлопотать" 3 года тюрьмы?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CorrectAnswerIndicator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  <p:pic>
        <p:nvPicPr>
          <p:cNvPr id="5" name="Рисунок 4" descr="Звез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700808"/>
            <a:ext cx="3077492" cy="3077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2"/>
  <p:tag name="CORRECTANSWER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2"/>
  <p:tag name="CORRECTANSW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2"/>
  <p:tag name="CHOICESCOUNT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1"/>
  <p:tag name="CHOICESCOUNT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1"/>
  <p:tag name="CHOICESCOUNT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2"/>
  <p:tag name="CORRECTANSW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1"/>
  <p:tag name="CHOICESCOUNT" val="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1"/>
  <p:tag name="CHOICESCOUNT" val="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1"/>
  <p:tag name="CHOICESCOUNT" val="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1"/>
  <p:tag name="CHOICESCOUNT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4"/>
  <p:tag name="CORRECTANSWER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3"/>
  <p:tag name="CHOICESCOUNT" val="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2"/>
  <p:tag name="CHOICESCOUNT" val="4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1"/>
  <p:tag name="CHOICESCOUNT" val="4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4"/>
  <p:tag name="CHOICESCOUNT" val="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1"/>
  <p:tag name="CHOICESCOUNT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4"/>
  <p:tag name="CHOICESCOUNT" val="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2"/>
  <p:tag name="CHOICESCOUNT" val="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4"/>
  <p:tag name="CHOICESCOUNT" val="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4"/>
  <p:tag name="CORRECTANSWER" val="3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4"/>
  <p:tag name="CORRECTANSW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4"/>
  <p:tag name="CORRECTANSWER" val="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4"/>
  <p:tag name="CHOICESCOUNT" val="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RECTANSWER" val="3"/>
  <p:tag name="CHOICESCOUNT" val="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Layout>
  <Type>YesNo</Type>
  <ChoicesCount>2</ChoicesCount>
  <Orientation>Left</Orientation>
</Layout>
</file>

<file path=customXml/item2.xml><?xml version="1.0" encoding="utf-8"?>
<Layout>
  <Type>YesNo</Type>
  <ChoicesCount>2</ChoicesCount>
  <Orientation>Bottom</Orientation>
</Layout>
</file>

<file path=customXml/item3.xml><?xml version="1.0" encoding="utf-8"?>
<Layout>
  <Type>YesNo</Type>
  <ChoicesCount>2</ChoicesCount>
  <Orientation>TopVertical</Orientation>
</Layout>
</file>

<file path=customXml/item4.xml><?xml version="1.0" encoding="utf-8"?>
<Layout>
  <Type>MultipleChoice</Type>
  <ChoicesCount>4</ChoicesCount>
  <Orientation>Left</Orientation>
</Layout>
</file>

<file path=customXml/item5.xml><?xml version="1.0" encoding="utf-8"?>
<Layout>
  <Type>YesNo</Type>
  <ChoicesCount>2</ChoicesCount>
  <Orientation>Right</Orientation>
</Layout>
</file>

<file path=customXml/item6.xml><?xml version="1.0" encoding="utf-8"?>
<Layout>
  <Type>YesNo</Type>
  <ChoicesCount>2</ChoicesCount>
  <Orientation>Left</Orientation>
</Layout>
</file>

<file path=customXml/itemProps1.xml><?xml version="1.0" encoding="utf-8"?>
<ds:datastoreItem xmlns:ds="http://schemas.openxmlformats.org/officeDocument/2006/customXml" ds:itemID="{AD17A9B5-F933-474D-BDA0-C16D87FA6DA4}">
  <ds:schemaRefs/>
</ds:datastoreItem>
</file>

<file path=customXml/itemProps2.xml><?xml version="1.0" encoding="utf-8"?>
<ds:datastoreItem xmlns:ds="http://schemas.openxmlformats.org/officeDocument/2006/customXml" ds:itemID="{9CF1912F-6CDB-4F96-BCE4-8A27D50E717A}">
  <ds:schemaRefs/>
</ds:datastoreItem>
</file>

<file path=customXml/itemProps3.xml><?xml version="1.0" encoding="utf-8"?>
<ds:datastoreItem xmlns:ds="http://schemas.openxmlformats.org/officeDocument/2006/customXml" ds:itemID="{7E9837B8-246F-4CEA-A07B-A2B8BA112650}">
  <ds:schemaRefs/>
</ds:datastoreItem>
</file>

<file path=customXml/itemProps4.xml><?xml version="1.0" encoding="utf-8"?>
<ds:datastoreItem xmlns:ds="http://schemas.openxmlformats.org/officeDocument/2006/customXml" ds:itemID="{98823A4B-CD10-4122-BAB7-5A538B5FE7B6}">
  <ds:schemaRefs/>
</ds:datastoreItem>
</file>

<file path=customXml/itemProps5.xml><?xml version="1.0" encoding="utf-8"?>
<ds:datastoreItem xmlns:ds="http://schemas.openxmlformats.org/officeDocument/2006/customXml" ds:itemID="{52792775-1BD8-4A26-9B09-E6193FFA9517}">
  <ds:schemaRefs/>
</ds:datastoreItem>
</file>

<file path=customXml/itemProps6.xml><?xml version="1.0" encoding="utf-8"?>
<ds:datastoreItem xmlns:ds="http://schemas.openxmlformats.org/officeDocument/2006/customXml" ds:itemID="{7BFA528F-8A5E-4302-B4CA-D62E0835AEA9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399</Words>
  <Application>Microsoft Office PowerPoint</Application>
  <PresentationFormat>Экран (4:3)</PresentationFormat>
  <Paragraphs>83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Эрудит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Верю – не верю</dc:title>
  <dc:creator>Рочева Елена Юрьевна</dc:creator>
  <cp:lastModifiedBy>Рочева Елена Юрьевна</cp:lastModifiedBy>
  <cp:revision>5</cp:revision>
  <dcterms:created xsi:type="dcterms:W3CDTF">2017-05-18T05:45:44Z</dcterms:created>
  <dcterms:modified xsi:type="dcterms:W3CDTF">2017-05-19T18:26:36Z</dcterms:modified>
</cp:coreProperties>
</file>