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0" r:id="rId4"/>
    <p:sldId id="264" r:id="rId5"/>
    <p:sldId id="294" r:id="rId6"/>
    <p:sldId id="258" r:id="rId7"/>
    <p:sldId id="286" r:id="rId8"/>
    <p:sldId id="301" r:id="rId9"/>
    <p:sldId id="261" r:id="rId10"/>
    <p:sldId id="303" r:id="rId11"/>
    <p:sldId id="280" r:id="rId12"/>
    <p:sldId id="287" r:id="rId13"/>
    <p:sldId id="282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ер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93" autoAdjust="0"/>
  </p:normalViewPr>
  <p:slideViewPr>
    <p:cSldViewPr>
      <p:cViewPr varScale="1">
        <p:scale>
          <a:sx n="47" d="100"/>
          <a:sy n="47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fld id="{7096FF67-A72E-4701-BFC6-BC6843D9263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1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fld id="{BAC4F624-3041-4928-9413-5616345DF20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8557D-1F58-4E75-8CD5-AFF41092308B}" type="slidenum">
              <a:rPr lang="ru-RU"/>
              <a:pPr/>
              <a:t>1</a:t>
            </a:fld>
            <a:endParaRPr lang="ru-RU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622525-927D-403A-B737-207BB9E51B11}" type="slidenum">
              <a:rPr lang="ru-RU"/>
              <a:pPr/>
              <a:t>10</a:t>
            </a:fld>
            <a:endParaRPr lang="ru-RU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7F705-7505-4D94-800F-C0EFC7BB7E92}" type="slidenum">
              <a:rPr lang="ru-RU"/>
              <a:pPr/>
              <a:t>11</a:t>
            </a:fld>
            <a:endParaRPr lang="ru-RU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928461-14CD-4246-8816-AB90DF90F6E7}" type="slidenum">
              <a:rPr lang="ru-RU"/>
              <a:pPr/>
              <a:t>12</a:t>
            </a:fld>
            <a:endParaRPr lang="ru-RU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92A335-2D93-466F-BB8E-00250C54FF5D}" type="slidenum">
              <a:rPr lang="ru-RU"/>
              <a:pPr/>
              <a:t>13</a:t>
            </a:fld>
            <a:endParaRPr lang="ru-RU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F9AAAD-404B-41A3-BDC6-1ECABC90BDB1}" type="slidenum">
              <a:rPr lang="ru-RU"/>
              <a:pPr/>
              <a:t>2</a:t>
            </a:fld>
            <a:endParaRPr lang="ru-RU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ED600A-E043-4B0D-90E1-313D5E3CE907}" type="slidenum">
              <a:rPr lang="ru-RU"/>
              <a:pPr/>
              <a:t>3</a:t>
            </a:fld>
            <a:endParaRPr lang="ru-RU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25B730-0E38-4046-82BE-853A895F4104}" type="slidenum">
              <a:rPr lang="ru-RU"/>
              <a:pPr/>
              <a:t>4</a:t>
            </a:fld>
            <a:endParaRPr lang="ru-RU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5FB59-6C68-4643-923F-C9C8C53AA06E}" type="slidenum">
              <a:rPr lang="ru-RU"/>
              <a:pPr/>
              <a:t>5</a:t>
            </a:fld>
            <a:endParaRPr lang="ru-RU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B39F3-408D-473C-A64F-F8ED668EDFA1}" type="slidenum">
              <a:rPr lang="ru-RU"/>
              <a:pPr/>
              <a:t>6</a:t>
            </a:fld>
            <a:endParaRPr lang="ru-RU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EAF87-CBF6-40FE-9D11-6488077F9FD9}" type="slidenum">
              <a:rPr lang="ru-RU"/>
              <a:pPr/>
              <a:t>7</a:t>
            </a:fld>
            <a:endParaRPr lang="ru-RU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1485AD-9AE7-4031-8968-F54375FC7AC5}" type="slidenum">
              <a:rPr lang="ru-RU"/>
              <a:pPr/>
              <a:t>8</a:t>
            </a:fld>
            <a:endParaRPr lang="ru-RU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1485AD-9AE7-4031-8968-F54375FC7AC5}" type="slidenum">
              <a:rPr lang="ru-RU"/>
              <a:pPr/>
              <a:t>9</a:t>
            </a:fld>
            <a:endParaRPr lang="ru-RU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8008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8009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C74FF5-F36E-47AE-8504-202AB8E017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B730EC-75D9-433D-B8C4-89FF8C6BAB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0F202-14F7-4B13-AEFB-CAD6E7795C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4C8141-2EDC-4CB0-93FE-F29DFCE877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79FFB7-6E5E-499A-84E0-E0294E81F2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990AB5-73E9-4041-8126-12845E1D90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85C791-19B6-49AF-85AB-8EA7E53E4C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652BFC-DBB3-455C-9069-597F547EED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73DFB-17B2-4D58-85C8-E8C0D10F2A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8451D-1606-4305-BA13-07BF168A04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E68C5-40D9-490B-B8AA-C2A46D57FE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63C9A-3579-43F9-A585-BDCA5F4DF4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EA0B6-BDEE-43F3-810B-5B92581298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DB9FD-025E-4579-8674-0B3AA15A3A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6E84D-DA35-4BDC-864A-3D6A7DD647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2858A-642F-477C-ABA7-F3B6C78D45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698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698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DC209EC-6444-4161-9AE4-B98F49CEFBF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5;&#1088;&#1077;&#1079;&#1077;&#1085;&#1090;&#1072;&#1094;&#1080;&#1080;\&#1052;&#1086;&#1080;%20&#1088;&#1072;&#1073;&#1086;&#1090;&#1099;\&#1055;&#1088;&#1077;&#1079;&#1077;&#1085;&#1090;&#1072;&#1094;&#1080;&#1103;\&#1052;&#1086;&#1085;&#1090;&#1077;&#1089;&#1089;&#1086;&#1088;&#1080;\11.%20track111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3" Type="http://schemas.openxmlformats.org/officeDocument/2006/relationships/image" Target="../media/image39.jpeg"/><Relationship Id="rId7" Type="http://schemas.openxmlformats.org/officeDocument/2006/relationships/slide" Target="slide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3.gi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75" name="Picture 11" descr="8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57275"/>
            <a:ext cx="2376264" cy="3052045"/>
          </a:xfrm>
          <a:prstGeom prst="rect">
            <a:avLst/>
          </a:prstGeom>
          <a:noFill/>
        </p:spPr>
      </p:pic>
      <p:sp>
        <p:nvSpPr>
          <p:cNvPr id="164876" name="WordArt 12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55186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 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4800" b="1" dirty="0" smtClean="0"/>
              <a:t>Помоги мне сделать это самому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48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3635896" y="4293096"/>
            <a:ext cx="4896544" cy="17543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1" hangingPunct="1">
              <a:defRPr/>
            </a:pP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 проекта:</a:t>
            </a:r>
          </a:p>
          <a:p>
            <a:pPr algn="r" eaLnBrk="1" hangingPunct="1">
              <a:defRPr/>
            </a:pPr>
            <a:endParaRPr lang="ru-RU" sz="1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eaLnBrk="1" hangingPunct="1">
              <a:defRPr/>
            </a:pP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 швейного дела  - Портнягина Л.В.</a:t>
            </a:r>
          </a:p>
          <a:p>
            <a:pPr algn="r" eaLnBrk="1" hangingPunct="1">
              <a:defRPr/>
            </a:pPr>
            <a:endParaRPr lang="ru-RU" sz="1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eaLnBrk="1" hangingPunct="1">
              <a:defRPr/>
            </a:pP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проекта: </a:t>
            </a:r>
          </a:p>
          <a:p>
            <a:pPr algn="r" eaLnBrk="1" hangingPunct="1">
              <a:defRPr/>
            </a:pP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учащиеся  по профилю «Швейное дело</a:t>
            </a:r>
            <a:endParaRPr lang="ru-RU" sz="1800" dirty="0">
              <a:solidFill>
                <a:srgbClr val="FF0066"/>
              </a:solidFill>
              <a:effectLst/>
            </a:endParaRPr>
          </a:p>
        </p:txBody>
      </p:sp>
      <p:pic>
        <p:nvPicPr>
          <p:cNvPr id="164882" name="11. track11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858000"/>
            <a:ext cx="304800" cy="304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404665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ГКОУ Специальная /коррекционная/ общеобразовательная школа- интернат №2 </a:t>
            </a:r>
          </a:p>
          <a:p>
            <a:pPr>
              <a:defRPr/>
            </a:pP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III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вида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648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164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2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882"/>
                </p:tgtEl>
              </p:cMediaNode>
            </p:audio>
          </p:childTnLst>
        </p:cTn>
      </p:par>
    </p:tnLst>
    <p:bldLst>
      <p:bldP spid="164876" grpId="0" animBg="1"/>
      <p:bldP spid="1648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260350"/>
            <a:ext cx="4475163" cy="67151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800" dirty="0">
                <a:solidFill>
                  <a:schemeClr val="bg2"/>
                </a:solidFill>
                <a:latin typeface="Arial" charset="0"/>
              </a:rPr>
              <a:t>Застежки </a:t>
            </a:r>
            <a:r>
              <a:rPr lang="ru-RU" sz="2800" dirty="0" err="1">
                <a:solidFill>
                  <a:schemeClr val="bg2"/>
                </a:solidFill>
                <a:latin typeface="Arial" charset="0"/>
              </a:rPr>
              <a:t>Монтессори</a:t>
            </a:r>
            <a:endParaRPr lang="ru-RU" sz="28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354308" name="Picture 4" descr="1_01_01_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429000"/>
            <a:ext cx="2663825" cy="2051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54309" name="Picture 5" descr="1_01_02_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652963"/>
            <a:ext cx="2089150" cy="18716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54311" name="Picture 7" descr="1_01_03_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724400"/>
            <a:ext cx="2376488" cy="17351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54312" name="Picture 8" descr="1_01_08_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1628775"/>
            <a:ext cx="2520950" cy="20367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 descr="D:\аттестация 2017\фото\IMG_20170428_12195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1052736"/>
            <a:ext cx="257175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6877050" cy="719138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b="1">
                <a:solidFill>
                  <a:schemeClr val="bg2"/>
                </a:solidFill>
                <a:latin typeface="Arial" charset="0"/>
              </a:rPr>
              <a:t>Развитие тактильных ощущений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28775"/>
            <a:ext cx="5903913" cy="4537075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solidFill>
                  <a:schemeClr val="bg2"/>
                </a:solidFill>
                <a:effectLst/>
                <a:latin typeface="Arial" charset="0"/>
              </a:rPr>
              <a:t>«Ракушка» - круглая игрушка, в которой перекатывается один или несколько шариков или бусинок. Ребенок ощупывает их через ткань, перебирает пальчиками, сгоняя от центра к краю и наоборот, массируя активные зоны руки, что косвенно влияет на созревание зон коры головного мозга, ответственные за развитие мелкой моторики руки и речи.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solidFill>
                  <a:schemeClr val="bg2"/>
                </a:solidFill>
                <a:effectLst/>
                <a:latin typeface="Arial" charset="0"/>
              </a:rPr>
              <a:t>«Божьи коровки» - просто круглые мешочки, заполненные разными материалами. Ребенок ощупывает наполнитель через ткань. Можно сделать несколько игрушек, различных по размеру и с разными наполнителями: в самой маленькой игрушке могут быть опилки, в средней - гречневая крупа, в более крупной - горох или фасоль. Игрушки можно использовать, как счетный материал, как пирамидку (укладывая одну коровку на другую) и т.п.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solidFill>
                  <a:schemeClr val="bg2"/>
                </a:solidFill>
                <a:effectLst/>
                <a:latin typeface="Arial" charset="0"/>
              </a:rPr>
              <a:t>«Черепашка» - просто круглый мешочек, заполненный любым наполнителем. Ребенок ощупывает наполнитель через ткань. Наполнители могут быть разными. Игрушки можно использовать, как счетный материал, как пирамидку (укладывая одну черепашку на другую) и т.п.</a:t>
            </a:r>
          </a:p>
        </p:txBody>
      </p:sp>
      <p:pic>
        <p:nvPicPr>
          <p:cNvPr id="267268" name="Picture 4" descr="img_c127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08850" y="1196975"/>
            <a:ext cx="1582738" cy="1582738"/>
          </a:xfrm>
          <a:noFill/>
          <a:ln>
            <a:solidFill>
              <a:schemeClr val="accent1"/>
            </a:solidFill>
          </a:ln>
        </p:spPr>
      </p:pic>
      <p:pic>
        <p:nvPicPr>
          <p:cNvPr id="267270" name="Picture 6" descr="img_c123_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3663" y="2997200"/>
            <a:ext cx="1714500" cy="1714500"/>
          </a:xfrm>
          <a:noFill/>
          <a:ln>
            <a:solidFill>
              <a:schemeClr val="accent1"/>
            </a:solidFill>
          </a:ln>
        </p:spPr>
      </p:pic>
      <p:pic>
        <p:nvPicPr>
          <p:cNvPr id="6" name="Picture 9" descr="img_c125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869160"/>
            <a:ext cx="1714500" cy="1714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7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67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4546600" cy="719138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>
                <a:solidFill>
                  <a:schemeClr val="bg2"/>
                </a:solidFill>
              </a:rPr>
              <a:t>Тактильные книги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5221288" cy="4968875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  <a:t>Тактильная книга –это разноцветная книга с рисунками, выполненными из различных материалов, которые на ощупь максимально приближены к оригиналу. Читая ее, ребенок знакомится со сказкой, животным, предметами домашнего обихода, инструментами, и т.д. Нащупывая мелкие предметы из различных материалов, ребенок ассоциативно связывает их с настоящими предметами. Некоторые объекты в книге могут издавать звуки: шуршать, звенеть, шелестеть. </a:t>
            </a:r>
            <a:b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</a:br>
            <a:endParaRPr lang="ru-RU" altLang="zh-CN" sz="1600">
              <a:solidFill>
                <a:schemeClr val="bg2"/>
              </a:solidFill>
              <a:effectLst/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  <a:t/>
            </a:r>
            <a:b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</a:br>
            <a: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  <a:t>С ее помощью ребенок впервые получает представление об очень крупных или наоборот, очень мелких предметах, которые невозможно обследовать руками в реальных пропорциях. С помощью тактильных рисунков можно объяснить многие противоположные явления и понятия. Яркие цвета и четкие цветные контуры заставляют ребенка тренировать зрение и упражнять совместную работу глаз и рук. Наличие в книге пуговиц, шнурков, молний помогает детям развивать мелкую моторику рук. </a:t>
            </a:r>
            <a:br>
              <a:rPr lang="ru-RU" altLang="zh-CN" sz="1600">
                <a:solidFill>
                  <a:schemeClr val="bg2"/>
                </a:solidFill>
                <a:effectLst/>
                <a:latin typeface="Arial" charset="0"/>
              </a:rPr>
            </a:br>
            <a:endParaRPr lang="ru-RU" sz="16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318479" name="Picture 15" descr="tactbk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476250"/>
            <a:ext cx="2171700" cy="13938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8482" name="Picture 18" descr="tactbk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205038"/>
            <a:ext cx="2811462" cy="1063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8485" name="Picture 21" descr="tactbk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644900"/>
            <a:ext cx="1863725" cy="1246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8488" name="Picture 24" descr="tactbk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5084763"/>
            <a:ext cx="1885950" cy="1450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8491" name="Picture 27" descr="09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888" y="6092825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70" name="Rectangle 6"/>
          <p:cNvSpPr>
            <a:spLocks noGrp="1" noChangeArrowheads="1"/>
          </p:cNvSpPr>
          <p:nvPr>
            <p:ph type="title"/>
          </p:nvPr>
        </p:nvSpPr>
        <p:spPr>
          <a:xfrm>
            <a:off x="3348038" y="2997200"/>
            <a:ext cx="5492750" cy="3168650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Феномен педагогики Монтессори заключается в ее безграничной вере в природу ребенка, в ее стремлении исключить какое-либо авторитарное давление на формирующегося человека, а также в ориентации на 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свободную, самостоятельную, активную личность! </a:t>
            </a:r>
          </a:p>
        </p:txBody>
      </p:sp>
      <p:pic>
        <p:nvPicPr>
          <p:cNvPr id="292869" name="Picture 5" descr="titul_maria_montessori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19475" y="476250"/>
            <a:ext cx="2520950" cy="2243138"/>
          </a:xfrm>
          <a:noFill/>
          <a:ln>
            <a:solidFill>
              <a:schemeClr val="accent1"/>
            </a:solidFill>
          </a:ln>
        </p:spPr>
      </p:pic>
      <p:pic>
        <p:nvPicPr>
          <p:cNvPr id="292872" name="Picture 8" descr="0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924175"/>
            <a:ext cx="2514600" cy="31686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92874" name="Picture 10" descr="0(1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76250"/>
            <a:ext cx="1941512" cy="2232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92876" name="Picture 12" descr="1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836613"/>
            <a:ext cx="1439862" cy="143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92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292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292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292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3" name="Rectangle 7"/>
          <p:cNvSpPr>
            <a:spLocks noGrp="1" noChangeArrowheads="1"/>
          </p:cNvSpPr>
          <p:nvPr>
            <p:ph type="title"/>
          </p:nvPr>
        </p:nvSpPr>
        <p:spPr>
          <a:xfrm>
            <a:off x="1692275" y="381000"/>
            <a:ext cx="6119813" cy="88741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>
                <a:solidFill>
                  <a:schemeClr val="bg2"/>
                </a:solidFill>
              </a:rPr>
              <a:t>Методика Марии Монтессори</a:t>
            </a:r>
          </a:p>
        </p:txBody>
      </p:sp>
      <p:sp>
        <p:nvSpPr>
          <p:cNvPr id="16794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483768" y="1628800"/>
            <a:ext cx="6203033" cy="4824536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Обращение ребенка к учителю «Помоги мне это сделать самому» - девиз педагогики </a:t>
            </a:r>
            <a:r>
              <a:rPr lang="ru-RU" sz="2400" dirty="0" err="1" smtClean="0">
                <a:solidFill>
                  <a:srgbClr val="FF0000"/>
                </a:solidFill>
                <a:effectLst/>
              </a:rPr>
              <a:t>Монтессори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Мышление ребенка должно проходить все необходимые стадии: от предметно-действенного к наглядно-образному, и только после этого достигается абстрактный уровень.</a:t>
            </a:r>
          </a:p>
          <a:p>
            <a:r>
              <a:rPr lang="ru-RU" sz="2400" dirty="0" smtClean="0">
                <a:solidFill>
                  <a:srgbClr val="FF0000"/>
                </a:solidFill>
                <a:effectLst/>
              </a:rPr>
              <a:t>Силы развития заложены в ребенке, но они могут не реализоваться, если не будет подготовленной среды. При создании ее учитывается прежде всего </a:t>
            </a:r>
            <a:r>
              <a:rPr lang="ru-RU" sz="2400" dirty="0" err="1" smtClean="0">
                <a:solidFill>
                  <a:srgbClr val="FF0000"/>
                </a:solidFill>
                <a:effectLst/>
              </a:rPr>
              <a:t>сензитивность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 - наивысшая восприимчивость к тем или иным внешним явлениям.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rgbClr val="FF0000"/>
              </a:solidFill>
              <a:effectLst/>
            </a:endParaRPr>
          </a:p>
        </p:txBody>
      </p:sp>
      <p:pic>
        <p:nvPicPr>
          <p:cNvPr id="167946" name="Picture 10" descr="flow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492375"/>
            <a:ext cx="1987550" cy="2881313"/>
          </a:xfr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381000"/>
            <a:ext cx="6337300" cy="960438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dirty="0">
                <a:solidFill>
                  <a:schemeClr val="bg2"/>
                </a:solidFill>
              </a:rPr>
              <a:t>Методика Марии </a:t>
            </a:r>
            <a:r>
              <a:rPr lang="ru-RU" sz="3200" dirty="0" err="1">
                <a:solidFill>
                  <a:schemeClr val="bg2"/>
                </a:solidFill>
              </a:rPr>
              <a:t>Монтессори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43213" y="1700808"/>
            <a:ext cx="4038600" cy="4824536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 err="1">
                <a:solidFill>
                  <a:schemeClr val="bg2"/>
                </a:solidFill>
                <a:effectLst/>
              </a:rPr>
              <a:t>Монтессори</a:t>
            </a:r>
            <a:r>
              <a:rPr lang="ru-RU" sz="2000" dirty="0">
                <a:solidFill>
                  <a:schemeClr val="bg2"/>
                </a:solidFill>
                <a:effectLst/>
              </a:rPr>
              <a:t> была убеждена, что практически любой ребенок является нормальным человеком, способным открыть себя в активной деятельности. Эта деятельность, направленная на освоение окружающего его мира, на вхождение в культуру, созданную предшествующими поколениями, приводила к реализации заложенного в формирующейся личности потенциала, к полноценному физическому и духовному развитию. </a:t>
            </a:r>
          </a:p>
          <a:p>
            <a:pPr>
              <a:lnSpc>
                <a:spcPct val="90000"/>
              </a:lnSpc>
            </a:pPr>
            <a:endParaRPr lang="ru-RU" sz="1600" dirty="0">
              <a:effectLst/>
            </a:endParaRPr>
          </a:p>
        </p:txBody>
      </p:sp>
      <p:pic>
        <p:nvPicPr>
          <p:cNvPr id="173068" name="Picture 12" descr="item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4292600"/>
            <a:ext cx="1779587" cy="21605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3069" name="Picture 13" descr="pic8_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1773238"/>
            <a:ext cx="1538288" cy="23034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3072" name="Picture 16" descr="foto00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724400"/>
            <a:ext cx="2303462" cy="1727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3074" name="Picture 18" descr="foto00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263" y="1773238"/>
            <a:ext cx="2052637" cy="2736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381000"/>
            <a:ext cx="5975350" cy="88741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>
                <a:solidFill>
                  <a:schemeClr val="bg2"/>
                </a:solidFill>
              </a:rPr>
              <a:t>Методика Марии Монтессори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chemeClr val="bg2"/>
                </a:solidFill>
                <a:effectLst/>
              </a:rPr>
              <a:t>Технология </a:t>
            </a:r>
            <a:r>
              <a:rPr lang="ru-RU" sz="3600" b="1" dirty="0" err="1" smtClean="0">
                <a:solidFill>
                  <a:schemeClr val="bg2"/>
                </a:solidFill>
                <a:effectLst/>
              </a:rPr>
              <a:t>Монтессори</a:t>
            </a:r>
            <a:r>
              <a:rPr lang="ru-RU" sz="3600" b="1" dirty="0" smtClean="0">
                <a:solidFill>
                  <a:schemeClr val="bg2"/>
                </a:solidFill>
                <a:effectLst/>
              </a:rPr>
              <a:t> сводится к 3 глаголам: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</a:rPr>
              <a:t>      Узнай, почувствуй, ощути</a:t>
            </a:r>
            <a:endParaRPr lang="ru-RU" sz="3600" dirty="0">
              <a:solidFill>
                <a:schemeClr val="bg2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178193" name="Picture 17" descr="foto0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557338"/>
            <a:ext cx="2808287" cy="21066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8194" name="Picture 18" descr="childr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3357563"/>
            <a:ext cx="2276475" cy="15335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8196" name="Picture 20" descr="school13_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4652963"/>
            <a:ext cx="2736850" cy="18176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920880" cy="864096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 i="1" dirty="0" smtClean="0">
                <a:solidFill>
                  <a:schemeClr val="bg2"/>
                </a:solidFill>
                <a:effectLst/>
              </a:rPr>
              <a:t>Зона практической жизни по технологии </a:t>
            </a:r>
            <a:r>
              <a:rPr lang="ru-RU" sz="3200" b="1" i="1" dirty="0" err="1" smtClean="0">
                <a:solidFill>
                  <a:schemeClr val="bg2"/>
                </a:solidFill>
                <a:effectLst/>
              </a:rPr>
              <a:t>Монтессори</a:t>
            </a:r>
            <a:endParaRPr lang="ru-RU" sz="3200" dirty="0" smtClean="0">
              <a:solidFill>
                <a:schemeClr val="bg2"/>
              </a:solidFill>
              <a:effectLst/>
            </a:endParaRP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3816424" cy="5328592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endParaRPr lang="ru-RU" sz="1600" dirty="0" smtClean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chemeClr val="bg1"/>
                </a:solidFill>
                <a:effectLst/>
              </a:rPr>
              <a:t>Наполнена изделиями, развивающими навыки практической жизни и быта, сенсорные возможности ребенка</a:t>
            </a:r>
            <a:r>
              <a:rPr lang="ru-RU" sz="2200" dirty="0" smtClean="0"/>
              <a:t> </a:t>
            </a:r>
            <a:endParaRPr lang="ru-RU" sz="2200" dirty="0" smtClean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chemeClr val="bg2"/>
                </a:solidFill>
                <a:effectLst/>
              </a:rPr>
              <a:t>Ребенок учится самостоятельно одеваться, пересыпать и переливать, мыть, чистить перемешивать, вырезать, раскрашивать, рисовать и т.п. Здесь дети учатся концентрировать внимание и развивают крупную и мелкую моторику</a:t>
            </a:r>
            <a:endParaRPr lang="ru-RU" sz="2200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1026" name="Picture 2" descr="C:\Users\1\Desktop\рамки\klass-montessori-3-6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3561852" cy="2376264"/>
          </a:xfrm>
          <a:prstGeom prst="rect">
            <a:avLst/>
          </a:prstGeom>
          <a:noFill/>
        </p:spPr>
      </p:pic>
      <p:pic>
        <p:nvPicPr>
          <p:cNvPr id="1027" name="Picture 3" descr="C:\Users\1\Desktop\рамки\1456313937_igrushki-dlya-razvitiya-melkoj-motoriki-u-detej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77072"/>
            <a:ext cx="3952445" cy="2457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60350"/>
            <a:ext cx="5184775" cy="960438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</a:rPr>
              <a:t>Зона практической жизни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427984" y="1916832"/>
            <a:ext cx="4327079" cy="4608512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2"/>
                </a:solidFill>
                <a:effectLst/>
              </a:rPr>
              <a:t>Здесь расположены материалы, с помощью которых ребенок учится следить за собой и своими вещами. Используя рамки с застежками (пуговицы, кнопки, молнии, пряжки, булавки, шнурки, банты и крючки), ребенок учится самостоятельно одеваться, пересыпать и переливать, мыть стол и т.д..</a:t>
            </a:r>
            <a:endParaRPr lang="ru-RU" sz="2400" dirty="0">
              <a:solidFill>
                <a:schemeClr val="bg2"/>
              </a:solidFill>
              <a:effectLst/>
            </a:endParaRPr>
          </a:p>
        </p:txBody>
      </p:sp>
      <p:pic>
        <p:nvPicPr>
          <p:cNvPr id="171035" name="Picture 27" descr="19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49275"/>
            <a:ext cx="1193800" cy="1268413"/>
          </a:xfrm>
          <a:prstGeom prst="rect">
            <a:avLst/>
          </a:prstGeom>
          <a:noFill/>
        </p:spPr>
      </p:pic>
      <p:pic>
        <p:nvPicPr>
          <p:cNvPr id="2050" name="Picture 2" descr="C:\Users\1\Desktop\рамки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412776"/>
            <a:ext cx="3203848" cy="1802165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1\Desktop\рамки\komplekt-ramki-защита_enl (1)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501008"/>
            <a:ext cx="2966293" cy="296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04813"/>
            <a:ext cx="5267325" cy="863600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</a:rPr>
              <a:t>Зона практической жизни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1" y="1484785"/>
            <a:ext cx="4536380" cy="5112866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pPr fontAlgn="ctr">
              <a:lnSpc>
                <a:spcPct val="90000"/>
              </a:lnSpc>
            </a:pPr>
            <a:r>
              <a:rPr lang="ru-RU" sz="2200" dirty="0" smtClean="0">
                <a:solidFill>
                  <a:schemeClr val="bg2"/>
                </a:solidFill>
                <a:effectLst/>
                <a:latin typeface="Arial" charset="0"/>
              </a:rPr>
              <a:t>Именно </a:t>
            </a:r>
            <a:r>
              <a:rPr lang="ru-RU" sz="2200" dirty="0">
                <a:solidFill>
                  <a:schemeClr val="bg2"/>
                </a:solidFill>
                <a:effectLst/>
                <a:latin typeface="Arial" charset="0"/>
              </a:rPr>
              <a:t>такая деятельность, полагала </a:t>
            </a:r>
            <a:r>
              <a:rPr lang="ru-RU" sz="2200" dirty="0" err="1">
                <a:solidFill>
                  <a:schemeClr val="bg2"/>
                </a:solidFill>
                <a:effectLst/>
                <a:latin typeface="Arial" charset="0"/>
              </a:rPr>
              <a:t>Монтессори</a:t>
            </a:r>
            <a:r>
              <a:rPr lang="ru-RU" sz="2200" dirty="0">
                <a:solidFill>
                  <a:schemeClr val="bg2"/>
                </a:solidFill>
                <a:effectLst/>
                <a:latin typeface="Arial" charset="0"/>
              </a:rPr>
              <a:t>, формирует у ребенка чувство собственного достоинства и независимости, ведь теперь многие полезные действия могут выполняться им совершенно самостоятельно. С увеличением независимости растет и уверенность в себе. </a:t>
            </a:r>
            <a:endParaRPr lang="ru-RU" sz="2200" dirty="0" smtClean="0">
              <a:solidFill>
                <a:schemeClr val="bg2"/>
              </a:solidFill>
              <a:effectLst/>
              <a:latin typeface="Arial" charset="0"/>
            </a:endParaRPr>
          </a:p>
          <a:p>
            <a:pPr fontAlgn="ctr"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bg2"/>
                </a:solidFill>
                <a:effectLst/>
                <a:latin typeface="Arial" charset="0"/>
              </a:rPr>
              <a:t>     Чем </a:t>
            </a:r>
            <a:r>
              <a:rPr lang="ru-RU" sz="2200" dirty="0">
                <a:solidFill>
                  <a:schemeClr val="bg2"/>
                </a:solidFill>
                <a:effectLst/>
                <a:latin typeface="Arial" charset="0"/>
              </a:rPr>
              <a:t>более независим ребенок от помощи взрослых, - считала </a:t>
            </a:r>
            <a:r>
              <a:rPr lang="ru-RU" sz="2200" dirty="0" err="1">
                <a:solidFill>
                  <a:schemeClr val="bg2"/>
                </a:solidFill>
                <a:effectLst/>
                <a:latin typeface="Arial" charset="0"/>
              </a:rPr>
              <a:t>Монтессори</a:t>
            </a:r>
            <a:r>
              <a:rPr lang="ru-RU" sz="2200" dirty="0">
                <a:solidFill>
                  <a:schemeClr val="bg2"/>
                </a:solidFill>
                <a:effectLst/>
                <a:latin typeface="Arial" charset="0"/>
              </a:rPr>
              <a:t>, - тем больше у него освобожденных творческих сил.</a:t>
            </a:r>
            <a:r>
              <a:rPr lang="ru-RU" sz="2200" dirty="0">
                <a:latin typeface="Arial" charset="0"/>
              </a:rPr>
              <a:t> </a:t>
            </a:r>
            <a:r>
              <a:rPr lang="ru-RU" sz="1600" dirty="0">
                <a:latin typeface="Arial" charset="0"/>
              </a:rPr>
              <a:t/>
            </a:r>
            <a:br>
              <a:rPr lang="ru-RU" sz="1600" dirty="0">
                <a:latin typeface="Arial" charset="0"/>
              </a:rPr>
            </a:br>
            <a:endParaRPr lang="ru-RU" sz="1600" dirty="0">
              <a:latin typeface="Arial" charset="0"/>
            </a:endParaRPr>
          </a:p>
        </p:txBody>
      </p:sp>
      <p:pic>
        <p:nvPicPr>
          <p:cNvPr id="312324" name="Picture 4" descr="0(3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3357563"/>
            <a:ext cx="1841500" cy="2663825"/>
          </a:xfrm>
          <a:noFill/>
          <a:ln>
            <a:solidFill>
              <a:schemeClr val="accent1"/>
            </a:solidFill>
          </a:ln>
        </p:spPr>
      </p:pic>
      <p:pic>
        <p:nvPicPr>
          <p:cNvPr id="312326" name="Picture 6" descr="0(1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308850" y="3429000"/>
            <a:ext cx="1584325" cy="1301750"/>
          </a:xfrm>
          <a:noFill/>
          <a:ln>
            <a:solidFill>
              <a:schemeClr val="accent1"/>
            </a:solidFill>
          </a:ln>
        </p:spPr>
      </p:pic>
      <p:pic>
        <p:nvPicPr>
          <p:cNvPr id="312328" name="Picture 8" descr="0(2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628775"/>
            <a:ext cx="1231900" cy="13668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2329" name="Picture 9" descr="0(3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549275"/>
            <a:ext cx="1023937" cy="576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2330" name="Picture 10" descr="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908050"/>
            <a:ext cx="1152525" cy="11064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2331" name="Picture 11" descr="IMAGE001_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850" y="5300663"/>
            <a:ext cx="1522413" cy="88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9632" y="333375"/>
            <a:ext cx="7488832" cy="79216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b="1" dirty="0" smtClean="0">
                <a:solidFill>
                  <a:schemeClr val="bg2"/>
                </a:solidFill>
              </a:rPr>
              <a:t>Цель и актуальность проекта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68760"/>
            <a:ext cx="5292080" cy="525658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2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Изготовить пособия  </a:t>
            </a:r>
            <a:r>
              <a:rPr lang="ru-RU" sz="2200" dirty="0" err="1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2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 для кабинета </a:t>
            </a:r>
            <a:r>
              <a:rPr lang="ru-RU" sz="2200" dirty="0" err="1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2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 нашей школы.</a:t>
            </a:r>
          </a:p>
          <a:p>
            <a:r>
              <a:rPr lang="ru-RU" sz="2200" dirty="0" smtClean="0">
                <a:solidFill>
                  <a:schemeClr val="bg2"/>
                </a:solidFill>
                <a:effectLst/>
                <a:latin typeface="Arial Narrow" pitchFamily="34" charset="0"/>
                <a:ea typeface="TimesNewRomanPSMT"/>
                <a:cs typeface="Times New Roman" pitchFamily="18" charset="0"/>
              </a:rPr>
              <a:t>Этим проектом мы постарались наполнить зону практической жизни по технологии </a:t>
            </a:r>
            <a:r>
              <a:rPr lang="ru-RU" sz="2200" dirty="0" err="1" smtClean="0">
                <a:solidFill>
                  <a:schemeClr val="bg2"/>
                </a:solidFill>
                <a:effectLst/>
                <a:latin typeface="Arial Narrow" pitchFamily="34" charset="0"/>
                <a:ea typeface="TimesNewRomanPSMT"/>
                <a:cs typeface="Times New Roman" pitchFamily="18" charset="0"/>
              </a:rPr>
              <a:t>Монтессори</a:t>
            </a:r>
            <a:r>
              <a:rPr lang="ru-RU" sz="2200" dirty="0" smtClean="0">
                <a:solidFill>
                  <a:schemeClr val="bg2"/>
                </a:solidFill>
                <a:effectLst/>
                <a:latin typeface="Arial Narrow" pitchFamily="34" charset="0"/>
                <a:ea typeface="TimesNewRomanPSMT"/>
                <a:cs typeface="Times New Roman" pitchFamily="18" charset="0"/>
              </a:rPr>
              <a:t>,  изделиями, развивающими навыки  практической жизни и быта, а также обеспечивающими ощущение и восприятие ребенком окружающего мира и самого себя, которые помогают концентрировать внимание и развивают крупную и мелкую моторику.</a:t>
            </a:r>
          </a:p>
          <a:p>
            <a:r>
              <a:rPr lang="ru-RU" sz="2200" dirty="0" smtClean="0">
                <a:solidFill>
                  <a:schemeClr val="bg2"/>
                </a:solidFill>
                <a:effectLst/>
                <a:latin typeface="Arial Narrow" pitchFamily="34" charset="0"/>
                <a:ea typeface="TimesNewRomanPSMT"/>
                <a:cs typeface="Times New Roman" pitchFamily="18" charset="0"/>
              </a:rPr>
              <a:t>Актуальность  работы с практической точки зрения очень весома, так как в нашей школе обучаются дети с особыми образовательными потребностями. </a:t>
            </a:r>
          </a:p>
          <a:p>
            <a:endParaRPr lang="ru-RU" sz="1600" dirty="0">
              <a:solidFill>
                <a:schemeClr val="bg2"/>
              </a:solidFill>
              <a:effectLst/>
            </a:endParaRPr>
          </a:p>
        </p:txBody>
      </p:sp>
      <p:pic>
        <p:nvPicPr>
          <p:cNvPr id="175119" name="Picture 15" descr="r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14450" cy="1314450"/>
          </a:xfrm>
          <a:prstGeom prst="rect">
            <a:avLst/>
          </a:prstGeom>
          <a:noFill/>
        </p:spPr>
      </p:pic>
      <p:pic>
        <p:nvPicPr>
          <p:cNvPr id="1026" name="Picture 2" descr="C:\Users\1\Documents\Проекты\рамки\IMG_20170210_123536.jpg"/>
          <p:cNvPicPr>
            <a:picLocks noChangeAspect="1" noChangeArrowheads="1"/>
          </p:cNvPicPr>
          <p:nvPr/>
        </p:nvPicPr>
        <p:blipFill>
          <a:blip r:embed="rId4" cstate="print"/>
          <a:srcRect l="12690"/>
          <a:stretch>
            <a:fillRect/>
          </a:stretch>
        </p:blipFill>
        <p:spPr bwMode="auto">
          <a:xfrm>
            <a:off x="5292080" y="1268760"/>
            <a:ext cx="3600400" cy="3092788"/>
          </a:xfrm>
          <a:prstGeom prst="rect">
            <a:avLst/>
          </a:prstGeom>
          <a:noFill/>
        </p:spPr>
      </p:pic>
      <p:pic>
        <p:nvPicPr>
          <p:cNvPr id="1027" name="Picture 3" descr="C:\Users\1\Documents\Проекты\рамки\IMG_20170210_123617.jpg"/>
          <p:cNvPicPr>
            <a:picLocks noChangeAspect="1" noChangeArrowheads="1"/>
          </p:cNvPicPr>
          <p:nvPr/>
        </p:nvPicPr>
        <p:blipFill>
          <a:blip r:embed="rId5" cstate="print"/>
          <a:srcRect l="36568" t="33859" r="14780" b="11447"/>
          <a:stretch>
            <a:fillRect/>
          </a:stretch>
        </p:blipFill>
        <p:spPr bwMode="auto">
          <a:xfrm>
            <a:off x="5580112" y="4365104"/>
            <a:ext cx="2956691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9632" y="333375"/>
            <a:ext cx="5399931" cy="792163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b="1" dirty="0" smtClean="0">
                <a:solidFill>
                  <a:schemeClr val="bg2"/>
                </a:solidFill>
              </a:rPr>
              <a:t>Реализация проекта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628775"/>
            <a:ext cx="4038600" cy="2879725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2200" dirty="0" smtClean="0">
                <a:solidFill>
                  <a:schemeClr val="bg2"/>
                </a:solidFill>
                <a:effectLst/>
              </a:rPr>
              <a:t>Учебный проект реализуется с учащимися на внеклассных занятиях по швейному  делу.</a:t>
            </a:r>
          </a:p>
          <a:p>
            <a:r>
              <a:rPr lang="ru-RU" sz="2200" dirty="0" smtClean="0">
                <a:solidFill>
                  <a:schemeClr val="bg2"/>
                </a:solidFill>
                <a:effectLst/>
              </a:rPr>
              <a:t>Срок реализации: сентябрь 2016 года – май 2017 года.</a:t>
            </a:r>
            <a:endParaRPr lang="ru-RU" sz="2200" dirty="0">
              <a:solidFill>
                <a:schemeClr val="bg2"/>
              </a:solidFill>
              <a:effectLst/>
            </a:endParaRPr>
          </a:p>
        </p:txBody>
      </p:sp>
      <p:pic>
        <p:nvPicPr>
          <p:cNvPr id="175119" name="Picture 15" descr="r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14450" cy="1314450"/>
          </a:xfrm>
          <a:prstGeom prst="rect">
            <a:avLst/>
          </a:prstGeom>
          <a:noFill/>
        </p:spPr>
      </p:pic>
      <p:pic>
        <p:nvPicPr>
          <p:cNvPr id="41985" name="Picture 1" descr="C:\Users\1\Desktop\рамки\ramki-zastezhki-montessori-polnyy-komplekt.jpg"/>
          <p:cNvPicPr>
            <a:picLocks noChangeAspect="1" noChangeArrowheads="1"/>
          </p:cNvPicPr>
          <p:nvPr/>
        </p:nvPicPr>
        <p:blipFill>
          <a:blip r:embed="rId4" cstate="print"/>
          <a:srcRect l="24653" t="6723" r="26042" b="12595"/>
          <a:stretch>
            <a:fillRect/>
          </a:stretch>
        </p:blipFill>
        <p:spPr bwMode="auto">
          <a:xfrm>
            <a:off x="7308304" y="260648"/>
            <a:ext cx="1584176" cy="2592288"/>
          </a:xfrm>
          <a:prstGeom prst="rect">
            <a:avLst/>
          </a:prstGeom>
          <a:noFill/>
        </p:spPr>
      </p:pic>
      <p:pic>
        <p:nvPicPr>
          <p:cNvPr id="1028" name="Picture 4" descr="C:\Users\1\Desktop\рамки\IMAG28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725144"/>
            <a:ext cx="3203848" cy="1806091"/>
          </a:xfrm>
          <a:prstGeom prst="rect">
            <a:avLst/>
          </a:prstGeom>
          <a:noFill/>
        </p:spPr>
      </p:pic>
      <p:pic>
        <p:nvPicPr>
          <p:cNvPr id="1029" name="Picture 5" descr="C:\Users\1\Desktop\рамки\IMAG28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149080"/>
            <a:ext cx="4274576" cy="2409687"/>
          </a:xfrm>
          <a:prstGeom prst="rect">
            <a:avLst/>
          </a:prstGeom>
          <a:noFill/>
        </p:spPr>
      </p:pic>
      <p:pic>
        <p:nvPicPr>
          <p:cNvPr id="2050" name="Picture 2" descr="C:\Users\1\Documents\Проекты\рамки\IMG_20170209_113902.jpg"/>
          <p:cNvPicPr>
            <a:picLocks noChangeAspect="1" noChangeArrowheads="1"/>
          </p:cNvPicPr>
          <p:nvPr/>
        </p:nvPicPr>
        <p:blipFill>
          <a:blip r:embed="rId7" cstate="print"/>
          <a:srcRect t="16180" b="7178"/>
          <a:stretch>
            <a:fillRect/>
          </a:stretch>
        </p:blipFill>
        <p:spPr bwMode="auto">
          <a:xfrm>
            <a:off x="4644008" y="1412776"/>
            <a:ext cx="1338846" cy="1368152"/>
          </a:xfrm>
          <a:prstGeom prst="rect">
            <a:avLst/>
          </a:prstGeom>
          <a:noFill/>
        </p:spPr>
      </p:pic>
      <p:pic>
        <p:nvPicPr>
          <p:cNvPr id="2051" name="Picture 3" descr="C:\Users\1\Documents\Проекты\рамки\IMG_20170209_113921.jpg"/>
          <p:cNvPicPr>
            <a:picLocks noChangeAspect="1" noChangeArrowheads="1"/>
          </p:cNvPicPr>
          <p:nvPr/>
        </p:nvPicPr>
        <p:blipFill>
          <a:blip r:embed="rId8" cstate="print"/>
          <a:srcRect l="5201" t="16400" r="3801" b="3801"/>
          <a:stretch>
            <a:fillRect/>
          </a:stretch>
        </p:blipFill>
        <p:spPr bwMode="auto">
          <a:xfrm>
            <a:off x="6084168" y="2708920"/>
            <a:ext cx="1152128" cy="1347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nimBg="1"/>
    </p:bld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2730</TotalTime>
  <Words>718</Words>
  <Application>Microsoft Office PowerPoint</Application>
  <PresentationFormat>Экран (4:3)</PresentationFormat>
  <Paragraphs>57</Paragraphs>
  <Slides>13</Slides>
  <Notes>13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Textured</vt:lpstr>
      <vt:lpstr>Слайд 1</vt:lpstr>
      <vt:lpstr>Методика Марии Монтессори</vt:lpstr>
      <vt:lpstr>Методика Марии Монтессори</vt:lpstr>
      <vt:lpstr>Методика Марии Монтессори</vt:lpstr>
      <vt:lpstr>Зона практической жизни по технологии Монтессори</vt:lpstr>
      <vt:lpstr>Зона практической жизни</vt:lpstr>
      <vt:lpstr>Зона практической жизни</vt:lpstr>
      <vt:lpstr>Цель и актуальность проекта</vt:lpstr>
      <vt:lpstr>Реализация проекта</vt:lpstr>
      <vt:lpstr>Застежки Монтессори</vt:lpstr>
      <vt:lpstr>Развитие тактильных ощущений</vt:lpstr>
      <vt:lpstr>Тактильные книги</vt:lpstr>
      <vt:lpstr>Феномен педагогики Монтессори заключается в ее безграничной вере в природу ребенка, в ее стремлении исключить какое-либо авторитарное давление на формирующегося человека, а также в ориентации на свободную, самостоятельную, активную личность! 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Марии Монтессори</dc:title>
  <dc:creator>Вера</dc:creator>
  <cp:lastModifiedBy>1</cp:lastModifiedBy>
  <cp:revision>166</cp:revision>
  <cp:lastPrinted>1601-01-01T00:00:00Z</cp:lastPrinted>
  <dcterms:created xsi:type="dcterms:W3CDTF">2004-05-21T19:29:53Z</dcterms:created>
  <dcterms:modified xsi:type="dcterms:W3CDTF">2017-05-21T15:13:33Z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