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58" r:id="rId5"/>
    <p:sldId id="259" r:id="rId6"/>
    <p:sldId id="260" r:id="rId7"/>
    <p:sldId id="265" r:id="rId8"/>
    <p:sldId id="261" r:id="rId9"/>
    <p:sldId id="262" r:id="rId10"/>
    <p:sldId id="264" r:id="rId11"/>
    <p:sldId id="271" r:id="rId12"/>
    <p:sldId id="267" r:id="rId13"/>
    <p:sldId id="269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FF3300"/>
    <a:srgbClr val="33CC33"/>
    <a:srgbClr val="FF00FF"/>
    <a:srgbClr val="CC0000"/>
    <a:srgbClr val="FF0000"/>
    <a:srgbClr val="0000FF"/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903" autoAdjust="0"/>
  </p:normalViewPr>
  <p:slideViewPr>
    <p:cSldViewPr>
      <p:cViewPr varScale="1">
        <p:scale>
          <a:sx n="77" d="100"/>
          <a:sy n="77" d="100"/>
        </p:scale>
        <p:origin x="-11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187D2E-D6A9-45FB-92CF-0BEF7F3CADE0}" type="datetimeFigureOut">
              <a:rPr lang="ru-RU"/>
              <a:pPr>
                <a:defRPr/>
              </a:pPr>
              <a:t>19.04.2017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E75603-9DED-4B0A-B5B1-8071EFFFBE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F2B5B7-94FB-4DB7-826D-B6BFD5546EFF}" type="datetimeFigureOut">
              <a:rPr lang="ru-RU"/>
              <a:pPr>
                <a:defRPr/>
              </a:pPr>
              <a:t>19.04.2017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FA9818-4257-41B9-A1B1-B6B69145C1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8BD809-6FB2-468F-A2EB-9CC1A38C288B}" type="datetimeFigureOut">
              <a:rPr lang="ru-RU"/>
              <a:pPr>
                <a:defRPr/>
              </a:pPr>
              <a:t>19.04.2017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5FEA70-0977-4585-9AEF-1880DCB823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3D62B0-A042-44E4-B96C-F7F22023FEA4}" type="datetimeFigureOut">
              <a:rPr lang="ru-RU"/>
              <a:pPr>
                <a:defRPr/>
              </a:pPr>
              <a:t>19.04.2017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B945C3-A47F-4216-9D22-9A243017D8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65817-857E-42C2-86B1-EDF6D6675EC3}" type="datetimeFigureOut">
              <a:rPr lang="ru-RU"/>
              <a:pPr>
                <a:defRPr/>
              </a:pPr>
              <a:t>19.04.2017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916CE5-12AB-4FE9-B879-4C948699E3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1FB50E-653D-4FF5-84CD-B8B87516151A}" type="datetimeFigureOut">
              <a:rPr lang="ru-RU"/>
              <a:pPr>
                <a:defRPr/>
              </a:pPr>
              <a:t>19.04.2017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44255-73C5-43CD-A339-549AD2A9A5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8E97C-A4AB-4EEF-ABC4-EDEE1CECD300}" type="datetimeFigureOut">
              <a:rPr lang="ru-RU"/>
              <a:pPr>
                <a:defRPr/>
              </a:pPr>
              <a:t>19.04.2017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2ECCAE-DF6F-4586-9CD9-131AD0C3BD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1D6D41-5843-4EED-871B-59AD38C7B8B8}" type="datetimeFigureOut">
              <a:rPr lang="ru-RU"/>
              <a:pPr>
                <a:defRPr/>
              </a:pPr>
              <a:t>19.04.2017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C6E032-411D-4B05-BBC5-B6D31DC6ED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6012CC-9912-4CBC-A061-1582DB9E116D}" type="datetimeFigureOut">
              <a:rPr lang="ru-RU"/>
              <a:pPr>
                <a:defRPr/>
              </a:pPr>
              <a:t>19.04.2017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60FD48-F3AC-4BCC-BA65-CB1CA2599E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EC2224-6C15-4580-A40E-48E64F96A424}" type="datetimeFigureOut">
              <a:rPr lang="ru-RU"/>
              <a:pPr>
                <a:defRPr/>
              </a:pPr>
              <a:t>19.04.2017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51AC43-E566-46FD-AF1A-CC32F7870A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24CC35-6949-4FA1-8F30-8B1E157399B7}" type="datetimeFigureOut">
              <a:rPr lang="ru-RU"/>
              <a:pPr>
                <a:defRPr/>
              </a:pPr>
              <a:t>19.04.2017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F47C70-EB49-44FD-985C-E9FE95531A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A197496-5CDA-4E42-A843-F75F3BDEA4FB}" type="datetimeFigureOut">
              <a:rPr lang="ru-RU"/>
              <a:pPr>
                <a:defRPr/>
              </a:pPr>
              <a:t>19.04.2017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D9E33E7-A086-4D2E-9F6C-2ED9C750D1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http://static.wixstatic.com/media/e46be2_b3bef502c3ef454dad5bd32a54cce886.jpg_srz_1500_1055_85_22_0.50_1.20_0.00_jpg_srz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789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Text Box 5"/>
          <p:cNvSpPr txBox="1">
            <a:spLocks noChangeArrowheads="1"/>
          </p:cNvSpPr>
          <p:nvPr/>
        </p:nvSpPr>
        <p:spPr bwMode="auto">
          <a:xfrm>
            <a:off x="3111500" y="21526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1835150" y="1125538"/>
            <a:ext cx="5689600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400" b="1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Проект </a:t>
            </a:r>
          </a:p>
          <a:p>
            <a:pPr algn="ctr">
              <a:defRPr/>
            </a:pPr>
            <a:r>
              <a:rPr lang="ru-RU" sz="4400" b="1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в средней группе</a:t>
            </a:r>
          </a:p>
          <a:p>
            <a:pPr algn="ctr">
              <a:defRPr/>
            </a:pPr>
            <a:r>
              <a:rPr lang="ru-RU" sz="4400" b="1" i="1">
                <a:solidFill>
                  <a:srgbClr val="008000"/>
                </a:solidFill>
                <a:latin typeface="Times New Roman" pitchFamily="18" charset="0"/>
              </a:rPr>
              <a:t>«В гостях у сказки»</a:t>
            </a:r>
          </a:p>
          <a:p>
            <a:pPr algn="ctr">
              <a:defRPr/>
            </a:pPr>
            <a:r>
              <a:rPr lang="ru-RU" sz="4400"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 descr="http://static.wixstatic.com/media/e46be2_b3bef502c3ef454dad5bd32a54cce886.jpg_srz_1500_1055_85_22_0.50_1.20_0.00_jpg_srz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4925" y="0"/>
            <a:ext cx="91789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116013" y="1412875"/>
            <a:ext cx="6840537" cy="270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u="sng">
                <a:solidFill>
                  <a:srgbClr val="0000FF"/>
                </a:solidFill>
                <a:latin typeface="Times New Roman" pitchFamily="18" charset="0"/>
              </a:rPr>
              <a:t>III этап. Заключительный</a:t>
            </a:r>
            <a:endParaRPr lang="ru-RU" sz="2800" u="sng">
              <a:solidFill>
                <a:srgbClr val="0000FF"/>
              </a:solidFill>
              <a:latin typeface="Times New Roman" pitchFamily="18" charset="0"/>
            </a:endParaRPr>
          </a:p>
          <a:p>
            <a:r>
              <a:rPr lang="ru-RU" sz="2400">
                <a:solidFill>
                  <a:schemeClr val="accent2"/>
                </a:solidFill>
                <a:latin typeface="Times New Roman" pitchFamily="18" charset="0"/>
              </a:rPr>
              <a:t>1.Подведение итогов, анализ ожидаемого результата.</a:t>
            </a:r>
          </a:p>
          <a:p>
            <a:r>
              <a:rPr lang="ru-RU" sz="2400">
                <a:solidFill>
                  <a:schemeClr val="accent2"/>
                </a:solidFill>
                <a:latin typeface="Times New Roman" pitchFamily="18" charset="0"/>
              </a:rPr>
              <a:t>2.Оформление выставки «Наши любимые сказки»;</a:t>
            </a:r>
          </a:p>
          <a:p>
            <a:r>
              <a:rPr lang="ru-RU" sz="2400">
                <a:solidFill>
                  <a:schemeClr val="accent2"/>
                </a:solidFill>
                <a:latin typeface="Times New Roman" pitchFamily="18" charset="0"/>
              </a:rPr>
              <a:t>3.Оформление выставки семейных поделок сказочных персонажей;</a:t>
            </a:r>
          </a:p>
          <a:p>
            <a:r>
              <a:rPr lang="ru-RU" sz="2400">
                <a:solidFill>
                  <a:schemeClr val="accent2"/>
                </a:solidFill>
                <a:latin typeface="Times New Roman" pitchFamily="18" charset="0"/>
              </a:rPr>
              <a:t>4. Презентация проекта;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 descr="http://static.wixstatic.com/media/e46be2_b3bef502c3ef454dad5bd32a54cce886.jpg_srz_1500_1055_85_22_0.50_1.20_0.00_jpg_srz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789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403350" y="981075"/>
            <a:ext cx="6408738" cy="402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solidFill>
                  <a:srgbClr val="FF0000"/>
                </a:solidFill>
                <a:latin typeface="Times New Roman" pitchFamily="18" charset="0"/>
              </a:rPr>
              <a:t>Содержание работы с детьми.</a:t>
            </a:r>
            <a:endParaRPr lang="ru-RU" b="1">
              <a:solidFill>
                <a:srgbClr val="FF0000"/>
              </a:solidFill>
              <a:latin typeface="Times New Roman" pitchFamily="18" charset="0"/>
            </a:endParaRPr>
          </a:p>
          <a:p>
            <a:pPr>
              <a:buFontTx/>
              <a:buChar char="•"/>
            </a:pPr>
            <a:r>
              <a:rPr lang="ru-RU">
                <a:latin typeface="Times New Roman" pitchFamily="18" charset="0"/>
              </a:rPr>
              <a:t>Беседы «Сказки–добрые друзья», «Мои любимые сказки» , «какие сказки вам читают дома»</a:t>
            </a:r>
          </a:p>
          <a:p>
            <a:pPr>
              <a:buFontTx/>
              <a:buChar char="•"/>
            </a:pPr>
            <a:r>
              <a:rPr lang="ru-RU">
                <a:latin typeface="Times New Roman" pitchFamily="18" charset="0"/>
              </a:rPr>
              <a:t>Чтение разных сказок </a:t>
            </a:r>
          </a:p>
          <a:p>
            <a:pPr>
              <a:buFontTx/>
              <a:buChar char="•"/>
            </a:pPr>
            <a:r>
              <a:rPr lang="ru-RU">
                <a:latin typeface="Times New Roman" pitchFamily="18" charset="0"/>
              </a:rPr>
              <a:t>Разучивание присказок, поговорок, пословиц о сказках, сказочных героях.</a:t>
            </a:r>
          </a:p>
          <a:p>
            <a:pPr>
              <a:buFontTx/>
              <a:buChar char="•"/>
            </a:pPr>
            <a:r>
              <a:rPr lang="ru-RU">
                <a:latin typeface="Times New Roman" pitchFamily="18" charset="0"/>
              </a:rPr>
              <a:t>Пересказ прочитанных сказок, их инсценированние.</a:t>
            </a:r>
          </a:p>
          <a:p>
            <a:r>
              <a:rPr lang="ru-RU">
                <a:latin typeface="Times New Roman" pitchFamily="18" charset="0"/>
              </a:rPr>
              <a:t>Сопровождение рассматривания готовых работ словесными рассказами и пояснениями.</a:t>
            </a:r>
          </a:p>
          <a:p>
            <a:pPr>
              <a:buFontTx/>
              <a:buChar char="•"/>
            </a:pPr>
            <a:r>
              <a:rPr lang="ru-RU">
                <a:latin typeface="Times New Roman" pitchFamily="18" charset="0"/>
              </a:rPr>
              <a:t>Рассматривание иллюстраций разных художников к сказкам.</a:t>
            </a:r>
          </a:p>
          <a:p>
            <a:pPr>
              <a:buFontTx/>
              <a:buChar char="•"/>
            </a:pPr>
            <a:r>
              <a:rPr lang="ru-RU">
                <a:latin typeface="Times New Roman" pitchFamily="18" charset="0"/>
              </a:rPr>
              <a:t>Загадки о сказках, героях сказок.</a:t>
            </a:r>
          </a:p>
          <a:p>
            <a:pPr>
              <a:buFontTx/>
              <a:buChar char="•"/>
            </a:pPr>
            <a:r>
              <a:rPr lang="ru-RU">
                <a:latin typeface="Times New Roman" pitchFamily="18" charset="0"/>
              </a:rPr>
              <a:t> Викторина по сказкам.</a:t>
            </a:r>
          </a:p>
          <a:p>
            <a:pPr>
              <a:buFontTx/>
              <a:buChar char="•"/>
            </a:pPr>
            <a:r>
              <a:rPr lang="ru-RU">
                <a:latin typeface="Times New Roman" pitchFamily="18" charset="0"/>
              </a:rPr>
              <a:t>Инсценирвка сказки «Репка».</a:t>
            </a:r>
          </a:p>
          <a:p>
            <a:pPr algn="ctr"/>
            <a:endParaRPr lang="ru-RU" sz="2400" b="1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 descr="http://static.wixstatic.com/media/e46be2_b3bef502c3ef454dad5bd32a54cce886.jpg_srz_1500_1055_85_22_0.50_1.20_0.00_jpg_srz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789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547813" y="1268413"/>
            <a:ext cx="64087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2400">
              <a:solidFill>
                <a:srgbClr val="33CC33"/>
              </a:solidFill>
              <a:latin typeface="Times New Roman" pitchFamily="18" charset="0"/>
            </a:endParaRPr>
          </a:p>
        </p:txBody>
      </p:sp>
      <p:sp>
        <p:nvSpPr>
          <p:cNvPr id="24579" name="Text Box 6"/>
          <p:cNvSpPr txBox="1">
            <a:spLocks noChangeArrowheads="1"/>
          </p:cNvSpPr>
          <p:nvPr/>
        </p:nvSpPr>
        <p:spPr bwMode="auto">
          <a:xfrm>
            <a:off x="1547813" y="981075"/>
            <a:ext cx="5975350" cy="366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 u="sng">
                <a:solidFill>
                  <a:srgbClr val="0000FF"/>
                </a:solidFill>
                <a:latin typeface="Times New Roman" pitchFamily="18" charset="0"/>
              </a:rPr>
              <a:t>Содержание работы с родителями</a:t>
            </a:r>
            <a:r>
              <a:rPr lang="ru-RU" b="1" u="sng">
                <a:solidFill>
                  <a:srgbClr val="0000FF"/>
                </a:solidFill>
                <a:latin typeface="Times New Roman" pitchFamily="18" charset="0"/>
              </a:rPr>
              <a:t>.</a:t>
            </a:r>
            <a:endParaRPr lang="ru-RU">
              <a:solidFill>
                <a:srgbClr val="0000FF"/>
              </a:solidFill>
              <a:latin typeface="Times New Roman" pitchFamily="18" charset="0"/>
            </a:endParaRPr>
          </a:p>
          <a:p>
            <a:pPr>
              <a:buFontTx/>
              <a:buChar char="•"/>
            </a:pPr>
            <a:r>
              <a:rPr lang="ru-RU"/>
              <a:t>Беседа с родителями «</a:t>
            </a:r>
            <a:r>
              <a:rPr lang="ru-RU" i="1"/>
              <a:t>Знакомство с проектом</a:t>
            </a:r>
            <a:r>
              <a:rPr lang="ru-RU"/>
              <a:t>».</a:t>
            </a:r>
          </a:p>
          <a:p>
            <a:pPr>
              <a:buFontTx/>
              <a:buChar char="•"/>
            </a:pPr>
            <a:r>
              <a:rPr lang="ru-RU"/>
              <a:t>Домашние задания для родителей и детей (изготовление поделок, рисование иллюстраций к сказкам).</a:t>
            </a:r>
          </a:p>
          <a:p>
            <a:pPr>
              <a:buFontTx/>
              <a:buChar char="•"/>
            </a:pPr>
            <a:r>
              <a:rPr lang="ru-RU"/>
              <a:t>Помощь в пополнении книжного уголка сказками.</a:t>
            </a:r>
          </a:p>
          <a:p>
            <a:pPr>
              <a:buFontTx/>
              <a:buChar char="•"/>
            </a:pPr>
            <a:r>
              <a:rPr lang="ru-RU"/>
              <a:t>Консультация для родителей</a:t>
            </a:r>
            <a:r>
              <a:rPr lang="ru-RU" b="1"/>
              <a:t> </a:t>
            </a:r>
            <a:r>
              <a:rPr lang="ru-RU"/>
              <a:t>«Какие сказки читать ребёнку на ночь», «Сказкотерапия».</a:t>
            </a:r>
          </a:p>
          <a:p>
            <a:pPr>
              <a:buFontTx/>
              <a:buChar char="•"/>
            </a:pPr>
            <a:r>
              <a:rPr lang="ru-RU"/>
              <a:t>Информация для родителей в папке - передвижке: «</a:t>
            </a:r>
            <a:r>
              <a:rPr lang="ru-RU" i="1"/>
              <a:t>Читаем детям сказки</a:t>
            </a:r>
            <a:r>
              <a:rPr lang="ru-RU"/>
              <a:t> »</a:t>
            </a:r>
          </a:p>
          <a:p>
            <a:pPr>
              <a:buFontTx/>
              <a:buChar char="•"/>
            </a:pPr>
            <a:r>
              <a:rPr lang="ru-RU"/>
              <a:t>Совместная творческая работа с детьми: Изготовить атрибуты для театрального уголка (маски, шляпы)</a:t>
            </a:r>
            <a:r>
              <a:rPr lang="ru-RU" b="1" i="1"/>
              <a:t> </a:t>
            </a:r>
            <a:endParaRPr lang="ru-RU"/>
          </a:p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2" descr="http://static.wixstatic.com/media/e46be2_b3bef502c3ef454dad5bd32a54cce886.jpg_srz_1500_1055_85_22_0.50_1.20_0.00_jpg_srz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4925" y="0"/>
            <a:ext cx="91789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41377" y="1916832"/>
            <a:ext cx="787901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http://static.wixstatic.com/media/e46be2_b3bef502c3ef454dad5bd32a54cce886.jpg_srz_1500_1055_85_22_0.50_1.20_0.00_jpg_srz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4925" y="0"/>
            <a:ext cx="91789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04850" y="981075"/>
            <a:ext cx="7323138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rgbClr val="FFFF00"/>
                </a:solidFill>
                <a:latin typeface="Times New Roman" pitchFamily="18" charset="0"/>
              </a:rPr>
              <a:t>Актуальность проекта</a:t>
            </a:r>
          </a:p>
          <a:p>
            <a:pPr algn="ctr"/>
            <a:r>
              <a:rPr lang="ru-RU" sz="2000" b="1">
                <a:latin typeface="Times New Roman" pitchFamily="18" charset="0"/>
              </a:rPr>
              <a:t> </a:t>
            </a:r>
            <a:r>
              <a:rPr lang="ru-RU" sz="2000" b="1">
                <a:solidFill>
                  <a:srgbClr val="0000FF"/>
                </a:solidFill>
                <a:latin typeface="Times New Roman" pitchFamily="18" charset="0"/>
              </a:rPr>
              <a:t>К сожалению, на сегодняшний день, наши дети воспитываются не на сказках, а на современных мультфильмах. У большинства родителей нет времени сесть с ребенком и почитать книгу. Детские психологи считают это большим упущением взрослых в воспитании своих детей.</a:t>
            </a:r>
            <a:r>
              <a:rPr lang="ru-RU" sz="200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ru-RU" sz="2000" b="1">
                <a:solidFill>
                  <a:srgbClr val="0000FF"/>
                </a:solidFill>
                <a:latin typeface="Times New Roman" pitchFamily="18" charset="0"/>
              </a:rPr>
              <a:t>Как показывает обследование , дети плохо знают сказки , не умеют их рассказывать , не интересуются книгами , все это в большей мере влияет на развитие связной речи детей и на такие психические процессы как воображение и фантазия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 descr="http://static.wixstatic.com/media/e46be2_b3bef502c3ef454dad5bd32a54cce886.jpg_srz_1500_1055_85_22_0.50_1.20_0.00_jpg_srz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4925" y="0"/>
            <a:ext cx="91789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331913" y="1196975"/>
            <a:ext cx="6624637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u="sng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Цель проекта :</a:t>
            </a:r>
            <a:r>
              <a:rPr lang="ru-RU" sz="3600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</a:p>
          <a:p>
            <a:pPr>
              <a:defRPr/>
            </a:pPr>
            <a:r>
              <a:rPr lang="ru-RU" sz="2800">
                <a:solidFill>
                  <a:srgbClr val="FF3300"/>
                </a:solidFill>
                <a:latin typeface="Times New Roman" pitchFamily="18" charset="0"/>
              </a:rPr>
              <a:t>Создать положительный эмоциональный настрой, формировать у детей представления о сказках через различные виды деятельности</a:t>
            </a:r>
            <a:r>
              <a:rPr lang="ru-RU" sz="2800"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http://static.wixstatic.com/media/e46be2_b3bef502c3ef454dad5bd32a54cce886.jpg_srz_1500_1055_85_22_0.50_1.20_0.00_jpg_srz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4925" y="0"/>
            <a:ext cx="91789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059113" y="378142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24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7" name="Text Box 6"/>
          <p:cNvSpPr txBox="1">
            <a:spLocks noChangeArrowheads="1"/>
          </p:cNvSpPr>
          <p:nvPr/>
        </p:nvSpPr>
        <p:spPr bwMode="auto">
          <a:xfrm>
            <a:off x="1403350" y="981075"/>
            <a:ext cx="6913563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 u="sng">
                <a:solidFill>
                  <a:srgbClr val="CC0099"/>
                </a:solidFill>
                <a:latin typeface="Times New Roman" pitchFamily="18" charset="0"/>
              </a:rPr>
              <a:t>ЗАДАЧИ ПРОЕКТА:</a:t>
            </a:r>
            <a:endParaRPr lang="ru-RU" sz="3600" b="1">
              <a:solidFill>
                <a:srgbClr val="CC0099"/>
              </a:solidFill>
              <a:latin typeface="Times New Roman" pitchFamily="18" charset="0"/>
            </a:endParaRPr>
          </a:p>
          <a:p>
            <a:pPr>
              <a:buFontTx/>
              <a:buChar char="•"/>
            </a:pPr>
            <a:r>
              <a:rPr lang="ru-RU">
                <a:solidFill>
                  <a:srgbClr val="333399"/>
                </a:solidFill>
                <a:latin typeface="Times New Roman" pitchFamily="18" charset="0"/>
              </a:rPr>
              <a:t> </a:t>
            </a:r>
            <a:r>
              <a:rPr lang="ru-RU" sz="2000">
                <a:solidFill>
                  <a:srgbClr val="333399"/>
                </a:solidFill>
                <a:latin typeface="Times New Roman" pitchFamily="18" charset="0"/>
              </a:rPr>
              <a:t>создать условия для детей, способствующие освоению сказок;</a:t>
            </a:r>
          </a:p>
          <a:p>
            <a:pPr>
              <a:buFontTx/>
              <a:buChar char="•"/>
            </a:pPr>
            <a:r>
              <a:rPr lang="ru-RU" sz="2000">
                <a:solidFill>
                  <a:srgbClr val="333399"/>
                </a:solidFill>
                <a:latin typeface="Times New Roman" pitchFamily="18" charset="0"/>
              </a:rPr>
              <a:t> закрепить и расширить знания детей о сказках;</a:t>
            </a:r>
          </a:p>
          <a:p>
            <a:pPr>
              <a:buFontTx/>
              <a:buChar char="•"/>
            </a:pPr>
            <a:r>
              <a:rPr lang="ru-RU" sz="2000">
                <a:solidFill>
                  <a:srgbClr val="333399"/>
                </a:solidFill>
                <a:latin typeface="Times New Roman" pitchFamily="18" charset="0"/>
              </a:rPr>
              <a:t> развивать творческие навыки, коммуникативные умения;</a:t>
            </a:r>
          </a:p>
          <a:p>
            <a:pPr>
              <a:buFontTx/>
              <a:buChar char="•"/>
            </a:pPr>
            <a:r>
              <a:rPr lang="ru-RU" sz="2000">
                <a:solidFill>
                  <a:srgbClr val="333399"/>
                </a:solidFill>
                <a:latin typeface="Times New Roman" pitchFamily="18" charset="0"/>
              </a:rPr>
              <a:t> способствовать поддержанию традиции семейного  чтения;</a:t>
            </a:r>
          </a:p>
          <a:p>
            <a:pPr>
              <a:buFontTx/>
              <a:buChar char="•"/>
            </a:pPr>
            <a:r>
              <a:rPr lang="ru-RU" sz="2000">
                <a:solidFill>
                  <a:srgbClr val="333399"/>
                </a:solidFill>
                <a:latin typeface="Times New Roman" pitchFamily="18" charset="0"/>
              </a:rPr>
              <a:t> продолжать вовлекать детей, родителей   в совместную деятельность по знакомству со сказками, показать ценность и значимость совместного творчества детей и родителей;</a:t>
            </a:r>
          </a:p>
          <a:p>
            <a:endParaRPr lang="ru-RU" sz="2000">
              <a:solidFill>
                <a:srgbClr val="333399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http://static.wixstatic.com/media/e46be2_b3bef502c3ef454dad5bd32a54cce886.jpg_srz_1500_1055_85_22_0.50_1.20_0.00_jpg_srz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789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991100" y="1585913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24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1" name="Text Box 7"/>
          <p:cNvSpPr txBox="1">
            <a:spLocks noChangeArrowheads="1"/>
          </p:cNvSpPr>
          <p:nvPr/>
        </p:nvSpPr>
        <p:spPr bwMode="auto">
          <a:xfrm>
            <a:off x="2679700" y="19367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" name="TextBox 4"/>
          <p:cNvSpPr txBox="1">
            <a:spLocks noChangeArrowheads="1"/>
          </p:cNvSpPr>
          <p:nvPr/>
        </p:nvSpPr>
        <p:spPr bwMode="auto">
          <a:xfrm>
            <a:off x="5207000" y="1801813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24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1979613" y="1125538"/>
            <a:ext cx="626427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u="sng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УЧАСТНИКИ ПРОЕКТА:</a:t>
            </a:r>
          </a:p>
          <a:p>
            <a:pPr algn="ctr">
              <a:defRPr/>
            </a:pPr>
            <a:endParaRPr lang="ru-RU" sz="3200" b="1" u="sng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algn="ctr">
              <a:defRPr/>
            </a:pPr>
            <a:r>
              <a:rPr lang="ru-RU" sz="3600" b="1" i="1">
                <a:solidFill>
                  <a:schemeClr val="hlink"/>
                </a:solidFill>
                <a:latin typeface="Times New Roman" pitchFamily="18" charset="0"/>
              </a:rPr>
              <a:t>Дети средней группы</a:t>
            </a:r>
            <a:r>
              <a:rPr lang="ru-RU" sz="3600" b="1">
                <a:solidFill>
                  <a:schemeClr val="hlink"/>
                </a:solidFill>
                <a:latin typeface="Times New Roman" pitchFamily="18" charset="0"/>
              </a:rPr>
              <a:t> </a:t>
            </a:r>
          </a:p>
          <a:p>
            <a:pPr algn="ctr">
              <a:defRPr/>
            </a:pPr>
            <a:r>
              <a:rPr lang="ru-RU" sz="3600" b="1" i="1">
                <a:solidFill>
                  <a:schemeClr val="hlink"/>
                </a:solidFill>
                <a:latin typeface="Times New Roman" pitchFamily="18" charset="0"/>
              </a:rPr>
              <a:t>Воспитатель</a:t>
            </a:r>
            <a:r>
              <a:rPr lang="ru-RU" sz="3600" b="1">
                <a:solidFill>
                  <a:schemeClr val="hlink"/>
                </a:solidFill>
                <a:latin typeface="Times New Roman" pitchFamily="18" charset="0"/>
              </a:rPr>
              <a:t> </a:t>
            </a:r>
          </a:p>
          <a:p>
            <a:pPr algn="ctr">
              <a:defRPr/>
            </a:pPr>
            <a:r>
              <a:rPr lang="ru-RU" sz="3600" b="1" i="1">
                <a:solidFill>
                  <a:schemeClr val="hlink"/>
                </a:solidFill>
                <a:latin typeface="Times New Roman" pitchFamily="18" charset="0"/>
              </a:rPr>
              <a:t>Родители</a:t>
            </a:r>
            <a:endParaRPr lang="ru-RU">
              <a:solidFill>
                <a:schemeClr val="hlink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http://static.wixstatic.com/media/e46be2_b3bef502c3ef454dad5bd32a54cce886.jpg_srz_1500_1055_85_22_0.50_1.20_0.00_jpg_srz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789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979613" y="1052513"/>
            <a:ext cx="5688012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 u="sng">
                <a:solidFill>
                  <a:srgbClr val="0000FF"/>
                </a:solidFill>
                <a:latin typeface="Times New Roman" pitchFamily="18" charset="0"/>
              </a:rPr>
              <a:t>ТИП ПРОЕКТА:</a:t>
            </a:r>
            <a:r>
              <a:rPr lang="ru-RU" sz="2000" b="1">
                <a:solidFill>
                  <a:srgbClr val="333399"/>
                </a:solidFill>
                <a:latin typeface="Times New Roman" pitchFamily="18" charset="0"/>
              </a:rPr>
              <a:t> </a:t>
            </a:r>
          </a:p>
          <a:p>
            <a:pPr>
              <a:defRPr/>
            </a:pPr>
            <a:r>
              <a:rPr lang="ru-RU" sz="2000">
                <a:latin typeface="Times New Roman" pitchFamily="18" charset="0"/>
              </a:rPr>
              <a:t>- познавательно-творческий;</a:t>
            </a:r>
            <a:endParaRPr lang="ru-RU" sz="2000" b="1" u="sng">
              <a:latin typeface="Times New Roman" pitchFamily="18" charset="0"/>
            </a:endParaRPr>
          </a:p>
          <a:p>
            <a:pPr>
              <a:defRPr/>
            </a:pPr>
            <a:r>
              <a:rPr lang="ru-RU" sz="2000" b="1" u="sng">
                <a:solidFill>
                  <a:srgbClr val="0000FF"/>
                </a:solidFill>
                <a:latin typeface="Times New Roman" pitchFamily="18" charset="0"/>
              </a:rPr>
              <a:t>Продолжительность проекта</a:t>
            </a:r>
            <a:r>
              <a:rPr lang="ru-RU" sz="2000" b="1" u="sng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:</a:t>
            </a:r>
            <a:r>
              <a:rPr lang="ru-RU" sz="2000">
                <a:solidFill>
                  <a:srgbClr val="0000FF"/>
                </a:solidFill>
                <a:latin typeface="Times New Roman" pitchFamily="18" charset="0"/>
              </a:rPr>
              <a:t> </a:t>
            </a:r>
          </a:p>
          <a:p>
            <a:pPr>
              <a:defRPr/>
            </a:pPr>
            <a:r>
              <a:rPr lang="ru-RU" sz="2000">
                <a:latin typeface="Times New Roman" pitchFamily="18" charset="0"/>
              </a:rPr>
              <a:t>-краткосрочный;</a:t>
            </a:r>
          </a:p>
          <a:p>
            <a:pPr>
              <a:defRPr/>
            </a:pPr>
            <a:r>
              <a:rPr lang="ru-RU" sz="2000" b="1" u="sng">
                <a:solidFill>
                  <a:srgbClr val="0000FF"/>
                </a:solidFill>
                <a:latin typeface="Times New Roman" pitchFamily="18" charset="0"/>
              </a:rPr>
              <a:t>Возраст детей</a:t>
            </a:r>
            <a:r>
              <a:rPr lang="ru-RU" sz="2400" b="1" u="sng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ru-RU" u="sng">
                <a:solidFill>
                  <a:srgbClr val="0000FF"/>
                </a:solidFill>
                <a:latin typeface="Times New Roman" pitchFamily="18" charset="0"/>
              </a:rPr>
              <a:t>-</a:t>
            </a:r>
            <a:r>
              <a:rPr lang="ru-RU" u="sng">
                <a:latin typeface="Times New Roman" pitchFamily="18" charset="0"/>
              </a:rPr>
              <a:t> </a:t>
            </a:r>
            <a:r>
              <a:rPr lang="ru-RU" sz="2000" u="sng">
                <a:latin typeface="Times New Roman" pitchFamily="18" charset="0"/>
              </a:rPr>
              <a:t>4-5лет;</a:t>
            </a:r>
          </a:p>
          <a:p>
            <a:pPr>
              <a:defRPr/>
            </a:pPr>
            <a:r>
              <a:rPr lang="ru-RU" sz="2000" b="1" u="sng">
                <a:solidFill>
                  <a:srgbClr val="0000FF"/>
                </a:solidFill>
                <a:latin typeface="Times New Roman" pitchFamily="18" charset="0"/>
              </a:rPr>
              <a:t>Проект осуществлялся  через образовательные области:</a:t>
            </a:r>
            <a:r>
              <a:rPr lang="ru-RU" sz="2000">
                <a:latin typeface="Times New Roman" pitchFamily="18" charset="0"/>
              </a:rPr>
              <a:t> социально-коммуникативное развитие, познавательное развитие, речевое развитие, художественно-эстетическое развитие, физическое развитие;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http://static.wixstatic.com/media/e46be2_b3bef502c3ef454dad5bd32a54cce886.jpg_srz_1500_1055_85_22_0.50_1.20_0.00_jpg_srz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789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900113" y="765175"/>
            <a:ext cx="7127875" cy="347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Предполагаемые результаты по проекту: </a:t>
            </a:r>
          </a:p>
          <a:p>
            <a:pPr>
              <a:defRPr/>
            </a:pPr>
            <a:r>
              <a:rPr lang="ru-RU">
                <a:solidFill>
                  <a:srgbClr val="CC0099"/>
                </a:solidFill>
              </a:rPr>
              <a:t> </a:t>
            </a:r>
          </a:p>
          <a:p>
            <a:pPr>
              <a:defRPr/>
            </a:pPr>
            <a:r>
              <a:rPr lang="ru-RU">
                <a:solidFill>
                  <a:srgbClr val="0000FF"/>
                </a:solidFill>
                <a:latin typeface="Times New Roman" pitchFamily="18" charset="0"/>
              </a:rPr>
              <a:t>- </a:t>
            </a:r>
            <a:r>
              <a:rPr lang="ru-RU" sz="2000">
                <a:solidFill>
                  <a:srgbClr val="0000FF"/>
                </a:solidFill>
                <a:latin typeface="Times New Roman" pitchFamily="18" charset="0"/>
              </a:rPr>
              <a:t>развитие интереса детей к русским народным сказкам; </a:t>
            </a:r>
          </a:p>
          <a:p>
            <a:pPr>
              <a:defRPr/>
            </a:pPr>
            <a:r>
              <a:rPr lang="ru-RU" sz="2000">
                <a:solidFill>
                  <a:srgbClr val="0000FF"/>
                </a:solidFill>
                <a:latin typeface="Times New Roman" pitchFamily="18" charset="0"/>
              </a:rPr>
              <a:t>-закрепление умения применять свои знания в беседе, связных высказываниях; </a:t>
            </a:r>
          </a:p>
          <a:p>
            <a:pPr>
              <a:defRPr/>
            </a:pPr>
            <a:r>
              <a:rPr lang="ru-RU" sz="2000">
                <a:solidFill>
                  <a:srgbClr val="0000FF"/>
                </a:solidFill>
                <a:latin typeface="Times New Roman" pitchFamily="18" charset="0"/>
              </a:rPr>
              <a:t>-воспитание чувства дружбы и коллективизма;</a:t>
            </a:r>
          </a:p>
          <a:p>
            <a:pPr>
              <a:defRPr/>
            </a:pPr>
            <a:r>
              <a:rPr lang="ru-RU" sz="2000">
                <a:solidFill>
                  <a:srgbClr val="0000FF"/>
                </a:solidFill>
                <a:latin typeface="Times New Roman" pitchFamily="18" charset="0"/>
              </a:rPr>
              <a:t> - получить эмоциональный отклик от своей работы;</a:t>
            </a:r>
          </a:p>
          <a:p>
            <a:pPr>
              <a:defRPr/>
            </a:pPr>
            <a:r>
              <a:rPr lang="ru-RU" sz="2000">
                <a:solidFill>
                  <a:srgbClr val="0000FF"/>
                </a:solidFill>
                <a:latin typeface="Times New Roman" pitchFamily="18" charset="0"/>
              </a:rPr>
              <a:t> - пополнение книжного уголка книгами по разделу «Сказки» </a:t>
            </a:r>
          </a:p>
          <a:p>
            <a:pPr>
              <a:defRPr/>
            </a:pPr>
            <a:r>
              <a:rPr lang="ru-RU" sz="2000" b="1">
                <a:solidFill>
                  <a:srgbClr val="0000FF"/>
                </a:solidFill>
                <a:latin typeface="Times New Roman" pitchFamily="18" charset="0"/>
              </a:rPr>
              <a:t>- </a:t>
            </a:r>
            <a:r>
              <a:rPr lang="ru-RU" sz="2000">
                <a:solidFill>
                  <a:srgbClr val="0000FF"/>
                </a:solidFill>
                <a:latin typeface="Times New Roman" pitchFamily="18" charset="0"/>
              </a:rPr>
              <a:t>- активное участие родителей в жизни детского сада и</a:t>
            </a:r>
            <a:r>
              <a:rPr lang="ru-RU" sz="2000" b="1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ru-RU" sz="2000">
                <a:solidFill>
                  <a:srgbClr val="0000FF"/>
                </a:solidFill>
                <a:latin typeface="Times New Roman" pitchFamily="18" charset="0"/>
              </a:rPr>
              <a:t>группы; </a:t>
            </a:r>
          </a:p>
          <a:p>
            <a:pPr>
              <a:defRPr/>
            </a:pPr>
            <a:endParaRPr lang="ru-RU" sz="2000">
              <a:solidFill>
                <a:srgbClr val="0000FF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 descr="http://static.wixstatic.com/media/e46be2_b3bef502c3ef454dad5bd32a54cce886.jpg_srz_1500_1055_85_22_0.50_1.20_0.00_jpg_srz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4925" y="0"/>
            <a:ext cx="91789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187450" y="981075"/>
            <a:ext cx="6192838" cy="277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u="sng">
                <a:solidFill>
                  <a:srgbClr val="FF0000"/>
                </a:solidFill>
                <a:latin typeface="Times New Roman" pitchFamily="18" charset="0"/>
              </a:rPr>
              <a:t>Этапы  работы  над  проектом</a:t>
            </a:r>
          </a:p>
          <a:p>
            <a:endParaRPr lang="ru-RU" sz="2400" b="1" u="sng">
              <a:solidFill>
                <a:srgbClr val="FF0000"/>
              </a:solidFill>
              <a:latin typeface="Times New Roman" pitchFamily="18" charset="0"/>
            </a:endParaRPr>
          </a:p>
          <a:p>
            <a:r>
              <a:rPr lang="ru-RU" sz="2000" b="1" u="sng">
                <a:solidFill>
                  <a:srgbClr val="009900"/>
                </a:solidFill>
                <a:latin typeface="Times New Roman" pitchFamily="18" charset="0"/>
              </a:rPr>
              <a:t>I</a:t>
            </a:r>
            <a:r>
              <a:rPr lang="ru-RU" sz="2000" b="1" i="1" u="sng">
                <a:solidFill>
                  <a:srgbClr val="009900"/>
                </a:solidFill>
                <a:latin typeface="Times New Roman" pitchFamily="18" charset="0"/>
              </a:rPr>
              <a:t> этап. Подготовительно-информационный:</a:t>
            </a:r>
            <a:endParaRPr lang="ru-RU" sz="2000" i="1">
              <a:solidFill>
                <a:srgbClr val="009900"/>
              </a:solidFill>
              <a:latin typeface="Times New Roman" pitchFamily="18" charset="0"/>
            </a:endParaRPr>
          </a:p>
          <a:p>
            <a:pPr>
              <a:buFontTx/>
              <a:buChar char="•"/>
            </a:pPr>
            <a:r>
              <a:rPr lang="ru-RU">
                <a:solidFill>
                  <a:srgbClr val="0000FF"/>
                </a:solidFill>
                <a:latin typeface="Times New Roman" pitchFamily="18" charset="0"/>
              </a:rPr>
              <a:t> Вызвать интерес детей и родителей к теме проекта.</a:t>
            </a:r>
          </a:p>
          <a:p>
            <a:pPr>
              <a:buFontTx/>
              <a:buChar char="•"/>
            </a:pPr>
            <a:r>
              <a:rPr lang="ru-RU">
                <a:solidFill>
                  <a:srgbClr val="0000FF"/>
                </a:solidFill>
                <a:latin typeface="Times New Roman" pitchFamily="18" charset="0"/>
              </a:rPr>
              <a:t> Информирование родителей о реализации данного проекта. </a:t>
            </a:r>
          </a:p>
          <a:p>
            <a:pPr>
              <a:buFontTx/>
              <a:buChar char="•"/>
            </a:pPr>
            <a:r>
              <a:rPr lang="ru-RU">
                <a:solidFill>
                  <a:srgbClr val="0000FF"/>
                </a:solidFill>
                <a:latin typeface="Times New Roman" pitchFamily="18" charset="0"/>
              </a:rPr>
              <a:t> Подборка методической, справочной, художественной литературы, пословиц, поговорок. Подбор материала и оборудования для совместной деятельности, бесед, сюжетно-ролевых игр с детьми.</a:t>
            </a:r>
            <a:endParaRPr lang="ru-RU" i="1" u="sng">
              <a:solidFill>
                <a:srgbClr val="0000FF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 descr="http://static.wixstatic.com/media/e46be2_b3bef502c3ef454dad5bd32a54cce886.jpg_srz_1500_1055_85_22_0.50_1.20_0.00_jpg_srz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4925" y="0"/>
            <a:ext cx="91789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95288" y="765175"/>
            <a:ext cx="8064500" cy="399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u="sng">
                <a:solidFill>
                  <a:srgbClr val="0000FF"/>
                </a:solidFill>
                <a:latin typeface="Times New Roman" pitchFamily="18" charset="0"/>
              </a:rPr>
              <a:t>II этап. Практический- познавательный:</a:t>
            </a:r>
            <a:endParaRPr lang="ru-RU" sz="2000">
              <a:solidFill>
                <a:srgbClr val="0000FF"/>
              </a:solidFill>
              <a:latin typeface="Times New Roman" pitchFamily="18" charset="0"/>
            </a:endParaRPr>
          </a:p>
          <a:p>
            <a:r>
              <a:rPr lang="ru-RU" sz="2000" b="1">
                <a:solidFill>
                  <a:srgbClr val="FF0000"/>
                </a:solidFill>
                <a:latin typeface="Times New Roman" pitchFamily="18" charset="0"/>
              </a:rPr>
              <a:t>Организация познавательной деятельности с детьми:</a:t>
            </a:r>
            <a:r>
              <a:rPr lang="ru-RU"/>
              <a:t> </a:t>
            </a:r>
          </a:p>
          <a:p>
            <a:r>
              <a:rPr lang="ru-RU">
                <a:latin typeface="Times New Roman" pitchFamily="18" charset="0"/>
              </a:rPr>
              <a:t>1Создание мини – библиотеки по сказкам. </a:t>
            </a:r>
          </a:p>
          <a:p>
            <a:r>
              <a:rPr lang="ru-RU">
                <a:latin typeface="Times New Roman" pitchFamily="18" charset="0"/>
              </a:rPr>
              <a:t>2.Познавательная беседы </a:t>
            </a:r>
            <a:r>
              <a:rPr lang="ru-RU" i="1">
                <a:latin typeface="Times New Roman" pitchFamily="18" charset="0"/>
              </a:rPr>
              <a:t>«Сказки - добрые друзья»</a:t>
            </a:r>
            <a:r>
              <a:rPr lang="ru-RU">
                <a:latin typeface="Times New Roman" pitchFamily="18" charset="0"/>
              </a:rPr>
              <a:t>, «Мои любимые сказки». </a:t>
            </a:r>
          </a:p>
          <a:p>
            <a:r>
              <a:rPr lang="ru-RU">
                <a:latin typeface="Times New Roman" pitchFamily="18" charset="0"/>
              </a:rPr>
              <a:t>3.Отгадывание загадок о сказочных героях. </a:t>
            </a:r>
          </a:p>
          <a:p>
            <a:r>
              <a:rPr lang="ru-RU">
                <a:latin typeface="Times New Roman" pitchFamily="18" charset="0"/>
              </a:rPr>
              <a:t>4.Совместная деятельность «Сказка «Лисичка-сестричка и серый волк»». </a:t>
            </a:r>
          </a:p>
          <a:p>
            <a:r>
              <a:rPr lang="ru-RU">
                <a:latin typeface="Times New Roman" pitchFamily="18" charset="0"/>
              </a:rPr>
              <a:t>5.Театрализация сказки  «Репка». </a:t>
            </a:r>
          </a:p>
          <a:p>
            <a:r>
              <a:rPr lang="ru-RU">
                <a:latin typeface="Times New Roman" pitchFamily="18" charset="0"/>
              </a:rPr>
              <a:t>6.Рассматривание иллюстраций разных художников к сказкам. </a:t>
            </a:r>
          </a:p>
          <a:p>
            <a:r>
              <a:rPr lang="ru-RU">
                <a:latin typeface="Times New Roman" pitchFamily="18" charset="0"/>
              </a:rPr>
              <a:t>7.Чтение художественной литературы, просмотр мультфильмов,</a:t>
            </a:r>
          </a:p>
          <a:p>
            <a:r>
              <a:rPr lang="ru-RU">
                <a:latin typeface="Times New Roman" pitchFamily="18" charset="0"/>
              </a:rPr>
              <a:t>8.Изготовление сказочных персонажей из бросового и подручного материала;</a:t>
            </a:r>
          </a:p>
          <a:p>
            <a:r>
              <a:rPr lang="ru-RU">
                <a:latin typeface="Times New Roman" pitchFamily="18" charset="0"/>
              </a:rPr>
              <a:t>9.Дидактические и сюжетно-ролевые игры</a:t>
            </a:r>
          </a:p>
          <a:p>
            <a:r>
              <a:rPr lang="ru-RU">
                <a:latin typeface="Times New Roman" pitchFamily="18" charset="0"/>
              </a:rPr>
              <a:t>10. Утренние беседы «Рассказ о прочитанной сказке дома»(ежедневно).</a:t>
            </a:r>
          </a:p>
          <a:p>
            <a:r>
              <a:rPr lang="ru-RU">
                <a:latin typeface="Times New Roman" pitchFamily="18" charset="0"/>
              </a:rPr>
              <a:t>11.Конструирование по сказке «Теремок» </a:t>
            </a:r>
          </a:p>
          <a:p>
            <a:r>
              <a:rPr lang="ru-RU"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630</TotalTime>
  <Words>471</Words>
  <Application>Microsoft Office PowerPoint</Application>
  <PresentationFormat>Экран (4:3)</PresentationFormat>
  <Paragraphs>75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Times New Roman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Customer</cp:lastModifiedBy>
  <cp:revision>12</cp:revision>
  <dcterms:created xsi:type="dcterms:W3CDTF">2016-04-20T08:13:07Z</dcterms:created>
  <dcterms:modified xsi:type="dcterms:W3CDTF">2017-04-19T16:41:24Z</dcterms:modified>
</cp:coreProperties>
</file>