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8" r:id="rId5"/>
    <p:sldId id="259" r:id="rId6"/>
    <p:sldId id="269" r:id="rId7"/>
    <p:sldId id="260" r:id="rId8"/>
    <p:sldId id="261" r:id="rId9"/>
    <p:sldId id="262" r:id="rId10"/>
    <p:sldId id="270" r:id="rId11"/>
    <p:sldId id="263" r:id="rId12"/>
    <p:sldId id="264" r:id="rId13"/>
    <p:sldId id="271" r:id="rId14"/>
    <p:sldId id="265" r:id="rId15"/>
    <p:sldId id="272" r:id="rId16"/>
    <p:sldId id="276" r:id="rId17"/>
    <p:sldId id="273" r:id="rId18"/>
    <p:sldId id="267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5EE86-4E87-48E7-9885-2580E8D3394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7C3FF-5073-47E1-9311-A7E8EE036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4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861048"/>
            <a:ext cx="5976664" cy="1728192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 algn="l"/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«Гимназия №3», </a:t>
            </a:r>
            <a:r>
              <a:rPr lang="ru-RU" sz="9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г.Чистополь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РТ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Шумилова Татьяна Михайловна </a:t>
            </a:r>
          </a:p>
          <a:p>
            <a:pPr algn="l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09600"/>
            <a:ext cx="7175351" cy="179316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Мыслительные операции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40"/>
            <a:ext cx="2105978" cy="2367281"/>
          </a:xfrm>
          <a:prstGeom prst="rect">
            <a:avLst/>
          </a:prstGeom>
        </p:spPr>
      </p:pic>
      <p:pic>
        <p:nvPicPr>
          <p:cNvPr id="1026" name="Picture 2" descr="G:\психолог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0"/>
            <a:ext cx="1219200" cy="121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325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268760"/>
            <a:ext cx="792088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Распределяет предметы и явления на группы в соответствии с их общими признаками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52936"/>
            <a:ext cx="2105978" cy="236728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23428"/>
            <a:ext cx="3902777" cy="3226296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6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/>
            </a:r>
            <a:b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Распределить данные слова на группы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Кот, медведь, лиса, синица, лошадь, собака, ворона, корова, дрозд, волк, тигр, овца, лось, сокол.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420888"/>
            <a:ext cx="35913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Домашние животные – </a:t>
            </a:r>
            <a:endParaRPr lang="ru-RU" sz="2400" dirty="0" smtClean="0"/>
          </a:p>
          <a:p>
            <a:pPr algn="ctr"/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3372" y="3140968"/>
            <a:ext cx="284590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Дикие животные -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3702" y="3717032"/>
            <a:ext cx="147829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 - 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2420888"/>
            <a:ext cx="480785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cap="none" spc="50" dirty="0" smtClean="0">
                <a:ln w="11430"/>
                <a:latin typeface="Times New Roman" pitchFamily="18" charset="0"/>
                <a:cs typeface="Times New Roman" pitchFamily="18" charset="0"/>
              </a:rPr>
              <a:t>кот, лошадь, собака, корова, овца.</a:t>
            </a:r>
            <a:endParaRPr lang="ru-RU" sz="2400" cap="none" spc="5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3140968"/>
            <a:ext cx="45066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cap="none" spc="50" dirty="0" smtClean="0">
                <a:ln w="11430"/>
                <a:latin typeface="Times New Roman" pitchFamily="18" charset="0"/>
                <a:cs typeface="Times New Roman" pitchFamily="18" charset="0"/>
              </a:rPr>
              <a:t>медведь, волк, лиса, тигр, лось.</a:t>
            </a:r>
            <a:endParaRPr lang="ru-RU" sz="2400" cap="none" spc="50" dirty="0">
              <a:ln w="1143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3717032"/>
            <a:ext cx="42144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cap="none" spc="50" dirty="0" smtClean="0">
                <a:ln w="11430"/>
                <a:latin typeface="Times New Roman" pitchFamily="18" charset="0"/>
                <a:cs typeface="Times New Roman" pitchFamily="18" charset="0"/>
              </a:rPr>
              <a:t>синица, ворона, дрозд, сокол.</a:t>
            </a:r>
            <a:endParaRPr lang="ru-RU" sz="2400" cap="none" spc="5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Абстракция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856895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Выделяет существенные связи и свойства предметов и отвлекает от несущественных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34534"/>
            <a:ext cx="2105978" cy="2367281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4" t="14606"/>
          <a:stretch/>
        </p:blipFill>
        <p:spPr bwMode="auto">
          <a:xfrm>
            <a:off x="3419872" y="2409042"/>
            <a:ext cx="3840087" cy="313118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lum bright="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9" t="3086" r="2968" b="4340"/>
          <a:stretch>
            <a:fillRect/>
          </a:stretch>
        </p:blipFill>
        <p:spPr bwMode="auto">
          <a:xfrm>
            <a:off x="1916559" y="260649"/>
            <a:ext cx="5679777" cy="60522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251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7 </a:t>
            </a:r>
            <a: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/>
            </a:r>
            <a:b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i="1" dirty="0"/>
              <a:t> </a:t>
            </a:r>
            <a:r>
              <a:rPr lang="ru-RU" sz="31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Выделить общие </a:t>
            </a:r>
            <a:r>
              <a:rPr lang="ru-RU" sz="31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признаки следующих объектов</a:t>
            </a:r>
            <a:r>
              <a:rPr lang="ru-RU" sz="31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1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23528" y="2830722"/>
            <a:ext cx="57606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12160" y="1484784"/>
            <a:ext cx="2160240" cy="648072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острые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12160" y="2420888"/>
            <a:ext cx="2232248" cy="648072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холодные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12160" y="3356992"/>
            <a:ext cx="2232248" cy="720080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круглые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12160" y="4293096"/>
            <a:ext cx="2232248" cy="720080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жидкие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4860032" y="1700808"/>
            <a:ext cx="720080" cy="288032"/>
          </a:xfrm>
          <a:prstGeom prst="rightArrow">
            <a:avLst/>
          </a:prstGeom>
          <a:solidFill>
            <a:srgbClr val="F62A2A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4860032" y="2636912"/>
            <a:ext cx="720080" cy="288032"/>
          </a:xfrm>
          <a:prstGeom prst="rightArrow">
            <a:avLst/>
          </a:prstGeom>
          <a:solidFill>
            <a:srgbClr val="F62A2A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860032" y="3501008"/>
            <a:ext cx="720080" cy="288032"/>
          </a:xfrm>
          <a:prstGeom prst="rightArrow">
            <a:avLst/>
          </a:prstGeom>
          <a:solidFill>
            <a:srgbClr val="F62A2A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788024" y="4509120"/>
            <a:ext cx="720080" cy="288032"/>
          </a:xfrm>
          <a:prstGeom prst="rightArrow">
            <a:avLst/>
          </a:prstGeom>
          <a:solidFill>
            <a:srgbClr val="F62A2A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3" descr="C:\Users\Библиотека\Downloads\0b330c21ec89b33d386ed69460b4537e.jpg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611824" y="5527571"/>
            <a:ext cx="1281173" cy="1362703"/>
          </a:xfrm>
          <a:prstGeom prst="rect">
            <a:avLst/>
          </a:prstGeom>
          <a:noFill/>
        </p:spPr>
      </p:pic>
      <p:sp>
        <p:nvSpPr>
          <p:cNvPr id="24" name="Скругленный прямоугольник 23"/>
          <p:cNvSpPr/>
          <p:nvPr/>
        </p:nvSpPr>
        <p:spPr>
          <a:xfrm>
            <a:off x="323528" y="1484784"/>
            <a:ext cx="42484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Кинжал, нож, ножницы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23528" y="2420888"/>
            <a:ext cx="4248472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Мороженное, лёд, снег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23528" y="3356992"/>
            <a:ext cx="42484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Мяч, апельсин, луна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23528" y="4293096"/>
            <a:ext cx="4176464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Вода, молоко, керосин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2" descr="C:\Users\Библиотека\Pictures\owl-flying-animat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4766" y="5735468"/>
            <a:ext cx="1738556" cy="11548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935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Сравнение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268760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Устанавливает сходства и различия, имеющиеся между предметами и явлениями.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34534"/>
            <a:ext cx="2105978" cy="2367281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420" y="2564904"/>
            <a:ext cx="3134048" cy="313404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8 </a:t>
            </a:r>
            <a: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/>
            </a:r>
            <a:b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сходства и различия между: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139952" y="2204864"/>
            <a:ext cx="425642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дуб и яблоня.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птица и рыба.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лиса и собака.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34534"/>
            <a:ext cx="2105978" cy="2367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WordArt 2"/>
          <p:cNvSpPr>
            <a:spLocks noChangeArrowheads="1" noChangeShapeType="1" noTextEdit="1"/>
          </p:cNvSpPr>
          <p:nvPr/>
        </p:nvSpPr>
        <p:spPr bwMode="ltGray">
          <a:xfrm>
            <a:off x="990600" y="381000"/>
            <a:ext cx="7315200" cy="28194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41273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50000">
                      <a:srgbClr val="FF00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808080"/>
                  </a:outerShdw>
                </a:effectLst>
                <a:latin typeface="Monotype Corsiva"/>
              </a:rPr>
              <a:t>Молодцы!</a:t>
            </a:r>
          </a:p>
        </p:txBody>
      </p:sp>
      <p:sp>
        <p:nvSpPr>
          <p:cNvPr id="77827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ltGray">
          <a:xfrm>
            <a:off x="8172450" y="6165850"/>
            <a:ext cx="609600" cy="509588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7829" name="Picture 5" descr="AG00373_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997200"/>
            <a:ext cx="3024187" cy="29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69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nimBg="1"/>
      <p:bldP spid="778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12511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971600" y="1052736"/>
            <a:ext cx="7704856" cy="4266808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познакомить учащихся с мыслительными операциями;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логическое мышление.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34534"/>
            <a:ext cx="2105978" cy="236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40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200800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 и синтез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484784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Анализ –делит целое на части или элементы;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Синтез – составляет из частей единое целое.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34534"/>
            <a:ext cx="2105978" cy="236728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" t="8191" r="2011" b="6476"/>
          <a:stretch/>
        </p:blipFill>
        <p:spPr bwMode="auto">
          <a:xfrm>
            <a:off x="3419872" y="2718915"/>
            <a:ext cx="3262113" cy="3030719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302" y="116632"/>
            <a:ext cx="7488832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1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/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Составить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новое слово, взяв по одному слогу из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данных слов: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059832" y="2225189"/>
            <a:ext cx="211333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маска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доска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34534"/>
            <a:ext cx="2105978" cy="236728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52120" y="2636912"/>
            <a:ext cx="2808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маскарад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53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8604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40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букв данного слова составить как можно больше новых слов: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763688" y="1844824"/>
            <a:ext cx="6644208" cy="3513544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ПЕРЕЛЕСОК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68960"/>
            <a:ext cx="1961489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8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90872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Задание 3</a:t>
            </a:r>
            <a:r>
              <a:rPr lang="ru-RU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Переставить в данных словах буквы и составить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слова: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699792" y="2060848"/>
            <a:ext cx="146219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Торс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Лось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Мука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Краб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580112" y="1988840"/>
            <a:ext cx="132453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рост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соль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кума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брак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80928"/>
            <a:ext cx="2153668" cy="242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Обобщение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412776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Обобщение  объединяет предметы и явления в группы по существенным признакам.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24944"/>
            <a:ext cx="2105978" cy="236728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5"/>
          <a:stretch/>
        </p:blipFill>
        <p:spPr bwMode="auto">
          <a:xfrm>
            <a:off x="3707904" y="2595095"/>
            <a:ext cx="2785992" cy="2621641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Необходимо подобрать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общее название к каждой группе слов: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39552" y="2388370"/>
            <a:ext cx="82809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стол, диван, табурет 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корова, лошадь, свинья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endParaRPr lang="ru-RU" sz="2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пион, астра, роза -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учитель, строитель, продавец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 автобус, трамвай, поезд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2420888"/>
            <a:ext cx="1192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мебель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2780928"/>
            <a:ext cx="320825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домашние животные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3140968"/>
            <a:ext cx="108876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цветы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3429000"/>
            <a:ext cx="17273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профессии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3861048"/>
            <a:ext cx="168642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1143000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/>
            </a:r>
            <a:br>
              <a:rPr lang="ru-RU" sz="2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лишнее слово: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1484784"/>
            <a:ext cx="8280920" cy="518457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темный, светлый, голубой, яркий, тусклый;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весна, декабрь, апрель, август, январь;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лист, почка, кора, чешуя, сук;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4) тюльпан, ромашка, одуванчик, дуб, роза;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5) молоко, сметана, сыр, сало, простокваша</a:t>
            </a:r>
            <a:r>
              <a:rPr lang="ru-RU" sz="2800" dirty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933056"/>
            <a:ext cx="1649612" cy="185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7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1019087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TS101908700</Template>
  <TotalTime>188</TotalTime>
  <Words>342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TS101908700</vt:lpstr>
      <vt:lpstr>Мыслительные операции</vt:lpstr>
      <vt:lpstr>Задачи:</vt:lpstr>
      <vt:lpstr>Презентация PowerPoint</vt:lpstr>
      <vt:lpstr>Задание 1  Составить новое слово, взяв по одному слогу из данных слов:</vt:lpstr>
      <vt:lpstr>Презентация PowerPoint</vt:lpstr>
      <vt:lpstr>Задание 3 Переставить в данных словах буквы и составить новые слова:  </vt:lpstr>
      <vt:lpstr>Обобщение</vt:lpstr>
      <vt:lpstr>Задание 4 Необходимо подобрать общее название к каждой группе слов: </vt:lpstr>
      <vt:lpstr>Задание 5 Найдите одно лишнее слово:</vt:lpstr>
      <vt:lpstr>Классификация</vt:lpstr>
      <vt:lpstr>Задание 6  Распределить данные слова на группы : </vt:lpstr>
      <vt:lpstr>Абстракция</vt:lpstr>
      <vt:lpstr>Задание 7   Выделить общие признаки следующих объектов: </vt:lpstr>
      <vt:lpstr>Сравнение</vt:lpstr>
      <vt:lpstr>Задание 8  Найти сходства и различия между: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Развиваем и познаем себя</dc:title>
  <dc:creator>Библиотека</dc:creator>
  <cp:lastModifiedBy>Гимназия 3</cp:lastModifiedBy>
  <cp:revision>18</cp:revision>
  <dcterms:created xsi:type="dcterms:W3CDTF">2013-01-28T16:02:18Z</dcterms:created>
  <dcterms:modified xsi:type="dcterms:W3CDTF">2016-10-07T10:30:34Z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