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7" r:id="rId8"/>
    <p:sldId id="268" r:id="rId9"/>
    <p:sldId id="264" r:id="rId10"/>
    <p:sldId id="270" r:id="rId11"/>
    <p:sldId id="265" r:id="rId12"/>
    <p:sldId id="271" r:id="rId13"/>
    <p:sldId id="272" r:id="rId14"/>
    <p:sldId id="266" r:id="rId15"/>
    <p:sldId id="273" r:id="rId16"/>
    <p:sldId id="274" r:id="rId17"/>
    <p:sldId id="275" r:id="rId18"/>
    <p:sldId id="276" r:id="rId19"/>
    <p:sldId id="277" r:id="rId20"/>
    <p:sldId id="278" r:id="rId21"/>
    <p:sldId id="25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23B"/>
    <a:srgbClr val="FFFF66"/>
    <a:srgbClr val="D9FFEA"/>
    <a:srgbClr val="AFFFD3"/>
    <a:srgbClr val="71FFB1"/>
    <a:srgbClr val="71C2FF"/>
    <a:srgbClr val="8A0000"/>
    <a:srgbClr val="FFCC00"/>
    <a:srgbClr val="87C7D9"/>
    <a:srgbClr val="2B8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21.05.2017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21.05.2017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21.05.2017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21.05.2017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21.05.2017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21.05.2017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21.05.2017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21.05.2017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21.05.2017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21.05.2017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21.05.2017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6611779"/>
            <a:ext cx="14494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kern="12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stral" pitchFamily="66" charset="0"/>
                <a:ea typeface="+mn-ea"/>
                <a:cs typeface="+mn-cs"/>
              </a:rPr>
              <a:t>© Фокина Лидия Петровна </a:t>
            </a:r>
            <a:endParaRPr lang="ru-RU" sz="1000" kern="1200" dirty="0">
              <a:solidFill>
                <a:schemeClr val="accent4">
                  <a:lumMod val="20000"/>
                  <a:lumOff val="80000"/>
                </a:schemeClr>
              </a:solidFill>
              <a:latin typeface="Mistral" pitchFamily="66" charset="0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857224" y="214290"/>
            <a:ext cx="8072494" cy="6429420"/>
          </a:xfrm>
          <a:prstGeom prst="rect">
            <a:avLst/>
          </a:prstGeom>
          <a:solidFill>
            <a:srgbClr val="71FFB1"/>
          </a:solidFill>
          <a:ln w="38100" cap="rnd">
            <a:solidFill>
              <a:schemeClr val="accent3">
                <a:lumMod val="20000"/>
                <a:lumOff val="80000"/>
              </a:schemeClr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9" name="Группа 8"/>
          <p:cNvGrpSpPr/>
          <p:nvPr userDrawn="1"/>
        </p:nvGrpSpPr>
        <p:grpSpPr>
          <a:xfrm>
            <a:off x="357158" y="1000108"/>
            <a:ext cx="928662" cy="214314"/>
            <a:chOff x="2714612" y="3143248"/>
            <a:chExt cx="2857520" cy="928694"/>
          </a:xfrm>
          <a:solidFill>
            <a:srgbClr val="00823B"/>
          </a:solidFill>
        </p:grpSpPr>
        <p:sp>
          <p:nvSpPr>
            <p:cNvPr id="10" name="Овал 9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5" name="Группа 14"/>
          <p:cNvGrpSpPr/>
          <p:nvPr userDrawn="1"/>
        </p:nvGrpSpPr>
        <p:grpSpPr>
          <a:xfrm>
            <a:off x="357158" y="1658925"/>
            <a:ext cx="928662" cy="214314"/>
            <a:chOff x="2714612" y="3143248"/>
            <a:chExt cx="2857520" cy="928694"/>
          </a:xfrm>
          <a:solidFill>
            <a:srgbClr val="00823B"/>
          </a:solidFill>
        </p:grpSpPr>
        <p:sp>
          <p:nvSpPr>
            <p:cNvPr id="16" name="Овал 15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1" name="Группа 20"/>
          <p:cNvGrpSpPr/>
          <p:nvPr userDrawn="1"/>
        </p:nvGrpSpPr>
        <p:grpSpPr>
          <a:xfrm>
            <a:off x="357158" y="2317742"/>
            <a:ext cx="928662" cy="214314"/>
            <a:chOff x="2714612" y="3143248"/>
            <a:chExt cx="2857520" cy="928694"/>
          </a:xfrm>
          <a:solidFill>
            <a:srgbClr val="00823B"/>
          </a:solidFill>
        </p:grpSpPr>
        <p:sp>
          <p:nvSpPr>
            <p:cNvPr id="22" name="Овал 21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7" name="Группа 26"/>
          <p:cNvGrpSpPr/>
          <p:nvPr userDrawn="1"/>
        </p:nvGrpSpPr>
        <p:grpSpPr>
          <a:xfrm>
            <a:off x="357158" y="2976559"/>
            <a:ext cx="928662" cy="214314"/>
            <a:chOff x="2714612" y="3143248"/>
            <a:chExt cx="2857520" cy="928694"/>
          </a:xfrm>
          <a:solidFill>
            <a:srgbClr val="00823B"/>
          </a:solidFill>
        </p:grpSpPr>
        <p:sp>
          <p:nvSpPr>
            <p:cNvPr id="28" name="Овал 27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33" name="Группа 32"/>
          <p:cNvGrpSpPr/>
          <p:nvPr userDrawn="1"/>
        </p:nvGrpSpPr>
        <p:grpSpPr>
          <a:xfrm>
            <a:off x="357158" y="3635376"/>
            <a:ext cx="928662" cy="214314"/>
            <a:chOff x="2714612" y="3143248"/>
            <a:chExt cx="2857520" cy="928694"/>
          </a:xfrm>
          <a:solidFill>
            <a:srgbClr val="00823B"/>
          </a:solidFill>
        </p:grpSpPr>
        <p:sp>
          <p:nvSpPr>
            <p:cNvPr id="34" name="Овал 33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39" name="Группа 38"/>
          <p:cNvGrpSpPr/>
          <p:nvPr userDrawn="1"/>
        </p:nvGrpSpPr>
        <p:grpSpPr>
          <a:xfrm>
            <a:off x="357158" y="4294193"/>
            <a:ext cx="928662" cy="214314"/>
            <a:chOff x="2714612" y="3143248"/>
            <a:chExt cx="2857520" cy="928694"/>
          </a:xfrm>
          <a:solidFill>
            <a:srgbClr val="00823B"/>
          </a:solidFill>
        </p:grpSpPr>
        <p:sp>
          <p:nvSpPr>
            <p:cNvPr id="40" name="Овал 39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45" name="Группа 44"/>
          <p:cNvGrpSpPr/>
          <p:nvPr userDrawn="1"/>
        </p:nvGrpSpPr>
        <p:grpSpPr>
          <a:xfrm>
            <a:off x="357158" y="4953010"/>
            <a:ext cx="928662" cy="214314"/>
            <a:chOff x="2714612" y="3143248"/>
            <a:chExt cx="2857520" cy="928694"/>
          </a:xfrm>
          <a:solidFill>
            <a:srgbClr val="00823B"/>
          </a:solidFill>
        </p:grpSpPr>
        <p:sp>
          <p:nvSpPr>
            <p:cNvPr id="46" name="Овал 45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51" name="Группа 50"/>
          <p:cNvGrpSpPr/>
          <p:nvPr userDrawn="1"/>
        </p:nvGrpSpPr>
        <p:grpSpPr>
          <a:xfrm>
            <a:off x="357158" y="6270645"/>
            <a:ext cx="928662" cy="214314"/>
            <a:chOff x="2714612" y="3143248"/>
            <a:chExt cx="2857520" cy="928694"/>
          </a:xfrm>
          <a:solidFill>
            <a:srgbClr val="00823B"/>
          </a:solidFill>
        </p:grpSpPr>
        <p:sp>
          <p:nvSpPr>
            <p:cNvPr id="52" name="Овал 51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57" name="Группа 56"/>
          <p:cNvGrpSpPr/>
          <p:nvPr userDrawn="1"/>
        </p:nvGrpSpPr>
        <p:grpSpPr>
          <a:xfrm>
            <a:off x="357158" y="5611827"/>
            <a:ext cx="928662" cy="214314"/>
            <a:chOff x="2714612" y="3143248"/>
            <a:chExt cx="2857520" cy="928694"/>
          </a:xfrm>
          <a:solidFill>
            <a:srgbClr val="00823B"/>
          </a:solidFill>
        </p:grpSpPr>
        <p:sp>
          <p:nvSpPr>
            <p:cNvPr id="58" name="Овал 57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64" name="Группа 63"/>
          <p:cNvGrpSpPr/>
          <p:nvPr userDrawn="1"/>
        </p:nvGrpSpPr>
        <p:grpSpPr>
          <a:xfrm>
            <a:off x="357158" y="341291"/>
            <a:ext cx="928662" cy="214314"/>
            <a:chOff x="2714612" y="3143248"/>
            <a:chExt cx="2857520" cy="928694"/>
          </a:xfrm>
          <a:solidFill>
            <a:srgbClr val="00823B"/>
          </a:solidFill>
        </p:grpSpPr>
        <p:sp>
          <p:nvSpPr>
            <p:cNvPr id="65" name="Овал 64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Овал 65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7" name="Овал 66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8" name="Овал 67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9" name="Овал 68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15616" y="476672"/>
            <a:ext cx="7488832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ln w="19050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«Методические рекомендации для педагогов </a:t>
            </a:r>
            <a:r>
              <a:rPr lang="ru-RU" sz="6000" b="1" dirty="0" smtClean="0">
                <a:ln w="19050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ДОО </a:t>
            </a:r>
            <a:r>
              <a:rPr lang="ru-RU" sz="6000" b="1" dirty="0" smtClean="0">
                <a:ln w="19050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по самообразованию»</a:t>
            </a:r>
            <a:endParaRPr lang="ru-RU" sz="6000" b="1" dirty="0">
              <a:ln w="19050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56176" y="4797152"/>
            <a:ext cx="258981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 </a:t>
            </a:r>
            <a:r>
              <a:rPr lang="ru-RU" b="1" i="1" dirty="0" smtClean="0">
                <a:solidFill>
                  <a:srgbClr val="002060"/>
                </a:solidFill>
              </a:rPr>
              <a:t>Горбанева 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Любовь Ивановна </a:t>
            </a:r>
          </a:p>
          <a:p>
            <a:r>
              <a:rPr lang="ru-RU" dirty="0" smtClean="0"/>
              <a:t>Старший воспитатель </a:t>
            </a:r>
          </a:p>
          <a:p>
            <a:r>
              <a:rPr lang="ru-RU" dirty="0" smtClean="0"/>
              <a:t>МБДОУ д/с «Ягодка» </a:t>
            </a:r>
          </a:p>
          <a:p>
            <a:r>
              <a:rPr lang="ru-RU" dirty="0" smtClean="0"/>
              <a:t>п. Сосенки</a:t>
            </a:r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4149080"/>
            <a:ext cx="1870603" cy="2186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6093296"/>
            <a:ext cx="523875" cy="47625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331639" y="260648"/>
            <a:ext cx="7580659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Конкуренция</a:t>
            </a:r>
            <a:r>
              <a:rPr lang="ru-RU" sz="2400" b="1" dirty="0">
                <a:solidFill>
                  <a:srgbClr val="C00000"/>
                </a:solidFill>
              </a:rPr>
              <a:t>. </a:t>
            </a:r>
            <a:r>
              <a:rPr lang="ru-RU" sz="2400" b="1" dirty="0">
                <a:solidFill>
                  <a:srgbClr val="002060"/>
                </a:solidFill>
              </a:rPr>
              <a:t>Не секрет, что многие родители, приводя ребенка </a:t>
            </a:r>
            <a:r>
              <a:rPr lang="ru-RU" sz="2400" b="1" dirty="0" smtClean="0">
                <a:solidFill>
                  <a:srgbClr val="002060"/>
                </a:solidFill>
              </a:rPr>
              <a:t>в детский </a:t>
            </a:r>
            <a:r>
              <a:rPr lang="ru-RU" sz="2400" b="1" dirty="0">
                <a:solidFill>
                  <a:srgbClr val="002060"/>
                </a:solidFill>
              </a:rPr>
              <a:t>сад, озабочены тем, что за воспитатель будет работать с </a:t>
            </a:r>
            <a:r>
              <a:rPr lang="ru-RU" sz="2400" b="1" dirty="0" smtClean="0">
                <a:solidFill>
                  <a:srgbClr val="002060"/>
                </a:solidFill>
              </a:rPr>
              <a:t>их ребенком</a:t>
            </a:r>
            <a:r>
              <a:rPr lang="ru-RU" sz="2400" b="1" dirty="0">
                <a:solidFill>
                  <a:srgbClr val="002060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Общественное </a:t>
            </a:r>
            <a:r>
              <a:rPr lang="ru-RU" sz="2400" b="1" dirty="0">
                <a:solidFill>
                  <a:srgbClr val="C00000"/>
                </a:solidFill>
              </a:rPr>
              <a:t>мнение. </a:t>
            </a:r>
            <a:r>
              <a:rPr lang="ru-RU" sz="2400" b="1" dirty="0">
                <a:solidFill>
                  <a:srgbClr val="002060"/>
                </a:solidFill>
              </a:rPr>
              <a:t>Педагогу не безразлично, считают </a:t>
            </a:r>
            <a:r>
              <a:rPr lang="ru-RU" sz="2400" b="1" dirty="0" smtClean="0">
                <a:solidFill>
                  <a:srgbClr val="002060"/>
                </a:solidFill>
              </a:rPr>
              <a:t>его «хорошим</a:t>
            </a:r>
            <a:r>
              <a:rPr lang="ru-RU" sz="2400" b="1" dirty="0">
                <a:solidFill>
                  <a:srgbClr val="002060"/>
                </a:solidFill>
              </a:rPr>
              <a:t>» или «плохим». «Плохим» педагогом быть обидно.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Материальное </a:t>
            </a:r>
            <a:r>
              <a:rPr lang="ru-RU" sz="2400" b="1" dirty="0">
                <a:solidFill>
                  <a:srgbClr val="C00000"/>
                </a:solidFill>
              </a:rPr>
              <a:t>стимулирование. </a:t>
            </a:r>
            <a:r>
              <a:rPr lang="ru-RU" sz="2400" b="1" dirty="0">
                <a:solidFill>
                  <a:srgbClr val="002060"/>
                </a:solidFill>
              </a:rPr>
              <a:t>Категория педагога, </a:t>
            </a:r>
            <a:r>
              <a:rPr lang="ru-RU" sz="2400" b="1" dirty="0" smtClean="0">
                <a:solidFill>
                  <a:srgbClr val="002060"/>
                </a:solidFill>
              </a:rPr>
              <a:t>мнение аттестационной </a:t>
            </a:r>
            <a:r>
              <a:rPr lang="ru-RU" sz="2400" b="1" dirty="0">
                <a:solidFill>
                  <a:srgbClr val="002060"/>
                </a:solidFill>
              </a:rPr>
              <a:t>комиссии, премии, надбавки, а может быть </a:t>
            </a:r>
            <a:r>
              <a:rPr lang="ru-RU" sz="2400" b="1" dirty="0" smtClean="0">
                <a:solidFill>
                  <a:srgbClr val="002060"/>
                </a:solidFill>
              </a:rPr>
              <a:t>даже звания </a:t>
            </a:r>
            <a:r>
              <a:rPr lang="ru-RU" sz="2400" b="1" dirty="0">
                <a:solidFill>
                  <a:srgbClr val="002060"/>
                </a:solidFill>
              </a:rPr>
              <a:t>и правительственные награды – все это зависит </a:t>
            </a:r>
            <a:r>
              <a:rPr lang="ru-RU" sz="2400" b="1" dirty="0" smtClean="0">
                <a:solidFill>
                  <a:srgbClr val="002060"/>
                </a:solidFill>
              </a:rPr>
              <a:t>от квалификации </a:t>
            </a:r>
            <a:r>
              <a:rPr lang="ru-RU" sz="2400" b="1" dirty="0">
                <a:solidFill>
                  <a:srgbClr val="002060"/>
                </a:solidFill>
              </a:rPr>
              <a:t>и мастерства педагога. Без постоянного усвоения </a:t>
            </a:r>
            <a:r>
              <a:rPr lang="ru-RU" sz="2400" b="1" dirty="0" smtClean="0">
                <a:solidFill>
                  <a:srgbClr val="002060"/>
                </a:solidFill>
              </a:rPr>
              <a:t>новых знаний </a:t>
            </a:r>
            <a:r>
              <a:rPr lang="ru-RU" sz="2400" b="1" dirty="0">
                <a:solidFill>
                  <a:srgbClr val="002060"/>
                </a:solidFill>
              </a:rPr>
              <a:t>этого не добиться.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Интерес</a:t>
            </a:r>
            <a:r>
              <a:rPr lang="ru-RU" sz="2400" b="1" dirty="0">
                <a:solidFill>
                  <a:srgbClr val="C00000"/>
                </a:solidFill>
              </a:rPr>
              <a:t>. </a:t>
            </a:r>
            <a:r>
              <a:rPr lang="ru-RU" sz="2400" b="1" dirty="0">
                <a:solidFill>
                  <a:srgbClr val="002060"/>
                </a:solidFill>
              </a:rPr>
              <a:t>Учиться просто интересно. Говорят: «Врачу – </a:t>
            </a:r>
            <a:r>
              <a:rPr lang="ru-RU" sz="2400" b="1" dirty="0" err="1" smtClean="0">
                <a:solidFill>
                  <a:srgbClr val="002060"/>
                </a:solidFill>
              </a:rPr>
              <a:t>исцелися</a:t>
            </a:r>
            <a:r>
              <a:rPr lang="ru-RU" sz="2400" b="1" dirty="0" smtClean="0">
                <a:solidFill>
                  <a:srgbClr val="002060"/>
                </a:solidFill>
              </a:rPr>
              <a:t> сам</a:t>
            </a:r>
            <a:r>
              <a:rPr lang="ru-RU" sz="2400" b="1" dirty="0">
                <a:solidFill>
                  <a:srgbClr val="002060"/>
                </a:solidFill>
              </a:rPr>
              <a:t>!» Как человек, который ежедневно учит, не будет </a:t>
            </a:r>
            <a:r>
              <a:rPr lang="ru-RU" sz="2400" b="1" dirty="0" smtClean="0">
                <a:solidFill>
                  <a:srgbClr val="002060"/>
                </a:solidFill>
              </a:rPr>
              <a:t>постоянно учиться</a:t>
            </a:r>
            <a:r>
              <a:rPr lang="ru-RU" sz="2400" b="1" dirty="0">
                <a:solidFill>
                  <a:srgbClr val="002060"/>
                </a:solidFill>
              </a:rPr>
              <a:t>. Вправе ли он тогда вообще быть педагогом?</a:t>
            </a:r>
          </a:p>
        </p:txBody>
      </p:sp>
    </p:spTree>
    <p:extLst>
      <p:ext uri="{BB962C8B-B14F-4D97-AF65-F5344CB8AC3E}">
        <p14:creationId xmlns:p14="http://schemas.microsoft.com/office/powerpoint/2010/main" val="291034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47664" y="620688"/>
            <a:ext cx="727280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организации</a:t>
            </a:r>
          </a:p>
          <a:p>
            <a:pPr algn="ctr"/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самообразования педагогов</a:t>
            </a:r>
          </a:p>
          <a:p>
            <a:endParaRPr lang="ru-RU" sz="2400" b="1" dirty="0" smtClean="0"/>
          </a:p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 – УСТАНОВОЧНЫЙ: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- </a:t>
            </a:r>
            <a:r>
              <a:rPr lang="ru-RU" sz="2400" b="1" dirty="0"/>
              <a:t>предусматривает создание определённого</a:t>
            </a:r>
          </a:p>
          <a:p>
            <a:r>
              <a:rPr lang="ru-RU" sz="2400" b="1" dirty="0"/>
              <a:t>настроя на самостоятельную работу;</a:t>
            </a:r>
          </a:p>
          <a:p>
            <a:r>
              <a:rPr lang="ru-RU" sz="2400" b="1" dirty="0"/>
              <a:t>- выбор цели работы, исходя из научно-</a:t>
            </a:r>
          </a:p>
          <a:p>
            <a:r>
              <a:rPr lang="ru-RU" sz="2400" b="1" dirty="0"/>
              <a:t>методической темы (проблемы) ДОУ;</a:t>
            </a:r>
          </a:p>
          <a:p>
            <a:r>
              <a:rPr lang="ru-RU" sz="2400" b="1" dirty="0"/>
              <a:t>- формулирование личной индивидуальной</a:t>
            </a:r>
          </a:p>
          <a:p>
            <a:r>
              <a:rPr lang="ru-RU" sz="2400" b="1" dirty="0"/>
              <a:t>темы, осмысление последовательности своих</a:t>
            </a:r>
          </a:p>
          <a:p>
            <a:r>
              <a:rPr lang="ru-RU" sz="2400" b="1" dirty="0"/>
              <a:t>действий.</a:t>
            </a:r>
          </a:p>
        </p:txBody>
      </p:sp>
    </p:spTree>
    <p:extLst>
      <p:ext uri="{BB962C8B-B14F-4D97-AF65-F5344CB8AC3E}">
        <p14:creationId xmlns:p14="http://schemas.microsoft.com/office/powerpoint/2010/main" val="237043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548680"/>
            <a:ext cx="72728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этап – ОБУЧАЮЩИЙ: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- </a:t>
            </a:r>
            <a:r>
              <a:rPr lang="ru-RU" sz="2400" b="1" dirty="0"/>
              <a:t>педагог знакомится с </a:t>
            </a:r>
            <a:r>
              <a:rPr lang="ru-RU" sz="2400" b="1" dirty="0" err="1"/>
              <a:t>психолого</a:t>
            </a:r>
            <a:r>
              <a:rPr lang="ru-RU" sz="2400" b="1" dirty="0"/>
              <a:t> </a:t>
            </a:r>
            <a:r>
              <a:rPr lang="ru-RU" sz="2400" b="1" dirty="0" smtClean="0"/>
              <a:t>- педагогической </a:t>
            </a:r>
            <a:r>
              <a:rPr lang="ru-RU" sz="2400" b="1" dirty="0"/>
              <a:t>и </a:t>
            </a:r>
            <a:r>
              <a:rPr lang="ru-RU" sz="2400" b="1" dirty="0" smtClean="0"/>
              <a:t>методической литературой </a:t>
            </a:r>
            <a:r>
              <a:rPr lang="ru-RU" sz="2400" b="1" dirty="0"/>
              <a:t>по выбранной проблеме</a:t>
            </a:r>
          </a:p>
          <a:p>
            <a:r>
              <a:rPr lang="ru-RU" sz="2400" b="1" dirty="0"/>
              <a:t>образования.</a:t>
            </a:r>
          </a:p>
          <a:p>
            <a:endParaRPr lang="ru-RU" sz="24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 – ПРАКТИЧЕСКИЙ: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- </a:t>
            </a:r>
            <a:r>
              <a:rPr lang="ru-RU" sz="2400" b="1" dirty="0"/>
              <a:t>происходит накопление </a:t>
            </a:r>
            <a:r>
              <a:rPr lang="ru-RU" sz="2400" b="1" dirty="0" smtClean="0"/>
              <a:t>педагогических фактов</a:t>
            </a:r>
            <a:r>
              <a:rPr lang="ru-RU" sz="2400" b="1" dirty="0"/>
              <a:t>, их отбор и анализ;</a:t>
            </a:r>
          </a:p>
          <a:p>
            <a:r>
              <a:rPr lang="ru-RU" sz="2400" b="1" dirty="0"/>
              <a:t>- проверка новых методов </a:t>
            </a:r>
            <a:r>
              <a:rPr lang="ru-RU" sz="2400" b="1" dirty="0" smtClean="0"/>
              <a:t>работы, постановка </a:t>
            </a:r>
            <a:r>
              <a:rPr lang="ru-RU" sz="2400" b="1" dirty="0"/>
              <a:t>экспериментов.</a:t>
            </a:r>
          </a:p>
          <a:p>
            <a:r>
              <a:rPr lang="ru-RU" sz="2400" b="1" dirty="0"/>
              <a:t>Практическая работа продолжает</a:t>
            </a:r>
          </a:p>
          <a:p>
            <a:r>
              <a:rPr lang="ru-RU" sz="2400" b="1" dirty="0"/>
              <a:t>сопровождаться изучением литературы.</a:t>
            </a:r>
          </a:p>
        </p:txBody>
      </p:sp>
    </p:spTree>
    <p:extLst>
      <p:ext uri="{BB962C8B-B14F-4D97-AF65-F5344CB8AC3E}">
        <p14:creationId xmlns:p14="http://schemas.microsoft.com/office/powerpoint/2010/main" val="368709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908720"/>
            <a:ext cx="727280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этап – 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ТЕОРЕТИЧЕСКОЕ 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ОСМЫСЛЕНИЕ,</a:t>
            </a:r>
          </a:p>
          <a:p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 И ОБОБЩЕНИЕ НАКОПЛЕННЫХ</a:t>
            </a:r>
          </a:p>
          <a:p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ПЕДАГОГИЧЕСКИХ ФАКТОВ: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- </a:t>
            </a:r>
            <a:r>
              <a:rPr lang="ru-RU" sz="2400" b="1" dirty="0"/>
              <a:t>на данном этапе целесообразно организовать</a:t>
            </a:r>
          </a:p>
          <a:p>
            <a:r>
              <a:rPr lang="ru-RU" sz="2400" b="1" dirty="0"/>
              <a:t>коллективное обсуждение прочитанной</a:t>
            </a:r>
          </a:p>
          <a:p>
            <a:r>
              <a:rPr lang="ru-RU" sz="2400" b="1" dirty="0"/>
              <a:t>педагогической литературы;</a:t>
            </a:r>
          </a:p>
          <a:p>
            <a:r>
              <a:rPr lang="ru-RU" sz="2400" b="1" dirty="0"/>
              <a:t>- творческие отчёты о ходе самообразования на</a:t>
            </a:r>
          </a:p>
          <a:p>
            <a:r>
              <a:rPr lang="ru-RU" sz="2400" b="1" dirty="0"/>
              <a:t>заседаниях МО;</a:t>
            </a:r>
          </a:p>
          <a:p>
            <a:r>
              <a:rPr lang="ru-RU" sz="2400" b="1" dirty="0"/>
              <a:t>-посещение с обсуждением открытых мероприятий </a:t>
            </a:r>
            <a:r>
              <a:rPr lang="ru-RU" sz="2400" b="1" dirty="0" smtClean="0"/>
              <a:t>и другие </a:t>
            </a:r>
            <a:r>
              <a:rPr lang="ru-RU" sz="2400" b="1" dirty="0"/>
              <a:t>коллективные формы работы.</a:t>
            </a:r>
          </a:p>
        </p:txBody>
      </p:sp>
    </p:spTree>
    <p:extLst>
      <p:ext uri="{BB962C8B-B14F-4D97-AF65-F5344CB8AC3E}">
        <p14:creationId xmlns:p14="http://schemas.microsoft.com/office/powerpoint/2010/main" val="176157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548680"/>
            <a:ext cx="71287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этап – ИТОГОВО-КОНТРОЛЬНЫЙ:</a:t>
            </a:r>
          </a:p>
          <a:p>
            <a:endParaRPr lang="ru-RU" sz="2400" dirty="0" smtClean="0"/>
          </a:p>
          <a:p>
            <a:r>
              <a:rPr lang="ru-RU" sz="2400" b="1" dirty="0" smtClean="0"/>
              <a:t>- </a:t>
            </a:r>
            <a:r>
              <a:rPr lang="ru-RU" sz="2400" b="1" dirty="0"/>
              <a:t>на котором педагог должен подвести итоги своей</a:t>
            </a:r>
          </a:p>
          <a:p>
            <a:r>
              <a:rPr lang="ru-RU" sz="2400" b="1" dirty="0"/>
              <a:t>самостоятельной работы, обобщить наблюдения,</a:t>
            </a:r>
          </a:p>
          <a:p>
            <a:r>
              <a:rPr lang="ru-RU" sz="2400" b="1" dirty="0"/>
              <a:t>оформить результаты.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При </a:t>
            </a:r>
            <a:r>
              <a:rPr lang="ru-RU" sz="2400" b="1" dirty="0"/>
              <a:t>этом главным является описание проведённой</a:t>
            </a:r>
          </a:p>
          <a:p>
            <a:r>
              <a:rPr lang="ru-RU" sz="2400" b="1" dirty="0"/>
              <a:t>работы, установленных фактов, их анализ,</a:t>
            </a:r>
          </a:p>
          <a:p>
            <a:r>
              <a:rPr lang="ru-RU" sz="2400" b="1" dirty="0"/>
              <a:t>теоретическое обоснование результатов,</a:t>
            </a:r>
          </a:p>
          <a:p>
            <a:r>
              <a:rPr lang="ru-RU" sz="2400" b="1" dirty="0"/>
              <a:t>формулирование общих выводов и определение</a:t>
            </a:r>
          </a:p>
          <a:p>
            <a:r>
              <a:rPr lang="ru-RU" sz="2400" b="1" dirty="0"/>
              <a:t>перспектив в работе.</a:t>
            </a:r>
          </a:p>
        </p:txBody>
      </p:sp>
    </p:spTree>
    <p:extLst>
      <p:ext uri="{BB962C8B-B14F-4D97-AF65-F5344CB8AC3E}">
        <p14:creationId xmlns:p14="http://schemas.microsoft.com/office/powerpoint/2010/main" val="313489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908720"/>
            <a:ext cx="698477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В начале каждого учебного года все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педагоги выбирают </a:t>
            </a:r>
            <a:r>
              <a:rPr lang="ru-RU" sz="2400" b="1" dirty="0" smtClean="0">
                <a:solidFill>
                  <a:srgbClr val="002060"/>
                </a:solidFill>
              </a:rPr>
              <a:t>тему самообразования </a:t>
            </a:r>
            <a:r>
              <a:rPr lang="ru-RU" sz="2400" b="1" dirty="0">
                <a:solidFill>
                  <a:srgbClr val="002060"/>
                </a:solidFill>
              </a:rPr>
              <a:t>и фиксируют её </a:t>
            </a:r>
            <a:r>
              <a:rPr lang="ru-RU" sz="2400" b="1" dirty="0" smtClean="0">
                <a:solidFill>
                  <a:srgbClr val="002060"/>
                </a:solidFill>
              </a:rPr>
              <a:t>в планах методического объединения ДОУ (в годовом плане работы ДОУ).</a:t>
            </a:r>
            <a:endParaRPr lang="ru-RU" sz="2400" b="1" dirty="0">
              <a:solidFill>
                <a:srgbClr val="002060"/>
              </a:solidFill>
            </a:endParaRP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Возможных </a:t>
            </a:r>
            <a:r>
              <a:rPr lang="ru-RU" sz="2400" b="1" dirty="0">
                <a:solidFill>
                  <a:srgbClr val="002060"/>
                </a:solidFill>
              </a:rPr>
              <a:t>вариантов тем огромное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количество, но любая </a:t>
            </a:r>
            <a:r>
              <a:rPr lang="ru-RU" sz="2800" b="1" u="sng" dirty="0">
                <a:solidFill>
                  <a:srgbClr val="002060"/>
                </a:solidFill>
              </a:rPr>
              <a:t>тема должна быть</a:t>
            </a:r>
          </a:p>
          <a:p>
            <a:r>
              <a:rPr lang="ru-RU" sz="2800" b="1" u="sng" dirty="0">
                <a:solidFill>
                  <a:srgbClr val="002060"/>
                </a:solidFill>
              </a:rPr>
              <a:t>направлена на </a:t>
            </a:r>
            <a:r>
              <a:rPr lang="ru-RU" sz="2800" b="1" u="sng" dirty="0" smtClean="0">
                <a:solidFill>
                  <a:srgbClr val="002060"/>
                </a:solidFill>
              </a:rPr>
              <a:t>повышение эффективности </a:t>
            </a:r>
            <a:r>
              <a:rPr lang="ru-RU" sz="2800" b="1" u="sng" dirty="0">
                <a:solidFill>
                  <a:srgbClr val="002060"/>
                </a:solidFill>
              </a:rPr>
              <a:t>воспитательной работы</a:t>
            </a:r>
            <a:r>
              <a:rPr lang="ru-RU" sz="2400" b="1" dirty="0">
                <a:solidFill>
                  <a:srgbClr val="002060"/>
                </a:solidFill>
              </a:rPr>
              <a:t>,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выработке новых </a:t>
            </a:r>
            <a:r>
              <a:rPr lang="ru-RU" sz="2400" b="1" dirty="0" smtClean="0">
                <a:solidFill>
                  <a:srgbClr val="002060"/>
                </a:solidFill>
              </a:rPr>
              <a:t>педагогических приёмов </a:t>
            </a:r>
            <a:r>
              <a:rPr lang="ru-RU" sz="2400" b="1" dirty="0">
                <a:solidFill>
                  <a:srgbClr val="002060"/>
                </a:solidFill>
              </a:rPr>
              <a:t>и методик или </a:t>
            </a:r>
            <a:r>
              <a:rPr lang="ru-RU" sz="2400" b="1" dirty="0" smtClean="0">
                <a:solidFill>
                  <a:srgbClr val="002060"/>
                </a:solidFill>
              </a:rPr>
              <a:t>созданию научных </a:t>
            </a:r>
            <a:r>
              <a:rPr lang="ru-RU" sz="2400" b="1" dirty="0">
                <a:solidFill>
                  <a:srgbClr val="002060"/>
                </a:solidFill>
              </a:rPr>
              <a:t>работ.</a:t>
            </a:r>
          </a:p>
        </p:txBody>
      </p:sp>
    </p:spTree>
    <p:extLst>
      <p:ext uri="{BB962C8B-B14F-4D97-AF65-F5344CB8AC3E}">
        <p14:creationId xmlns:p14="http://schemas.microsoft.com/office/powerpoint/2010/main" val="96119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03648" y="404664"/>
            <a:ext cx="7344816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Личный план работы </a:t>
            </a:r>
          </a:p>
          <a:p>
            <a:endParaRPr lang="ru-RU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Название </a:t>
            </a:r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темы</a:t>
            </a:r>
            <a:r>
              <a:rPr lang="ru-RU" sz="20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ru-RU" sz="20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endParaRPr lang="ru-RU" sz="20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Цели. </a:t>
            </a:r>
            <a:endParaRPr lang="ru-RU" sz="2000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ru-RU" sz="20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Задачи. </a:t>
            </a:r>
            <a:endParaRPr lang="ru-RU" sz="2000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ru-RU" sz="20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Предполагаемый результат. </a:t>
            </a:r>
            <a:endParaRPr lang="ru-RU" sz="2000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ru-RU" sz="20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Этапы работы. </a:t>
            </a:r>
            <a:endParaRPr lang="ru-RU" sz="2000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ru-RU" sz="20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Сроки выполнения каждого этапа. </a:t>
            </a:r>
            <a:endParaRPr lang="ru-RU" sz="2000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ru-RU" sz="20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Действия и мероприятия, проводимые в процессе работы над темой. </a:t>
            </a:r>
            <a:endParaRPr lang="ru-RU" sz="2000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ru-RU" sz="20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Способ демонстрации результата проделанной работе.</a:t>
            </a:r>
          </a:p>
        </p:txBody>
      </p:sp>
    </p:spTree>
    <p:extLst>
      <p:ext uri="{BB962C8B-B14F-4D97-AF65-F5344CB8AC3E}">
        <p14:creationId xmlns:p14="http://schemas.microsoft.com/office/powerpoint/2010/main" val="272834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88640"/>
            <a:ext cx="7704856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Результаты работы </a:t>
            </a:r>
            <a:endParaRPr lang="ru-RU" sz="28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endParaRPr lang="ru-RU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Подготовка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статей, докладов, сценариев.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Участие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в научно-практических и Интернет - конференциях, педагогических фестивалях.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Разработка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новых организационных форм, методов работы.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Подготовка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авторской парциальной программы.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Проведение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тренингов, семинаров, конференций, мастер-классов, обобщение опыта по исследуемой проблеме (теме).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Разработка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методических пособий по одному или нескольким направлениям работы.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Разработка комплекта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дидактики по направлению (наглядный материал, дидактические игры и пособия).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Пакет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стандартного календарного планирования по теме или группе тем.</a:t>
            </a:r>
          </a:p>
        </p:txBody>
      </p:sp>
    </p:spTree>
    <p:extLst>
      <p:ext uri="{BB962C8B-B14F-4D97-AF65-F5344CB8AC3E}">
        <p14:creationId xmlns:p14="http://schemas.microsoft.com/office/powerpoint/2010/main" val="427361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88640"/>
            <a:ext cx="7776864" cy="6347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5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Составление терминологического словаря по предметной теме.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Создание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банка данных игр, загадок, стихов.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Разработка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комплекта тематических родительских собраний и мероприятий (познавательные игры, конкурсы, представления).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Проекта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организации и занятий кружковой работы.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Базы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данных методической литературы и публикаций по теме самообразования.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Конспектов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занятий с применением информационных технологий.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Бланков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и образцов документов для педагогической деятельности (грамоты, анкеты, планы).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Создание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электронной библиотеки произведений художественной литературы согласно программе.</a:t>
            </a:r>
          </a:p>
        </p:txBody>
      </p:sp>
    </p:spTree>
    <p:extLst>
      <p:ext uri="{BB962C8B-B14F-4D97-AF65-F5344CB8AC3E}">
        <p14:creationId xmlns:p14="http://schemas.microsoft.com/office/powerpoint/2010/main" val="243204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260648"/>
            <a:ext cx="55560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Если самообразование, то… </a:t>
            </a:r>
            <a:endParaRPr lang="ru-RU" sz="28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16297" y="769554"/>
            <a:ext cx="3384376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</a:rPr>
              <a:t>ВАЖНО, чтобы знания </a:t>
            </a:r>
            <a:endParaRPr lang="ru-RU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</a:rPr>
              <a:t>по какому-либо вопросу, </a:t>
            </a:r>
            <a:endParaRPr lang="ru-RU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</a:rPr>
              <a:t>приобретаемые из одного </a:t>
            </a:r>
            <a:endParaRPr lang="ru-RU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</a:rPr>
              <a:t>источника, дополнялись </a:t>
            </a:r>
            <a:endParaRPr lang="ru-RU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</a:rPr>
              <a:t>сведениями из другого </a:t>
            </a:r>
            <a:endParaRPr lang="ru-RU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</a:rPr>
              <a:t>документа.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18880" y="765771"/>
            <a:ext cx="3600400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</a:rPr>
              <a:t>Это заставляет </a:t>
            </a:r>
          </a:p>
          <a:p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</a:rPr>
              <a:t>занимающегося сравнивать, </a:t>
            </a:r>
          </a:p>
          <a:p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</a:rPr>
              <a:t>анализировать, делать </a:t>
            </a:r>
          </a:p>
          <a:p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</a:rPr>
              <a:t>выводы и формировать </a:t>
            </a:r>
          </a:p>
          <a:p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</a:rPr>
              <a:t>свое собственное мнение по </a:t>
            </a:r>
          </a:p>
          <a:p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</a:rPr>
              <a:t>данному вопросу. </a:t>
            </a:r>
            <a:endParaRPr lang="ru-RU" b="1" i="1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4491314" y="1313093"/>
            <a:ext cx="798307" cy="243699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16297" y="3789040"/>
            <a:ext cx="3255703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</a:rPr>
              <a:t>ВАЖНО уметь </a:t>
            </a:r>
            <a:endParaRPr lang="ru-RU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</a:rPr>
              <a:t>собирать, накапливать и </a:t>
            </a:r>
            <a:endParaRPr lang="ru-RU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</a:rPr>
              <a:t>хранить сведения, факты, </a:t>
            </a:r>
            <a:endParaRPr lang="ru-RU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</a:rPr>
              <a:t>выводы. </a:t>
            </a:r>
            <a:endParaRPr lang="ru-RU" b="1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4572000" y="4005064"/>
            <a:ext cx="798307" cy="243699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430001" y="3717032"/>
            <a:ext cx="3378157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Они пригодятся для </a:t>
            </a:r>
          </a:p>
          <a:p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выступления на семинарах, </a:t>
            </a:r>
          </a:p>
          <a:p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педагогических советах, </a:t>
            </a:r>
          </a:p>
          <a:p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участия в дискуссиях и т. д.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2369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475656" y="692696"/>
            <a:ext cx="7200800" cy="5184576"/>
          </a:xfrm>
          <a:prstGeom prst="roundRect">
            <a:avLst/>
          </a:prstGeom>
          <a:solidFill>
            <a:srgbClr val="00823B"/>
          </a:solid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«Я </a:t>
            </a:r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чувствую себя вправе сказать</a:t>
            </a: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: да </a:t>
            </a:r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здравствует самообразование во всех областях</a:t>
            </a: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!.. Только </a:t>
            </a:r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те знания прочны и ценны, которые вы добывали сами</a:t>
            </a: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, побуждаемые </a:t>
            </a:r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собственной страстью</a:t>
            </a: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 Всякое </a:t>
            </a:r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знание должно быть открытием, которое вы сделали сами</a:t>
            </a: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…»</a:t>
            </a:r>
            <a:endParaRPr lang="ru-RU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К.И</a:t>
            </a:r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 Чуковский</a:t>
            </a:r>
          </a:p>
        </p:txBody>
      </p:sp>
    </p:spTree>
    <p:extLst>
      <p:ext uri="{BB962C8B-B14F-4D97-AF65-F5344CB8AC3E}">
        <p14:creationId xmlns:p14="http://schemas.microsoft.com/office/powerpoint/2010/main" val="8451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692696"/>
            <a:ext cx="741682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</a:rPr>
              <a:t>Чем больше информации, методов и инструментов в своей работе использует педагог, тем больше эффект от его работы. </a:t>
            </a:r>
            <a:endParaRPr lang="ru-RU" sz="2400" b="1" dirty="0" smtClean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endParaRPr lang="ru-RU" sz="24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Но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</a:rPr>
              <a:t>какой бы современный компьютер и самый быстрый Интернет не обеспечить, самое главное – это желание работать над собой и способность творить, учиться, экспериментировать и делиться своими знаниями и опытом, приобретенными 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в процессе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</a:rPr>
              <a:t>самообразования</a:t>
            </a:r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</a:rPr>
              <a:t>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0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auto">
          <a:xfrm>
            <a:off x="1213238" y="2215940"/>
            <a:ext cx="73581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0444873">
            <a:off x="1172854" y="2121249"/>
            <a:ext cx="681008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i="1" cap="all" dirty="0">
                <a:ln w="19050">
                  <a:solidFill>
                    <a:srgbClr val="FFFF00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Спасибо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i="1" cap="all" dirty="0">
                <a:ln w="19050">
                  <a:solidFill>
                    <a:srgbClr val="FFFF00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за 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03648" y="692696"/>
            <a:ext cx="7272808" cy="5544616"/>
          </a:xfrm>
          <a:prstGeom prst="roundRect">
            <a:avLst/>
          </a:prstGeom>
          <a:solidFill>
            <a:srgbClr val="00823B"/>
          </a:solid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Наука</a:t>
            </a:r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, техника, производство</a:t>
            </a: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развиваются и совершенствуются</a:t>
            </a: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непрерывно. Следовательно, знания,</a:t>
            </a: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полученные ранее, могут устаревать.</a:t>
            </a: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Чтобы </a:t>
            </a:r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не отстать от времени,</a:t>
            </a: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педагог должен постоянно</a:t>
            </a: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совершенствовать свои знания,</a:t>
            </a: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овладевать прогрессивными</a:t>
            </a: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педагогическими технологиями</a:t>
            </a: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воспитания и обучения и тем самым</a:t>
            </a: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обеспечить возможность для своего</a:t>
            </a: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развития.</a:t>
            </a:r>
            <a:endParaRPr lang="ru-RU" sz="2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2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03648" y="620688"/>
            <a:ext cx="7056784" cy="4824536"/>
          </a:xfrm>
          <a:prstGeom prst="roundRect">
            <a:avLst/>
          </a:prstGeom>
          <a:solidFill>
            <a:srgbClr val="00823B"/>
          </a:solid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Система непрерывного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повышения квалификации педагогов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предполагает разные формы</a:t>
            </a:r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i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AutoNum type="romanUcPeriod"/>
              <a:defRPr/>
            </a:pPr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бучение </a:t>
            </a:r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 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курсах  (один </a:t>
            </a:r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раз в три года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II.</a:t>
            </a:r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Самообразование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III.</a:t>
            </a:r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Участие </a:t>
            </a:r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 методической 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работе детского </a:t>
            </a:r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сада, города, района</a:t>
            </a:r>
            <a:endParaRPr lang="ru-RU" sz="20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81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475656" y="476671"/>
            <a:ext cx="7128792" cy="5112569"/>
          </a:xfrm>
          <a:prstGeom prst="roundRect">
            <a:avLst/>
          </a:prstGeom>
          <a:solidFill>
            <a:srgbClr val="00823B"/>
          </a:solid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kern="1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САМООБРАЗОВАНИЕ – это процесс осознанной самостоятельной познавательной деятельности.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i="1" kern="10" dirty="0">
              <a:ln w="12700">
                <a:solidFill>
                  <a:srgbClr val="B2B2B2"/>
                </a:solidFill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cs typeface="Arial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kern="1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Сущность самообразования заключается в умениях самостоятельно добывать знания из различных источников, воплощать их в практической деятельности, совершенствую своё профессиональное мастерство.</a:t>
            </a:r>
            <a:endParaRPr lang="ru-RU" sz="2400" b="1" i="1" kern="10" dirty="0">
              <a:ln w="12700">
                <a:solidFill>
                  <a:srgbClr val="B2B2B2"/>
                </a:solidFill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5520982"/>
            <a:ext cx="1512168" cy="1076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16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474345"/>
            <a:ext cx="770485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 знаний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C00000"/>
                </a:solidFill>
              </a:rPr>
              <a:t>литература (методическая, научно-популярная,</a:t>
            </a:r>
          </a:p>
          <a:p>
            <a:r>
              <a:rPr lang="ru-RU" sz="2400" dirty="0">
                <a:solidFill>
                  <a:srgbClr val="C00000"/>
                </a:solidFill>
              </a:rPr>
              <a:t>публицистическая, художественная);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C00000"/>
                </a:solidFill>
              </a:rPr>
              <a:t>видео-, аудиоинформация на различных носителях;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C00000"/>
                </a:solidFill>
              </a:rPr>
              <a:t>курсы, семинары и конференции;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C00000"/>
                </a:solidFill>
              </a:rPr>
              <a:t>дискуссии, тренинги, брифинги, мастер-классы,</a:t>
            </a:r>
          </a:p>
          <a:p>
            <a:r>
              <a:rPr lang="ru-RU" sz="2400" dirty="0">
                <a:solidFill>
                  <a:srgbClr val="C00000"/>
                </a:solidFill>
              </a:rPr>
              <a:t>мероприятия по обмену опытом;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C00000"/>
                </a:solidFill>
              </a:rPr>
              <a:t>проведение исследовательской, поисковой</a:t>
            </a:r>
          </a:p>
          <a:p>
            <a:r>
              <a:rPr lang="ru-RU" sz="2400" dirty="0">
                <a:solidFill>
                  <a:srgbClr val="C00000"/>
                </a:solidFill>
              </a:rPr>
              <a:t>деятельности;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C00000"/>
                </a:solidFill>
              </a:rPr>
              <a:t>участие в олимпиадах, проектах;</a:t>
            </a:r>
          </a:p>
          <a:p>
            <a:r>
              <a:rPr lang="ru-RU" sz="2400" dirty="0">
                <a:solidFill>
                  <a:srgbClr val="C00000"/>
                </a:solidFill>
              </a:rPr>
              <a:t>посещение театров, выставок, музеев, концертов;</a:t>
            </a:r>
          </a:p>
          <a:p>
            <a:r>
              <a:rPr lang="ru-RU" sz="2400" dirty="0">
                <a:solidFill>
                  <a:srgbClr val="C00000"/>
                </a:solidFill>
              </a:rPr>
              <a:t>изучение информационно-компьютерных технологий;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C00000"/>
                </a:solidFill>
              </a:rPr>
              <a:t>включение в работу интернет-сообщества по</a:t>
            </a:r>
          </a:p>
          <a:p>
            <a:r>
              <a:rPr lang="ru-RU" sz="2400" dirty="0">
                <a:solidFill>
                  <a:srgbClr val="C00000"/>
                </a:solidFill>
              </a:rPr>
              <a:t>интересующему направлению в своей</a:t>
            </a:r>
          </a:p>
          <a:p>
            <a:r>
              <a:rPr lang="ru-RU" sz="2400" dirty="0">
                <a:solidFill>
                  <a:srgbClr val="C00000"/>
                </a:solidFill>
              </a:rPr>
              <a:t>профессиональной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02166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699792" y="332656"/>
            <a:ext cx="4320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n w="6350">
                  <a:solidFill>
                    <a:prstClr val="black">
                      <a:lumMod val="95000"/>
                      <a:lumOff val="5000"/>
                    </a:prstClr>
                  </a:solidFill>
                  <a:prstDash val="solid"/>
                </a:ln>
                <a:solidFill>
                  <a:srgbClr val="0047D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Формы самообразования</a:t>
            </a:r>
            <a:endParaRPr lang="ru-RU" sz="2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03648" y="1420586"/>
            <a:ext cx="3456384" cy="5032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Индивидуальная</a:t>
            </a:r>
          </a:p>
          <a:p>
            <a:pPr algn="ctr"/>
            <a:endParaRPr lang="ru-RU" sz="2400" dirty="0"/>
          </a:p>
          <a:p>
            <a:pPr algn="ctr"/>
            <a:r>
              <a:rPr lang="ru-RU" sz="2400" dirty="0"/>
              <a:t>В индивидуальной форме</a:t>
            </a:r>
          </a:p>
          <a:p>
            <a:pPr algn="ctr"/>
            <a:r>
              <a:rPr lang="ru-RU" sz="2400" dirty="0"/>
              <a:t>инициатором является</a:t>
            </a:r>
          </a:p>
          <a:p>
            <a:pPr algn="ctr"/>
            <a:r>
              <a:rPr lang="ru-RU" sz="2400" dirty="0"/>
              <a:t>сам педагог, однако</a:t>
            </a:r>
          </a:p>
          <a:p>
            <a:pPr algn="ctr"/>
            <a:r>
              <a:rPr lang="ru-RU" sz="2400" dirty="0"/>
              <a:t>руководители методических</a:t>
            </a:r>
          </a:p>
          <a:p>
            <a:pPr algn="ctr"/>
            <a:r>
              <a:rPr lang="ru-RU" sz="2400" dirty="0"/>
              <a:t>структур могут инициировать</a:t>
            </a:r>
          </a:p>
          <a:p>
            <a:pPr algn="ctr"/>
            <a:r>
              <a:rPr lang="ru-RU" sz="2400" dirty="0"/>
              <a:t>и стимулировать этот</a:t>
            </a:r>
          </a:p>
          <a:p>
            <a:pPr algn="ctr"/>
            <a:r>
              <a:rPr lang="ru-RU" sz="2400" dirty="0"/>
              <a:t>процесс.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2120" y="1412776"/>
            <a:ext cx="3024336" cy="50405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Групповая</a:t>
            </a:r>
          </a:p>
          <a:p>
            <a:pPr algn="ctr"/>
            <a:endParaRPr lang="ru-RU" sz="2400" dirty="0"/>
          </a:p>
          <a:p>
            <a:pPr algn="ctr"/>
            <a:r>
              <a:rPr lang="ru-RU" sz="2400" dirty="0"/>
              <a:t>Групповая форма</a:t>
            </a:r>
          </a:p>
          <a:p>
            <a:pPr algn="ctr"/>
            <a:r>
              <a:rPr lang="ru-RU" sz="2400" dirty="0"/>
              <a:t>в виде деятельности</a:t>
            </a:r>
          </a:p>
          <a:p>
            <a:pPr algn="ctr"/>
            <a:r>
              <a:rPr lang="ru-RU" sz="2400" dirty="0"/>
              <a:t>методического объединения,</a:t>
            </a:r>
          </a:p>
          <a:p>
            <a:pPr algn="ctr"/>
            <a:r>
              <a:rPr lang="ru-RU" sz="2400" dirty="0"/>
              <a:t>семинаров, практикумов,</a:t>
            </a:r>
          </a:p>
          <a:p>
            <a:pPr algn="ctr"/>
            <a:r>
              <a:rPr lang="ru-RU" sz="2400" dirty="0"/>
              <a:t>курсов повышения</a:t>
            </a:r>
          </a:p>
          <a:p>
            <a:pPr algn="ctr"/>
            <a:r>
              <a:rPr lang="ru-RU" sz="2400" dirty="0"/>
              <a:t>квалификации и др.</a:t>
            </a:r>
          </a:p>
        </p:txBody>
      </p:sp>
      <p:cxnSp>
        <p:nvCxnSpPr>
          <p:cNvPr id="10" name="Прямая со стрелкой 9"/>
          <p:cNvCxnSpPr>
            <a:stCxn id="6" idx="2"/>
          </p:cNvCxnSpPr>
          <p:nvPr/>
        </p:nvCxnSpPr>
        <p:spPr>
          <a:xfrm flipH="1">
            <a:off x="3059832" y="855876"/>
            <a:ext cx="1800200" cy="4848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6" idx="2"/>
          </p:cNvCxnSpPr>
          <p:nvPr/>
        </p:nvCxnSpPr>
        <p:spPr>
          <a:xfrm>
            <a:off x="4860032" y="855876"/>
            <a:ext cx="1944216" cy="4848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305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75656" y="548680"/>
            <a:ext cx="7200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8A0000"/>
                </a:solidFill>
                <a:latin typeface="Arial" panose="020B0604020202020204" pitchFamily="34" charset="0"/>
              </a:rPr>
              <a:t>Основными принципами самообразования являются: </a:t>
            </a:r>
          </a:p>
          <a:p>
            <a:endParaRPr lang="ru-RU" sz="24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Непрерывность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</a:rPr>
              <a:t>Целенаправленность.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</a:rPr>
              <a:t>Интегративность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</a:rPr>
              <a:t>Единство общей и профессиональной культуры.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</a:rPr>
              <a:t>Взаимосвязь и преемственность.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</a:rPr>
              <a:t>Доступность.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</a:rPr>
              <a:t>Опережающий характер.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</a:rPr>
              <a:t>Перманентность перехода от низкой ступени к высшей.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</a:rPr>
              <a:t>Вариативность.</a:t>
            </a:r>
          </a:p>
        </p:txBody>
      </p:sp>
    </p:spTree>
    <p:extLst>
      <p:ext uri="{BB962C8B-B14F-4D97-AF65-F5344CB8AC3E}">
        <p14:creationId xmlns:p14="http://schemas.microsoft.com/office/powerpoint/2010/main" val="216346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335846"/>
            <a:ext cx="748883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Составляющие потребности, мотивы,</a:t>
            </a:r>
          </a:p>
          <a:p>
            <a:pPr algn="ctr"/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побуждающие педагога к самообразованию</a:t>
            </a: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2400" b="1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Ежедневная </a:t>
            </a:r>
            <a:r>
              <a:rPr lang="ru-RU" sz="2400" b="1" dirty="0">
                <a:solidFill>
                  <a:srgbClr val="C00000"/>
                </a:solidFill>
              </a:rPr>
              <a:t>работа с информацией.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Готовясь </a:t>
            </a:r>
            <a:r>
              <a:rPr lang="ru-RU" sz="2400" b="1" dirty="0">
                <a:solidFill>
                  <a:srgbClr val="002060"/>
                </a:solidFill>
              </a:rPr>
              <a:t>к </a:t>
            </a:r>
            <a:r>
              <a:rPr lang="ru-RU" sz="2400" b="1" dirty="0" smtClean="0">
                <a:solidFill>
                  <a:srgbClr val="002060"/>
                </a:solidFill>
              </a:rPr>
              <a:t>непосредственно образовательной </a:t>
            </a:r>
            <a:r>
              <a:rPr lang="ru-RU" sz="2400" b="1" dirty="0">
                <a:solidFill>
                  <a:srgbClr val="002060"/>
                </a:solidFill>
              </a:rPr>
              <a:t>деятельности, выступлению, </a:t>
            </a:r>
            <a:r>
              <a:rPr lang="ru-RU" sz="2400" b="1" dirty="0" smtClean="0">
                <a:solidFill>
                  <a:srgbClr val="002060"/>
                </a:solidFill>
              </a:rPr>
              <a:t>родительскому собранию </a:t>
            </a:r>
            <a:r>
              <a:rPr lang="ru-RU" sz="2400" b="1" dirty="0">
                <a:solidFill>
                  <a:srgbClr val="002060"/>
                </a:solidFill>
              </a:rPr>
              <a:t>у педагога возникает необходимость поиска и </a:t>
            </a:r>
            <a:r>
              <a:rPr lang="ru-RU" sz="2400" b="1" dirty="0" smtClean="0">
                <a:solidFill>
                  <a:srgbClr val="002060"/>
                </a:solidFill>
              </a:rPr>
              <a:t>анализа информации</a:t>
            </a:r>
            <a:r>
              <a:rPr lang="ru-RU" sz="2400" b="1" dirty="0">
                <a:solidFill>
                  <a:srgbClr val="002060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Желание </a:t>
            </a:r>
            <a:r>
              <a:rPr lang="ru-RU" sz="2400" b="1" dirty="0">
                <a:solidFill>
                  <a:srgbClr val="C00000"/>
                </a:solidFill>
              </a:rPr>
              <a:t>творчества.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Педагог </a:t>
            </a:r>
            <a:r>
              <a:rPr lang="ru-RU" sz="2400" b="1" dirty="0">
                <a:solidFill>
                  <a:srgbClr val="002060"/>
                </a:solidFill>
              </a:rPr>
              <a:t>– профессия творческая. </a:t>
            </a:r>
            <a:r>
              <a:rPr lang="ru-RU" sz="2400" b="1" dirty="0" smtClean="0">
                <a:solidFill>
                  <a:srgbClr val="002060"/>
                </a:solidFill>
              </a:rPr>
              <a:t>Творческий человек </a:t>
            </a:r>
            <a:r>
              <a:rPr lang="ru-RU" sz="2400" b="1" dirty="0">
                <a:solidFill>
                  <a:srgbClr val="002060"/>
                </a:solidFill>
              </a:rPr>
              <a:t>не сможет из года в год работать по одному и тому же </a:t>
            </a:r>
            <a:r>
              <a:rPr lang="ru-RU" sz="2400" b="1" dirty="0" smtClean="0">
                <a:solidFill>
                  <a:srgbClr val="002060"/>
                </a:solidFill>
              </a:rPr>
              <a:t>плану или </a:t>
            </a:r>
            <a:r>
              <a:rPr lang="ru-RU" sz="2400" b="1" dirty="0">
                <a:solidFill>
                  <a:srgbClr val="002060"/>
                </a:solidFill>
              </a:rPr>
              <a:t>сценарию, читать одни и те же доклады. Должно </a:t>
            </a:r>
            <a:r>
              <a:rPr lang="ru-RU" sz="2400" b="1" dirty="0" smtClean="0">
                <a:solidFill>
                  <a:srgbClr val="002060"/>
                </a:solidFill>
              </a:rPr>
              <a:t>появиться желание </a:t>
            </a:r>
            <a:r>
              <a:rPr lang="ru-RU" sz="2400" b="1" dirty="0">
                <a:solidFill>
                  <a:srgbClr val="002060"/>
                </a:solidFill>
              </a:rPr>
              <a:t>большего. Работа должна быть интересной и </a:t>
            </a:r>
            <a:r>
              <a:rPr lang="ru-RU" sz="2400" b="1" dirty="0" smtClean="0">
                <a:solidFill>
                  <a:srgbClr val="002060"/>
                </a:solidFill>
              </a:rPr>
              <a:t>доставлять удовольствие</a:t>
            </a:r>
            <a:r>
              <a:rPr lang="ru-RU" sz="2400" b="1" dirty="0">
                <a:solidFill>
                  <a:srgbClr val="002060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Стремительный </a:t>
            </a:r>
            <a:r>
              <a:rPr lang="ru-RU" sz="2400" b="1" dirty="0">
                <a:solidFill>
                  <a:srgbClr val="C00000"/>
                </a:solidFill>
              </a:rPr>
              <a:t>рост современной науки. </a:t>
            </a:r>
            <a:r>
              <a:rPr lang="ru-RU" sz="2400" b="1" dirty="0">
                <a:solidFill>
                  <a:srgbClr val="002060"/>
                </a:solidFill>
              </a:rPr>
              <a:t>(Особенно психологии </a:t>
            </a:r>
            <a:r>
              <a:rPr lang="ru-RU" sz="2400" b="1" dirty="0" smtClean="0">
                <a:solidFill>
                  <a:srgbClr val="002060"/>
                </a:solidFill>
              </a:rPr>
              <a:t>и педагогики</a:t>
            </a:r>
            <a:r>
              <a:rPr lang="ru-RU" sz="2400" b="1" dirty="0">
                <a:solidFill>
                  <a:srgbClr val="002060"/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68939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0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786</TotalTime>
  <Words>1133</Words>
  <Application>Microsoft Office PowerPoint</Application>
  <PresentationFormat>Экран (4:3)</PresentationFormat>
  <Paragraphs>221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Mistral</vt:lpstr>
      <vt:lpstr>Monotype Corsiva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RePack by Diakov</cp:lastModifiedBy>
  <cp:revision>76</cp:revision>
  <dcterms:created xsi:type="dcterms:W3CDTF">2014-11-07T17:01:55Z</dcterms:created>
  <dcterms:modified xsi:type="dcterms:W3CDTF">2017-05-20T21:03:43Z</dcterms:modified>
</cp:coreProperties>
</file>