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76" r:id="rId5"/>
    <p:sldId id="275" r:id="rId6"/>
    <p:sldId id="274" r:id="rId7"/>
    <p:sldId id="273" r:id="rId8"/>
    <p:sldId id="272" r:id="rId9"/>
    <p:sldId id="271" r:id="rId10"/>
    <p:sldId id="270" r:id="rId11"/>
    <p:sldId id="269" r:id="rId12"/>
    <p:sldId id="267" r:id="rId13"/>
    <p:sldId id="266" r:id="rId14"/>
    <p:sldId id="277" r:id="rId15"/>
    <p:sldId id="28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B00000"/>
    <a:srgbClr val="007000"/>
    <a:srgbClr val="004200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2634" y="-8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90021A-AF23-4E57-8935-9AE65C99DDB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6319C1-4A04-45D6-AD85-9DD0ABC879B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6DEFFF-8A31-4626-ABA3-E8569469628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F339DF-E648-42E2-809E-2173C026F7E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A3B66-5D66-4178-AAC8-42B0174846C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E817F9-596C-4038-9946-D47E2C062EC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6C9191-6446-4136-9D09-36935DA0E09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2DC72B-3250-48DF-B01E-E44C9EC9AD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A7A502-8C93-4D6E-9A2B-E957B41FDC8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7E6989-79FC-44D2-8750-09DFA82C6A7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0D6A6-A97B-47A9-8623-582F58B1D76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20BE14C-8851-46E9-931B-C8672BBC6B0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196975"/>
            <a:ext cx="8642350" cy="792163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Муниципальное автономное дошкольное образовательное учреждение </a:t>
            </a:r>
            <a:br>
              <a:rPr lang="ru-RU" alt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 развития ребенка Детский сад №3 «Светлячок»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989138"/>
            <a:ext cx="8642350" cy="4537075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altLang="ru-RU" sz="1800" dirty="0" smtClean="0"/>
              <a:t>  </a:t>
            </a:r>
            <a:r>
              <a:rPr lang="ru-RU" altLang="ru-RU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Сообщение на городском методическом объединении инструкторов по физической культуре</a:t>
            </a:r>
          </a:p>
          <a:p>
            <a:pPr algn="ctr" eaLnBrk="1" hangingPunct="1">
              <a:buFontTx/>
              <a:buNone/>
              <a:defRPr/>
            </a:pPr>
            <a:r>
              <a:rPr lang="ru-RU" alt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Современные дифференцированные подходы к обучению плаванию дошкольников</a:t>
            </a:r>
          </a:p>
          <a:p>
            <a:pPr algn="ctr" eaLnBrk="1" hangingPunct="1">
              <a:buFontTx/>
              <a:buNone/>
              <a:defRPr/>
            </a:pPr>
            <a:endParaRPr lang="ru-RU" altLang="ru-RU" sz="1800" b="1" dirty="0"/>
          </a:p>
          <a:p>
            <a:pPr algn="ctr" eaLnBrk="1" hangingPunct="1">
              <a:buFontTx/>
              <a:buNone/>
              <a:defRPr/>
            </a:pPr>
            <a:endParaRPr lang="ru-RU" altLang="ru-RU" sz="1800" b="1" dirty="0" smtClean="0"/>
          </a:p>
          <a:p>
            <a:pPr algn="ctr" eaLnBrk="1" hangingPunct="1">
              <a:buFontTx/>
              <a:buNone/>
              <a:defRPr/>
            </a:pPr>
            <a:endParaRPr lang="ru-RU" altLang="ru-RU" sz="1800" b="1" dirty="0"/>
          </a:p>
          <a:p>
            <a:pPr algn="ctr" eaLnBrk="1" hangingPunct="1">
              <a:buFontTx/>
              <a:buNone/>
              <a:defRPr/>
            </a:pPr>
            <a:endParaRPr lang="ru-RU" altLang="ru-RU" sz="1800" b="1" dirty="0" smtClean="0"/>
          </a:p>
          <a:p>
            <a:pPr algn="ctr" eaLnBrk="1" hangingPunct="1">
              <a:buFontTx/>
              <a:buNone/>
              <a:defRPr/>
            </a:pPr>
            <a:endParaRPr lang="ru-RU" altLang="ru-RU" sz="1800" b="1" dirty="0"/>
          </a:p>
          <a:p>
            <a:pPr algn="ctr" eaLnBrk="1" hangingPunct="1">
              <a:buFontTx/>
              <a:buNone/>
              <a:defRPr/>
            </a:pPr>
            <a:endParaRPr lang="ru-RU" altLang="ru-RU" sz="1800" b="1" dirty="0" smtClean="0"/>
          </a:p>
          <a:p>
            <a:pPr algn="ctr" eaLnBrk="1" hangingPunct="1">
              <a:buFontTx/>
              <a:buNone/>
              <a:defRPr/>
            </a:pPr>
            <a:endParaRPr lang="ru-RU" altLang="ru-RU" sz="1800" b="1" dirty="0"/>
          </a:p>
          <a:p>
            <a:pPr algn="r" eaLnBrk="1" hangingPunct="1">
              <a:spcBef>
                <a:spcPts val="0"/>
              </a:spcBef>
              <a:buFontTx/>
              <a:buNone/>
              <a:defRPr/>
            </a:pPr>
            <a:endParaRPr lang="ru-RU" altLang="ru-RU" sz="1600" b="1" dirty="0" smtClean="0"/>
          </a:p>
          <a:p>
            <a:pPr algn="r" eaLnBrk="1" hangingPunct="1">
              <a:spcBef>
                <a:spcPts val="0"/>
              </a:spcBef>
              <a:buFontTx/>
              <a:buNone/>
              <a:defRPr/>
            </a:pPr>
            <a:r>
              <a:rPr lang="ru-RU" altLang="ru-RU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Подготовила и провела инструктор по физической </a:t>
            </a:r>
          </a:p>
          <a:p>
            <a:pPr algn="r" eaLnBrk="1" hangingPunct="1">
              <a:spcBef>
                <a:spcPts val="0"/>
              </a:spcBef>
              <a:buFontTx/>
              <a:buNone/>
              <a:defRPr/>
            </a:pPr>
            <a:r>
              <a:rPr lang="ru-RU" altLang="ru-RU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культуре в бассейне Самойлова О. А.</a:t>
            </a:r>
          </a:p>
        </p:txBody>
      </p:sp>
      <p:pic>
        <p:nvPicPr>
          <p:cNvPr id="2052" name="Picture 4" descr="C:\Users\USER\Desktop\Самойлова О.А\20160322_11324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501008"/>
            <a:ext cx="3131840" cy="23488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34_VX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75" y="3500438"/>
            <a:ext cx="1636713" cy="14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6" descr="C:\Users\USER\Desktop\102784554_large__obitatli_more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9888" y="3284538"/>
            <a:ext cx="2036762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944563"/>
            <a:ext cx="8642350" cy="5545137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ru-RU" altLang="ru-RU" smtClean="0"/>
              <a:t>	  </a:t>
            </a:r>
            <a:r>
              <a:rPr lang="ru-RU" altLang="ru-RU" sz="2800" b="1" smtClean="0"/>
              <a:t>Музыкотерапия подходит как метод, в основе которого лежит оздоровительное воздействие музыки на человека. С помощью различных мелодий, зачастую даже не осознавая этого, снимается напряжение, происходит успокоение. Важным моментом является то, что этот метод подходит всем и каждому — вне </a:t>
            </a:r>
          </a:p>
          <a:p>
            <a:pPr marL="0" indent="0" algn="just">
              <a:buFontTx/>
              <a:buNone/>
            </a:pPr>
            <a:r>
              <a:rPr lang="ru-RU" altLang="ru-RU" sz="2800" b="1" smtClean="0"/>
              <a:t>зависимости от возраста, пола и </a:t>
            </a:r>
          </a:p>
          <a:p>
            <a:pPr marL="0" indent="0" algn="just">
              <a:buFontTx/>
              <a:buNone/>
            </a:pPr>
            <a:r>
              <a:rPr lang="ru-RU" altLang="ru-RU" sz="2800" b="1" smtClean="0"/>
              <a:t>заболевания, здоровья или </a:t>
            </a:r>
          </a:p>
          <a:p>
            <a:pPr marL="0" indent="0" algn="just">
              <a:buFontTx/>
              <a:buNone/>
            </a:pPr>
            <a:r>
              <a:rPr lang="ru-RU" altLang="ru-RU" sz="2800" b="1" smtClean="0"/>
              <a:t>музыкальных способностей.</a:t>
            </a:r>
            <a:r>
              <a:rPr lang="ru-RU" altLang="ru-RU" sz="28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836613"/>
            <a:ext cx="8642350" cy="5689600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ru-RU" altLang="ru-RU" smtClean="0"/>
              <a:t>	</a:t>
            </a:r>
            <a:r>
              <a:rPr lang="ru-RU" altLang="ru-RU" sz="2400" b="1" smtClean="0"/>
              <a:t>Из релаксационных методов я выбрала техники работы с дыханием и мышечным напряжением. Так как дыхательные упражнения вызывают изменения эмоционального состояния. Сосредоточение на процессе дыхания позволяет расслабиться и успокоиться. А работа с мышечным напряжением приводит к восстановлению эмоционального равновесия. 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3644900"/>
            <a:ext cx="6707188" cy="294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052513"/>
            <a:ext cx="8642350" cy="5473700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ru-RU" altLang="ru-RU" sz="2400" dirty="0" smtClean="0"/>
              <a:t>	     </a:t>
            </a:r>
            <a:r>
              <a:rPr lang="ru-RU" sz="2400" b="1" dirty="0"/>
              <a:t>Объединение этих методов позволило </a:t>
            </a:r>
            <a:r>
              <a:rPr lang="ru-RU" sz="2400" b="1" dirty="0" smtClean="0"/>
              <a:t> комплексно </a:t>
            </a:r>
            <a:r>
              <a:rPr lang="ru-RU" sz="2400" b="1" dirty="0"/>
              <a:t>проработать страхи связанные с вхождением в воду, передвижением в воде, погружением и с тем, чтобы лечь на воду.</a:t>
            </a:r>
          </a:p>
          <a:p>
            <a:pPr marL="0" indent="0" algn="just">
              <a:buFontTx/>
              <a:buNone/>
              <a:defRPr/>
            </a:pPr>
            <a:r>
              <a:rPr lang="ru-RU" sz="2400" b="1" dirty="0" smtClean="0"/>
              <a:t>	Во </a:t>
            </a:r>
            <a:r>
              <a:rPr lang="ru-RU" sz="2400" b="1" dirty="0"/>
              <a:t>время каждого занятия </a:t>
            </a:r>
            <a:r>
              <a:rPr lang="ru-RU" sz="2400" b="1" dirty="0" smtClean="0"/>
              <a:t>звучали звуки </a:t>
            </a:r>
            <a:r>
              <a:rPr lang="ru-RU" sz="2400" b="1" dirty="0"/>
              <a:t>фортепиано (в основном Шопена), флейты, скрипки, а также легкий вальс и звуки природы. Перед взаимодействием с водой </a:t>
            </a:r>
            <a:r>
              <a:rPr lang="ru-RU" sz="2400" b="1" dirty="0" smtClean="0"/>
              <a:t>проводились </a:t>
            </a:r>
            <a:r>
              <a:rPr lang="ru-RU" sz="2400" b="1" dirty="0"/>
              <a:t>подготовительные игры и релаксацию.</a:t>
            </a:r>
          </a:p>
          <a:p>
            <a:pPr marL="0" indent="0" algn="just">
              <a:buFontTx/>
              <a:buNone/>
              <a:defRPr/>
            </a:pPr>
            <a:r>
              <a:rPr lang="ru-RU" sz="2400" b="1" dirty="0" smtClean="0"/>
              <a:t>	Как </a:t>
            </a:r>
            <a:r>
              <a:rPr lang="ru-RU" sz="2400" b="1" dirty="0"/>
              <a:t>пример хочу вам представить занятие, во время которого дети знакомятся с бассейном и входят в воду. </a:t>
            </a:r>
            <a:endParaRPr lang="ru-RU" sz="2400" b="1" dirty="0" smtClean="0"/>
          </a:p>
          <a:p>
            <a:pPr marL="0" indent="0" algn="just">
              <a:buFontTx/>
              <a:buNone/>
              <a:defRPr/>
            </a:pPr>
            <a:r>
              <a:rPr lang="ru-RU" sz="2400" b="1" dirty="0" smtClean="0"/>
              <a:t>	Во </a:t>
            </a:r>
            <a:r>
              <a:rPr lang="ru-RU" sz="2400" b="1" dirty="0"/>
              <a:t>время занятия звучат звуки природы. Перед тем как подойти к бассейну проводится игра. </a:t>
            </a:r>
          </a:p>
          <a:p>
            <a:pPr marL="0" indent="0" algn="just">
              <a:buFontTx/>
              <a:buNone/>
              <a:defRPr/>
            </a:pPr>
            <a:endParaRPr lang="ru-RU" sz="2400" dirty="0"/>
          </a:p>
          <a:p>
            <a:pPr eaLnBrk="1" hangingPunct="1">
              <a:buFontTx/>
              <a:buNone/>
              <a:defRPr/>
            </a:pPr>
            <a:endParaRPr lang="ru-RU" alt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981075"/>
            <a:ext cx="8642350" cy="5545138"/>
          </a:xfrm>
        </p:spPr>
        <p:txBody>
          <a:bodyPr/>
          <a:lstStyle/>
          <a:p>
            <a:pPr marL="0" indent="0" algn="ctr">
              <a:buFontTx/>
              <a:buNone/>
              <a:defRPr/>
            </a:pPr>
            <a:r>
              <a:rPr lang="ru-RU" altLang="ru-RU" dirty="0" smtClean="0"/>
              <a:t>	</a:t>
            </a:r>
            <a:r>
              <a:rPr lang="ru-RU" alt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 «Любопытные утята»</a:t>
            </a:r>
          </a:p>
          <a:p>
            <a:pPr marL="0" indent="0" algn="just">
              <a:buFontTx/>
              <a:buNone/>
              <a:defRPr/>
            </a:pPr>
            <a:r>
              <a:rPr lang="ru-RU" altLang="ru-RU" sz="2400" b="1" dirty="0" smtClean="0"/>
              <a:t>Цель: </a:t>
            </a:r>
            <a:r>
              <a:rPr lang="ru-RU" altLang="ru-RU" sz="2400" dirty="0" smtClean="0"/>
              <a:t>снять напряжение, успокоить детей, расслабить максимальное количество мышц тела.</a:t>
            </a:r>
          </a:p>
          <a:p>
            <a:pPr marL="0" indent="0" algn="just">
              <a:buFontTx/>
              <a:buNone/>
              <a:defRPr/>
            </a:pPr>
            <a:endParaRPr lang="ru-RU" altLang="ru-RU" sz="2000" i="1" dirty="0" smtClean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5911" y="2924944"/>
            <a:ext cx="7505256" cy="311057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4340" name="Picture 5" descr="C:\Users\USER\Desktop\34_VX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2382838"/>
            <a:ext cx="1636713" cy="14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5" descr="C:\Users\USER\Desktop\34_VX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53075" y="4832350"/>
            <a:ext cx="16383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5"/>
          <p:cNvSpPr>
            <a:spLocks noChangeArrowheads="1"/>
          </p:cNvSpPr>
          <p:nvPr/>
        </p:nvSpPr>
        <p:spPr bwMode="auto">
          <a:xfrm>
            <a:off x="323850" y="1484313"/>
            <a:ext cx="8208963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 altLang="ru-RU" sz="2000"/>
              <a:t>	</a:t>
            </a:r>
            <a:r>
              <a:rPr lang="ru-RU" altLang="ru-RU" sz="2000" b="1"/>
              <a:t>Благодаря такому подходу дети достаточно легко и быстро преодолели чувство водобоязни. Они не только смогли быстро войти в воду, но передвигаться в ней, погружаться и ложиться на воду. </a:t>
            </a:r>
          </a:p>
          <a:p>
            <a:pPr algn="ctr"/>
            <a:endParaRPr lang="ru-RU" altLang="ru-RU" sz="2000"/>
          </a:p>
          <a:p>
            <a:pPr algn="ctr"/>
            <a:endParaRPr lang="ru-RU" altLang="ru-RU" sz="200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636912"/>
            <a:ext cx="6276901" cy="34827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pic>
        <p:nvPicPr>
          <p:cNvPr id="15364" name="Picture 5" descr="C:\Users\USER\Desktop\34_VX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25" y="3789363"/>
            <a:ext cx="1636713" cy="14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96769"/>
            <a:ext cx="5607602" cy="36003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6013" y="4797425"/>
            <a:ext cx="72009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 ЗА ВНИМАНИЕ</a:t>
            </a:r>
          </a:p>
        </p:txBody>
      </p:sp>
      <p:pic>
        <p:nvPicPr>
          <p:cNvPr id="16389" name="Picture 5" descr="C:\Users\USER\Desktop\34_VX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91175" y="2924175"/>
            <a:ext cx="1636713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565400"/>
            <a:ext cx="8642350" cy="3960813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ru-RU" altLang="ru-RU" smtClean="0"/>
              <a:t>	</a:t>
            </a:r>
            <a:r>
              <a:rPr lang="ru-RU" altLang="ru-RU" sz="2800" b="1" smtClean="0"/>
              <a:t>Изначально деление групп на подгруппы происходило по принципу гендерной принадлежности детей. Но  практика показала, что на сегодняшний день много детей, которые боятся зайти в воду. </a:t>
            </a:r>
            <a:r>
              <a:rPr lang="ru-RU" altLang="ru-RU" sz="28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052513"/>
            <a:ext cx="8642350" cy="5473700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ru-RU" altLang="ru-RU" smtClean="0"/>
              <a:t>	 </a:t>
            </a:r>
            <a:r>
              <a:rPr lang="ru-RU" altLang="ru-RU" sz="2800" b="1" smtClean="0"/>
              <a:t>Анализ опроса воспитателей показал,  что достаточно большое количество детей имеет высокий уровень тревожности. Они часто испытывают эмоциональный дискомфорт, у них порой возникает сильное чувство страха. </a:t>
            </a:r>
          </a:p>
          <a:p>
            <a:pPr marL="0" indent="0" algn="just">
              <a:buFontTx/>
              <a:buNone/>
            </a:pPr>
            <a:r>
              <a:rPr lang="ru-RU" altLang="ru-RU" sz="2800" b="1" smtClean="0"/>
              <a:t>	Именно эта группа воспитанников требует наиболее дифференцированного подхода при обучении плаванию и в преодолении водобоязни. </a:t>
            </a:r>
          </a:p>
          <a:p>
            <a:pPr marL="0" indent="0" algn="just">
              <a:buFontTx/>
              <a:buNone/>
            </a:pPr>
            <a:r>
              <a:rPr lang="ru-RU" altLang="ru-RU" sz="2800" b="1" smtClean="0"/>
              <a:t>	Поэтому в этом учебном году деление на подгруппы проводилось с учетом эмоционально-личностных особенностей детей.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981075"/>
            <a:ext cx="8642350" cy="5545138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ru-RU" altLang="ru-RU" smtClean="0"/>
              <a:t>	</a:t>
            </a:r>
            <a:r>
              <a:rPr lang="ru-RU" altLang="ru-RU" b="1" smtClean="0"/>
              <a:t>В первой подгруппе занимаются дети с такими чертами как ранимость, повышенная впечатлительность, мнительность, постоянное беспокойство, скрытая агрессия и др., что указывает на высокий уровень тревожности. </a:t>
            </a:r>
          </a:p>
          <a:p>
            <a:pPr marL="0" indent="0" algn="just">
              <a:buFontTx/>
              <a:buNone/>
            </a:pPr>
            <a:r>
              <a:rPr lang="ru-RU" altLang="ru-RU" b="1" smtClean="0"/>
              <a:t>	Во вторую группу вошли дети не испытывающие частого или постоянного эмоционального дискомфорта.</a:t>
            </a:r>
            <a:r>
              <a:rPr lang="ru-RU" altLang="ru-RU" smtClean="0"/>
              <a:t> </a:t>
            </a:r>
          </a:p>
        </p:txBody>
      </p:sp>
      <p:pic>
        <p:nvPicPr>
          <p:cNvPr id="5123" name="Picture 5" descr="C:\Users\USER\Desktop\34_VX_ori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25" y="4941888"/>
            <a:ext cx="1636713" cy="14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125538"/>
            <a:ext cx="8929688" cy="5040312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ru-RU" altLang="ru-RU" smtClean="0"/>
              <a:t>	  </a:t>
            </a:r>
            <a:r>
              <a:rPr lang="ru-RU" altLang="ru-RU" b="1" smtClean="0"/>
              <a:t>Для первой группы детей с целью снятия эмоционального напряжения и преодоления чувства водобоязни было решено совместить упражнения, по обучению плаванию с музыкотерапией, игротерапией и релаксационными упражнениями – мышечными и дыхательными. </a:t>
            </a:r>
          </a:p>
        </p:txBody>
      </p:sp>
      <p:pic>
        <p:nvPicPr>
          <p:cNvPr id="6147" name="Picture 5" descr="C:\Users\USER\Desktop\34_VX_ori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5963" y="3921125"/>
            <a:ext cx="1636712" cy="140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5" descr="C:\Users\USER\Desktop\34_VX_ori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4652963"/>
            <a:ext cx="1636713" cy="14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052513"/>
            <a:ext cx="8642350" cy="5473700"/>
          </a:xfrm>
        </p:spPr>
        <p:txBody>
          <a:bodyPr/>
          <a:lstStyle/>
          <a:p>
            <a:pPr marL="0" indent="0" algn="ctr">
              <a:buFontTx/>
              <a:buNone/>
              <a:defRPr/>
            </a:pPr>
            <a:r>
              <a:rPr lang="ru-RU" sz="2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подготовке к занятиям были поставлены следующие задачи:</a:t>
            </a:r>
          </a:p>
          <a:p>
            <a:pPr algn="just">
              <a:defRPr/>
            </a:pPr>
            <a:r>
              <a:rPr lang="ru-RU" sz="2800" b="1" dirty="0"/>
              <a:t>Подобрать способы преодоления  тревожности с помощью музыкотерапии, </a:t>
            </a:r>
            <a:r>
              <a:rPr lang="ru-RU" sz="2800" b="1" dirty="0" smtClean="0"/>
              <a:t>игровой терапии </a:t>
            </a:r>
            <a:r>
              <a:rPr lang="ru-RU" sz="2800" b="1" dirty="0"/>
              <a:t>и релаксационных техник.</a:t>
            </a:r>
          </a:p>
          <a:p>
            <a:pPr algn="just">
              <a:defRPr/>
            </a:pPr>
            <a:r>
              <a:rPr lang="ru-RU" sz="2800" b="1" dirty="0"/>
              <a:t>Выявить индивидуальные особенности проявления водобоязни у тревожных детей.</a:t>
            </a:r>
          </a:p>
          <a:p>
            <a:pPr algn="just">
              <a:defRPr/>
            </a:pPr>
            <a:r>
              <a:rPr lang="ru-RU" sz="2800" b="1" dirty="0"/>
              <a:t>Разработать комплексные упражнения, направленные на преодоление страхов у детей, с высокой личностной тревожностью.</a:t>
            </a:r>
          </a:p>
          <a:p>
            <a:pPr algn="just">
              <a:defRPr/>
            </a:pPr>
            <a:r>
              <a:rPr lang="ru-RU" sz="2800" b="1" dirty="0"/>
              <a:t>Выявить эффективность данного подхода.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908050"/>
            <a:ext cx="8642350" cy="5618163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altLang="ru-RU" dirty="0" smtClean="0"/>
          </a:p>
        </p:txBody>
      </p:sp>
      <p:pic>
        <p:nvPicPr>
          <p:cNvPr id="4098" name="Picture 2" descr="C:\Users\USER\Desktop\Самойлова О.А\20160318_0945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124744"/>
            <a:ext cx="3168352" cy="23762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4100" name="Picture 4" descr="C:\Users\USER\Desktop\Самойлова О.А\20160322_1117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005064"/>
            <a:ext cx="3203848" cy="240288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5" descr="C:\Users\USER\Desktop\34_VX_ori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1844824"/>
            <a:ext cx="1636713" cy="140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5" descr="C:\Users\USER\Desktop\34_VX_ori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5825" y="4502150"/>
            <a:ext cx="1636713" cy="140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052513"/>
            <a:ext cx="8642350" cy="5473700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ru-RU" altLang="ru-RU" smtClean="0"/>
              <a:t>	</a:t>
            </a:r>
            <a:r>
              <a:rPr lang="ru-RU" altLang="ru-RU" b="1" smtClean="0"/>
              <a:t> </a:t>
            </a:r>
            <a:r>
              <a:rPr lang="ru-RU" altLang="ru-RU" sz="2800" b="1" smtClean="0"/>
              <a:t>Совмещение нескольких методов дало возможность значительно снизить уровень водобоязни и быстрее адаптировать  детей  к занятиям в бассейне, а также обучить их плаванию. Так как все они направлены на нормализацию психоэмоционального состояния.</a:t>
            </a:r>
          </a:p>
          <a:p>
            <a:pPr marL="0" indent="0" algn="just">
              <a:buFontTx/>
              <a:buNone/>
            </a:pPr>
            <a:endParaRPr lang="ru-RU" altLang="ru-RU" sz="2800" smtClean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508777"/>
            <a:ext cx="2147794" cy="28755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5" descr="C:\Users\USER\Desktop\102784554_large__obitatli_more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4921250"/>
            <a:ext cx="1389063" cy="138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620713"/>
            <a:ext cx="8642350" cy="5905500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ru-RU" altLang="ru-RU" sz="2800" smtClean="0"/>
              <a:t>	</a:t>
            </a:r>
          </a:p>
          <a:p>
            <a:pPr marL="0" indent="0" algn="just">
              <a:buFontTx/>
              <a:buNone/>
            </a:pPr>
            <a:r>
              <a:rPr lang="ru-RU" altLang="ru-RU" sz="2800" smtClean="0"/>
              <a:t>	</a:t>
            </a:r>
            <a:r>
              <a:rPr lang="ru-RU" altLang="ru-RU" sz="2400" b="1" smtClean="0"/>
              <a:t>С помощью игротерапии ребенок чувствует себя свободным от принуждения и давления со стороны. 	Для бассейна подойдут  игры – имитации. В них дети представляют себя в различных образах: животных, растений, предметов. Всё это выражается в движении. Во время этих игр дети расслабляются, получают радость.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501008"/>
            <a:ext cx="4678091" cy="311568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День Победы_06">
  <a:themeElements>
    <a:clrScheme name="День Победы_06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День Победы_06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День Победы_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День Победы_06</Template>
  <TotalTime>604</TotalTime>
  <Words>92</Words>
  <Application>Microsoft Office PowerPoint</Application>
  <PresentationFormat>Экран (4:3)</PresentationFormat>
  <Paragraphs>41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День Победы_06</vt:lpstr>
      <vt:lpstr>Муниципальное автономное дошкольное образовательное учреждение  Центр развития ребенка Детский сад №3 «Светлячок»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уке</cp:lastModifiedBy>
  <cp:revision>111</cp:revision>
  <dcterms:created xsi:type="dcterms:W3CDTF">2013-03-16T20:41:41Z</dcterms:created>
  <dcterms:modified xsi:type="dcterms:W3CDTF">2017-05-21T18:38:45Z</dcterms:modified>
</cp:coreProperties>
</file>