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8" r:id="rId4"/>
    <p:sldId id="260" r:id="rId5"/>
    <p:sldId id="269" r:id="rId6"/>
    <p:sldId id="270" r:id="rId7"/>
    <p:sldId id="271" r:id="rId8"/>
    <p:sldId id="272" r:id="rId9"/>
    <p:sldId id="273" r:id="rId10"/>
    <p:sldId id="276" r:id="rId11"/>
    <p:sldId id="274" r:id="rId12"/>
    <p:sldId id="275" r:id="rId13"/>
    <p:sldId id="257" r:id="rId14"/>
  </p:sldIdLst>
  <p:sldSz cx="12192000" cy="6858000"/>
  <p:notesSz cx="6858000" cy="9144000"/>
  <p:custDataLst>
    <p:tags r:id="rId15"/>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74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B2C836-052C-450F-BFFC-6F76E4EFD5D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D5FC764C-9C1A-4614-B32C-FBB2D3B881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A409F14-A64C-4CE7-8D88-8959EF1858DB}"/>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62478514-539A-4C08-BB69-9CE18BB3BCE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942CB8-8B88-443A-BE99-C4785DDACA3B}"/>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435198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297B5A-4FBC-499D-ADE1-75C79C54F17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2EE8D66-B7D8-4B95-A680-E5B317A69B3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5B5133C-782C-4CE2-B97E-24E8D33F1A3E}"/>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4A33C721-D33E-40B9-A089-488DBB9C03B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5CAE565-EA65-4C71-9324-509DF6921B6E}"/>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1602033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7DBB59B-DB73-4210-B084-A2912314A032}"/>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7D7458C0-5751-4FC5-A3DC-6C72F241E01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45285E8-7F84-4607-AFA3-2D2B937F7810}"/>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0F00C498-7DE0-4844-ADB7-7D4D27867A4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1825C1B-E5FD-47B6-ACD6-72F8EDABAF69}"/>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849028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1835A5-D1A9-42B0-9FD9-5F2BF8EEE54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ADE1AF6-C508-4FE1-A0A8-0C0D39D086A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1E9723E-1E45-4B48-81DC-DAD764775E26}"/>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8F1CE6FE-B641-489A-B356-616332944EC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5DAF313-8A8F-48F7-A73E-F406AD1BDE9E}"/>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206420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AC898B-6EDC-47CC-8B82-53EE043DEB3E}"/>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2045D73-E674-4C10-866B-182ACC6C48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46BEC5F-DF41-4445-A884-5477AF8B033B}"/>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8C16C85A-74B3-49DB-A1A0-22CE150935C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BAD0C8C-6AD6-4EDA-A7E4-BDEF8DA450A8}"/>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157017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5A8C19-EC2A-4F20-9AEB-B31CDA328AA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45F1BAF-B653-4C47-B367-C13933E7E76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E99A44B-A4A1-4C1E-A208-E6043187044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172237A-CC10-45DE-BEDD-8DB041A608DF}"/>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6" name="Нижний колонтитул 5">
            <a:extLst>
              <a:ext uri="{FF2B5EF4-FFF2-40B4-BE49-F238E27FC236}">
                <a16:creationId xmlns:a16="http://schemas.microsoft.com/office/drawing/2014/main" id="{F2E622C1-28FB-4A2C-BFA4-83864EB94D6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10B05F3-BC3C-4C71-B358-950B9C1014C6}"/>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4179287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2480D2-9D51-4E5C-B0E8-F8561FDA22B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C07606E-5D95-4668-884F-711B9CA979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DD495407-6CA7-408E-AF63-F8E3A684EB1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D0B4EEF-037E-4BE9-8819-57EB43027D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A9B8E9E-A754-4B78-9A6C-62EB42BD017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C00DA42E-D333-4864-A783-A4D4D0313A13}"/>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8" name="Нижний колонтитул 7">
            <a:extLst>
              <a:ext uri="{FF2B5EF4-FFF2-40B4-BE49-F238E27FC236}">
                <a16:creationId xmlns:a16="http://schemas.microsoft.com/office/drawing/2014/main" id="{3EC753B7-4A7F-4170-9414-7EDFFE9398A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29496D3-A038-4B59-9170-486982ABFBC6}"/>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717962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0DF6E6-2046-42C0-9833-4208D1D4C9E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CD5D864-FAFE-4482-BF97-1C4CAA3AA205}"/>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4" name="Нижний колонтитул 3">
            <a:extLst>
              <a:ext uri="{FF2B5EF4-FFF2-40B4-BE49-F238E27FC236}">
                <a16:creationId xmlns:a16="http://schemas.microsoft.com/office/drawing/2014/main" id="{483454C0-A61E-4C70-AAAA-A2F25E408EA4}"/>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2F011CE-931B-4CF6-8AFE-7FC70242B8F5}"/>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4219814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A4040F6-CD43-4663-80B6-FE937E7E97DA}"/>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3" name="Нижний колонтитул 2">
            <a:extLst>
              <a:ext uri="{FF2B5EF4-FFF2-40B4-BE49-F238E27FC236}">
                <a16:creationId xmlns:a16="http://schemas.microsoft.com/office/drawing/2014/main" id="{48538E10-9C7B-48BE-A6C0-A6E152BC5F4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91C29C1-3A48-4661-A561-BAC89BB89C01}"/>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598737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DFC5F7-305F-4362-8607-EBE4362F60A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558A760-7386-479F-A069-E6CEE384BC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CB41B072-B153-4BE6-9028-25BD45C26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43E20B2-359A-48F2-BC1E-032B5EF9EF41}"/>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6" name="Нижний колонтитул 5">
            <a:extLst>
              <a:ext uri="{FF2B5EF4-FFF2-40B4-BE49-F238E27FC236}">
                <a16:creationId xmlns:a16="http://schemas.microsoft.com/office/drawing/2014/main" id="{F70F307C-8BD6-4906-968D-CB391276B88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7A40DBD-6549-432D-B6DA-7D583598FF7A}"/>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798256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117246-9972-4E7B-B71B-DD13B03EADA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E89A430B-2647-45F7-8007-1552037E23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145291A-4437-4754-A8DB-3850E68744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E6952BF-12C5-46E2-816A-6C3F9DD6D3D8}"/>
              </a:ext>
            </a:extLst>
          </p:cNvPr>
          <p:cNvSpPr>
            <a:spLocks noGrp="1"/>
          </p:cNvSpPr>
          <p:nvPr>
            <p:ph type="dt" sz="half" idx="10"/>
          </p:nvPr>
        </p:nvSpPr>
        <p:spPr/>
        <p:txBody>
          <a:bodyPr/>
          <a:lstStyle/>
          <a:p>
            <a:fld id="{757B098F-1E08-40AE-B44C-DD11CBEE1BDF}" type="datetimeFigureOut">
              <a:rPr lang="ru-RU" smtClean="0"/>
              <a:t>21.05.2017</a:t>
            </a:fld>
            <a:endParaRPr lang="ru-RU"/>
          </a:p>
        </p:txBody>
      </p:sp>
      <p:sp>
        <p:nvSpPr>
          <p:cNvPr id="6" name="Нижний колонтитул 5">
            <a:extLst>
              <a:ext uri="{FF2B5EF4-FFF2-40B4-BE49-F238E27FC236}">
                <a16:creationId xmlns:a16="http://schemas.microsoft.com/office/drawing/2014/main" id="{12DB3473-8875-4D6F-993C-920D8A3F0AA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17F290D-B744-4D38-8D31-0CAAC92FD827}"/>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682992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9CF1B1-4045-458F-87F4-FC0B9F90ED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49D00CE-F2CC-4CD4-934A-EC7FCFEE11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8306063-5F1A-4BBF-A4FB-7DAC12A197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098F-1E08-40AE-B44C-DD11CBEE1BDF}" type="datetimeFigureOut">
              <a:rPr lang="ru-RU" smtClean="0"/>
              <a:t>21.05.2017</a:t>
            </a:fld>
            <a:endParaRPr lang="ru-RU"/>
          </a:p>
        </p:txBody>
      </p:sp>
      <p:sp>
        <p:nvSpPr>
          <p:cNvPr id="5" name="Нижний колонтитул 4">
            <a:extLst>
              <a:ext uri="{FF2B5EF4-FFF2-40B4-BE49-F238E27FC236}">
                <a16:creationId xmlns:a16="http://schemas.microsoft.com/office/drawing/2014/main" id="{2E4EB504-A167-4D94-AE39-02873F774C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EBF85CB-1D8A-468F-A1EA-4A40380FE7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70945-C297-4660-9AF5-4B4A6E862CAA}" type="slidenum">
              <a:rPr lang="ru-RU" smtClean="0"/>
              <a:t>‹#›</a:t>
            </a:fld>
            <a:endParaRPr lang="ru-RU"/>
          </a:p>
        </p:txBody>
      </p:sp>
    </p:spTree>
    <p:extLst>
      <p:ext uri="{BB962C8B-B14F-4D97-AF65-F5344CB8AC3E}">
        <p14:creationId xmlns:p14="http://schemas.microsoft.com/office/powerpoint/2010/main" val="2347823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uzei-mira.com/kartini_russkih_hudojnikov/1437-kartina-pokorenie-sibiri-ermakom-surikov-1895.html" TargetMode="External"/><Relationship Id="rId3" Type="http://schemas.openxmlformats.org/officeDocument/2006/relationships/hyperlink" Target="https://muzei-mira.com/kartini_russkih_hudojnikov/2150-kartina-menshikov-v-berezove-vasiliy-ivanovich-surikov-opisanie.html" TargetMode="External"/><Relationship Id="rId7" Type="http://schemas.openxmlformats.org/officeDocument/2006/relationships/hyperlink" Target="https://muzei-mira.com/kartini_russkih_hudojnikov/1438-kartina-pir-valtasara-surikov-1874.html" TargetMode="External"/><Relationship Id="rId2" Type="http://schemas.openxmlformats.org/officeDocument/2006/relationships/hyperlink" Target="https://muzei-mira.com/biografia_hudojnikov/808-biografiya-vasiliya-ivanovicha-surikova.html" TargetMode="External"/><Relationship Id="rId1" Type="http://schemas.openxmlformats.org/officeDocument/2006/relationships/slideLayout" Target="../slideLayouts/slideLayout2.xml"/><Relationship Id="rId6" Type="http://schemas.openxmlformats.org/officeDocument/2006/relationships/hyperlink" Target="https://muzei-mira.com/kartini_russkih_hudojnikov/1458-poseschenie-carevnoy-zhenskogo-monastyrya-surikov-1912.html" TargetMode="External"/><Relationship Id="rId5" Type="http://schemas.openxmlformats.org/officeDocument/2006/relationships/hyperlink" Target="https://muzei-mira.com/kartini_russkih_hudojnikov/1460-opisanie-kartiny-stepan-razin-surikov-1906.html" TargetMode="External"/><Relationship Id="rId4" Type="http://schemas.openxmlformats.org/officeDocument/2006/relationships/hyperlink" Target="https://muzei-mira.com/kartini_russkih_hudojnikov/1461-kartina-perehod-suvorova-cherez-alpy-surikov.html" TargetMode="External"/><Relationship Id="rId9" Type="http://schemas.openxmlformats.org/officeDocument/2006/relationships/hyperlink" Target="https://muzei-mira.com/kartini_russkih_hudojnikov/1436-kartina-boyarynya-morozova-surikov.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6" name="Объект 5" descr="Изображение выглядит как человек, мужчина, стена, внутренний&#10;&#10;Описание создано с очень высокой степенью достоверности">
            <a:extLst>
              <a:ext uri="{FF2B5EF4-FFF2-40B4-BE49-F238E27FC236}">
                <a16:creationId xmlns:a16="http://schemas.microsoft.com/office/drawing/2014/main" id="{86C3B8EE-8884-4E20-B897-A50A1BD210B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9672" r="17876" b="9092"/>
          <a:stretch/>
        </p:blipFill>
        <p:spPr>
          <a:xfrm>
            <a:off x="5945491" y="11"/>
            <a:ext cx="6246509" cy="6857989"/>
          </a:xfrm>
          <a:prstGeom prst="rect">
            <a:avLst/>
          </a:prstGeom>
        </p:spPr>
      </p:pic>
      <p:sp>
        <p:nvSpPr>
          <p:cNvPr id="39" name="Freeform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1"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4040B32-6AE4-49E7-9DD7-C7C9426B90E5}"/>
              </a:ext>
            </a:extLst>
          </p:cNvPr>
          <p:cNvSpPr>
            <a:spLocks noGrp="1"/>
          </p:cNvSpPr>
          <p:nvPr>
            <p:ph type="title"/>
          </p:nvPr>
        </p:nvSpPr>
        <p:spPr>
          <a:xfrm>
            <a:off x="861115" y="3006725"/>
            <a:ext cx="4948429" cy="2651200"/>
          </a:xfrm>
        </p:spPr>
        <p:txBody>
          <a:bodyPr vert="horz" lIns="91440" tIns="45720" rIns="91440" bIns="45720" rtlCol="0" anchor="t">
            <a:normAutofit/>
          </a:bodyPr>
          <a:lstStyle/>
          <a:p>
            <a:pPr algn="ctr"/>
            <a:r>
              <a:rPr lang="ru-RU" sz="5400" b="1" dirty="0"/>
              <a:t>Суриков</a:t>
            </a:r>
            <a:br>
              <a:rPr lang="ru-RU" sz="5400" b="1" dirty="0"/>
            </a:br>
            <a:r>
              <a:rPr lang="ru-RU" b="1" dirty="0"/>
              <a:t>Василий </a:t>
            </a:r>
            <a:br>
              <a:rPr lang="ru-RU" b="1" dirty="0"/>
            </a:br>
            <a:r>
              <a:rPr lang="ru-RU" b="1" dirty="0"/>
              <a:t>Иванович</a:t>
            </a:r>
            <a:endParaRPr lang="en-US" sz="5400" b="1" dirty="0"/>
          </a:p>
        </p:txBody>
      </p:sp>
    </p:spTree>
    <p:extLst>
      <p:ext uri="{BB962C8B-B14F-4D97-AF65-F5344CB8AC3E}">
        <p14:creationId xmlns:p14="http://schemas.microsoft.com/office/powerpoint/2010/main" val="4122238714"/>
      </p:ext>
    </p:extLst>
  </p:cSld>
  <p:clrMapOvr>
    <a:overrideClrMapping bg1="dk1" tx1="lt1" bg2="dk2" tx2="lt2" accent1="accent1" accent2="accent2" accent3="accent3" accent4="accent4" accent5="accent5" accent6="accent6" hlink="hlink" folHlink="folHlink"/>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73048" y="4747120"/>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Переход Суворова через Альпы</a:t>
            </a:r>
            <a:r>
              <a:rPr lang="ru-RU" sz="1600" dirty="0">
                <a:latin typeface="Times New Roman" panose="02020603050405020304" pitchFamily="18" charset="0"/>
                <a:cs typeface="Times New Roman" panose="02020603050405020304" pitchFamily="18" charset="0"/>
              </a:rPr>
              <a:t>. 1899.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373х495</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 Петербург</a:t>
            </a:r>
          </a:p>
        </p:txBody>
      </p:sp>
      <p:sp>
        <p:nvSpPr>
          <p:cNvPr id="10" name="Content Placeholder 9"/>
          <p:cNvSpPr>
            <a:spLocks noGrp="1"/>
          </p:cNvSpPr>
          <p:nvPr>
            <p:ph idx="1"/>
          </p:nvPr>
        </p:nvSpPr>
        <p:spPr>
          <a:xfrm>
            <a:off x="4617157" y="225920"/>
            <a:ext cx="7140436" cy="4639591"/>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Картина представляет зрителю один из самых удивительных случаев русской военной истории. Пример той необъяснимой, неразгаданной и наводящей ужас на противника, удали русских солдат. Автору удалось передать атмосферу события, удачно подобрать образы для работы, передать само движение, эмоции.</a:t>
            </a:r>
          </a:p>
          <a:p>
            <a:pPr marL="0" indent="0" algn="just">
              <a:buNone/>
            </a:pPr>
            <a:r>
              <a:rPr lang="ru-RU" sz="1600" dirty="0">
                <a:latin typeface="Times New Roman" panose="02020603050405020304" pitchFamily="18" charset="0"/>
                <a:cs typeface="Times New Roman" panose="02020603050405020304" pitchFamily="18" charset="0"/>
              </a:rPr>
              <a:t>            Летят в пропасть русские воины, подбадриваемые своим командиром. Сама фигура гениального полководца не сразу бросается в глаза. На нее указывают взгляды двух солдат, отвечающих улыбкой на шутку Суворова.</a:t>
            </a:r>
          </a:p>
          <a:p>
            <a:pPr marL="0" indent="0" algn="just">
              <a:buNone/>
            </a:pPr>
            <a:r>
              <a:rPr lang="ru-RU" sz="1600" dirty="0">
                <a:latin typeface="Times New Roman" panose="02020603050405020304" pitchFamily="18" charset="0"/>
                <a:cs typeface="Times New Roman" panose="02020603050405020304" pitchFamily="18" charset="0"/>
              </a:rPr>
              <a:t>             Облака, расположенные на расстоянии вытянутой руки от людей, свидетельствуют о той высоте, на которой разворачивается действие картины. Белый, слепящий альпийский снег и лед, синеватые скалы - заслоняют небо.</a:t>
            </a:r>
          </a:p>
          <a:p>
            <a:pPr marL="0" indent="0" algn="just">
              <a:buNone/>
            </a:pPr>
            <a:r>
              <a:rPr lang="ru-RU" sz="1600" dirty="0">
                <a:latin typeface="Times New Roman" panose="02020603050405020304" pitchFamily="18" charset="0"/>
                <a:cs typeface="Times New Roman" panose="02020603050405020304" pitchFamily="18" charset="0"/>
              </a:rPr>
              <a:t>              Автор не скрывает всю тяжесть военной операции. Зрителя привлекает образ солдата, осеняющего себя крестным знамением, очень эмоционально "выписан" солдат, только начинающий соскальзывать по ледяному склону (распахнутые от ужаса глаза - главная деталь), бледное от страха лицо артиллериста и т. д. Кажется, уже в следующую секунду вся солдатская вереница ринется в пропасть.</a:t>
            </a:r>
          </a:p>
          <a:p>
            <a:pPr marL="0" indent="0" algn="just">
              <a:buNone/>
            </a:pPr>
            <a:r>
              <a:rPr lang="ru-RU" sz="1600" dirty="0">
                <a:latin typeface="Times New Roman" panose="02020603050405020304" pitchFamily="18" charset="0"/>
                <a:cs typeface="Times New Roman" panose="02020603050405020304" pitchFamily="18" charset="0"/>
              </a:rPr>
              <a:t>               Выделяются в войске казаки. Их поведение отличается от действий солдат регулярного строя. Вооруженные пиками, они оценивают новые, непривычные для себя условия с точки зрения не воина, а разведчика, попавшего в сложные условия. Один из них внимательно следит за теми, кто начинает скользить по склону, чтобы в последний момент выбрать оптимальный способ спуска.</a:t>
            </a:r>
          </a:p>
          <a:p>
            <a:pPr marL="0" indent="0" algn="just">
              <a:buNone/>
            </a:pPr>
            <a:r>
              <a:rPr lang="ru-RU" sz="1600" dirty="0">
                <a:latin typeface="Times New Roman" panose="02020603050405020304" pitchFamily="18" charset="0"/>
                <a:cs typeface="Times New Roman" panose="02020603050405020304" pitchFamily="18" charset="0"/>
              </a:rPr>
              <a:t>              Работу можно рассматривать бесконечно. Каждый раз открывая что-то новое, особенное, ранее </a:t>
            </a:r>
            <a:endParaRPr lang="en-US" sz="1600" dirty="0">
              <a:latin typeface="Times New Roman" panose="02020603050405020304" pitchFamily="18" charset="0"/>
              <a:cs typeface="Times New Roman" panose="02020603050405020304" pitchFamily="18" charset="0"/>
            </a:endParaRPr>
          </a:p>
        </p:txBody>
      </p:sp>
      <p:pic>
        <p:nvPicPr>
          <p:cNvPr id="4" name="Рисунок 3" descr="Изображение выглядит как природа, гора, скала, внешний&#10;&#10;Описание создано с очень высокой степенью достоверности">
            <a:extLst>
              <a:ext uri="{FF2B5EF4-FFF2-40B4-BE49-F238E27FC236}">
                <a16:creationId xmlns:a16="http://schemas.microsoft.com/office/drawing/2014/main" id="{E81767A8-1064-469B-B276-7E9DA4C694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048" y="225920"/>
            <a:ext cx="3330617" cy="4521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51901418"/>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451921" y="4143739"/>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Степан Разин</a:t>
            </a:r>
            <a:r>
              <a:rPr lang="ru-RU" sz="1600" dirty="0">
                <a:latin typeface="Times New Roman" panose="02020603050405020304" pitchFamily="18" charset="0"/>
                <a:cs typeface="Times New Roman" panose="02020603050405020304" pitchFamily="18" charset="0"/>
              </a:rPr>
              <a:t>. 1906.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 Петербург</a:t>
            </a:r>
          </a:p>
        </p:txBody>
      </p:sp>
      <p:sp>
        <p:nvSpPr>
          <p:cNvPr id="10" name="Content Placeholder 9"/>
          <p:cNvSpPr>
            <a:spLocks noGrp="1"/>
          </p:cNvSpPr>
          <p:nvPr>
            <p:ph idx="1"/>
          </p:nvPr>
        </p:nvSpPr>
        <p:spPr>
          <a:xfrm>
            <a:off x="428693" y="304942"/>
            <a:ext cx="5752188"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Суров и задумчив казацкий атаман. Не веселит его ни песня казацкая, ни награбленное добро, ни плененный персидский княжич. Думы одолели мятежника. Под стать атаману и казаки-гребцы. Мрачен и пленный перс. Отворачивается он от предлагаемой чары с хмельным вином. Веселится лишь один казак, тот, что предлагает чарку княжичу, в порыве пьяного гостеприимства. Спит, утомленный разбойными делами казак богатырского сложения.</a:t>
            </a:r>
          </a:p>
          <a:p>
            <a:pPr marL="0" indent="0" algn="just">
              <a:buNone/>
            </a:pPr>
            <a:r>
              <a:rPr lang="ru-RU" sz="1600" dirty="0">
                <a:latin typeface="Times New Roman" panose="02020603050405020304" pitchFamily="18" charset="0"/>
                <a:cs typeface="Times New Roman" panose="02020603050405020304" pitchFamily="18" charset="0"/>
              </a:rPr>
              <a:t>      Утренний ветер наполнил парус, восход окрасил реку и воздух в синевато-розовые тона. Безмятежна природа в это раннее время. Но вся картина наполнена густой и темной тревогой...</a:t>
            </a:r>
          </a:p>
          <a:p>
            <a:pPr marL="0" indent="0" algn="just">
              <a:buNone/>
            </a:pPr>
            <a:r>
              <a:rPr lang="ru-RU" sz="1600" dirty="0">
                <a:latin typeface="Times New Roman" panose="02020603050405020304" pitchFamily="18" charset="0"/>
                <a:cs typeface="Times New Roman" panose="02020603050405020304" pitchFamily="18" charset="0"/>
              </a:rPr>
              <a:t>      На атамане богатая одежда, возлежит он на дорогом ковре, за спиной его верные соратники. Что же так беспокоит вожака? Подперев голову кулаком, нахмурив брови, слушает он песню кобзаря. Тяжелый взгляд в никуда, напряженная поза героя заставляют зрителя почувствовать внутреннюю тревогу.</a:t>
            </a:r>
          </a:p>
          <a:p>
            <a:pPr marL="0" indent="0" algn="just">
              <a:buNone/>
            </a:pPr>
            <a:r>
              <a:rPr lang="ru-RU" sz="1600" dirty="0">
                <a:latin typeface="Times New Roman" panose="02020603050405020304" pitchFamily="18" charset="0"/>
                <a:cs typeface="Times New Roman" panose="02020603050405020304" pitchFamily="18" charset="0"/>
              </a:rPr>
              <a:t>       Композиционно Разин противопоставлен персидскому княжичу. Герой видит в своем пленнике собственное будущее. Княжич, осознавая свою судьбу, обреченно-пассивен.</a:t>
            </a:r>
          </a:p>
          <a:p>
            <a:pPr marL="0" indent="0" algn="just">
              <a:buNone/>
            </a:pPr>
            <a:r>
              <a:rPr lang="ru-RU" sz="1600" dirty="0">
                <a:latin typeface="Times New Roman" panose="02020603050405020304" pitchFamily="18" charset="0"/>
                <a:cs typeface="Times New Roman" panose="02020603050405020304" pitchFamily="18" charset="0"/>
              </a:rPr>
              <a:t>       Автор окружил казачью ладью умиротворяющим и красивым пейзажем. Нежные, практические акварельные тона неба, воды, береговой линии, создают легкую, нежную атмосферу утра. В образах казаков нет ничего разбойничьего. Перед зрителем сильные, но уставшие от своей горькой доли люди.</a:t>
            </a:r>
          </a:p>
        </p:txBody>
      </p:sp>
      <p:pic>
        <p:nvPicPr>
          <p:cNvPr id="4" name="Рисунок 3" descr="Изображение выглядит как плавсредство, внешний, транспорт, земля&#10;&#10;Описание создано с высокой степенью достоверности">
            <a:extLst>
              <a:ext uri="{FF2B5EF4-FFF2-40B4-BE49-F238E27FC236}">
                <a16:creationId xmlns:a16="http://schemas.microsoft.com/office/drawing/2014/main" id="{1BD99223-EB0C-49F1-83B2-578161721F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1443" y="1006997"/>
            <a:ext cx="5412422" cy="29097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1845481"/>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451921" y="4143739"/>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Меньшиков в Березове</a:t>
            </a:r>
            <a:r>
              <a:rPr lang="ru-RU" sz="1600" dirty="0">
                <a:latin typeface="Times New Roman" panose="02020603050405020304" pitchFamily="18" charset="0"/>
                <a:cs typeface="Times New Roman" panose="02020603050405020304" pitchFamily="18" charset="0"/>
              </a:rPr>
              <a:t>. 1883.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169 х 204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Третьяковская галерея. Москва</a:t>
            </a:r>
          </a:p>
        </p:txBody>
      </p:sp>
      <p:sp>
        <p:nvSpPr>
          <p:cNvPr id="10" name="Content Placeholder 9"/>
          <p:cNvSpPr>
            <a:spLocks noGrp="1"/>
          </p:cNvSpPr>
          <p:nvPr>
            <p:ph idx="1"/>
          </p:nvPr>
        </p:nvSpPr>
        <p:spPr>
          <a:xfrm>
            <a:off x="428693" y="304942"/>
            <a:ext cx="6296198"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Картина отражает судьбу фаворита Петра I, который после смерти своего великого покровителя не справился со стремлением вмешиваться в государственные дела и с собственной алчностью. В результате придворных интриг блестящий царедворец, выходец из низов общества, сумевший подняться к самой вершине, был с нее низвергнут, и оказался в ссылке вместе со своей семьей на русском Севере.</a:t>
            </a:r>
          </a:p>
          <a:p>
            <a:pPr marL="0" indent="0" algn="just">
              <a:buNone/>
            </a:pPr>
            <a:r>
              <a:rPr lang="ru-RU" sz="1600" dirty="0">
                <a:latin typeface="Times New Roman" panose="02020603050405020304" pitchFamily="18" charset="0"/>
                <a:cs typeface="Times New Roman" panose="02020603050405020304" pitchFamily="18" charset="0"/>
              </a:rPr>
              <a:t>        На картине изображен обычный день семьи, еще вчера бывшей популярной, модной и невероятно богатой. По дороге в ссылку умерла жена Меншикова, поэтому он мрачен и погружен в свои непростые и нелегкие мысли.</a:t>
            </a:r>
          </a:p>
          <a:p>
            <a:pPr marL="0" indent="0" algn="just">
              <a:buNone/>
            </a:pPr>
            <a:r>
              <a:rPr lang="ru-RU" sz="1600" dirty="0">
                <a:latin typeface="Times New Roman" panose="02020603050405020304" pitchFamily="18" charset="0"/>
                <a:cs typeface="Times New Roman" panose="02020603050405020304" pitchFamily="18" charset="0"/>
              </a:rPr>
              <a:t>       Рядом с отцом его трое детей. Старшая дочь Мария — бледная, растерянная, закутанная во все черное — бывшая невеста императора Петра II. Черный цвет одеяния Марии — словно пророчество о ее печальной судьбе. Не пройдет и полугода, как она умрет от оспы, не дожив до восемнадцатилетия. Меньше чем через месяц после нее уйдет из жизни и сам Меншиков.</a:t>
            </a:r>
          </a:p>
          <a:p>
            <a:pPr marL="0" indent="0" algn="just">
              <a:buNone/>
            </a:pPr>
            <a:r>
              <a:rPr lang="ru-RU" sz="1600" dirty="0">
                <a:latin typeface="Times New Roman" panose="02020603050405020304" pitchFamily="18" charset="0"/>
                <a:cs typeface="Times New Roman" panose="02020603050405020304" pitchFamily="18" charset="0"/>
              </a:rPr>
              <a:t>        На дальнем плане сын Александр. Яркое цветное пятно, лучик света в этой мрачной и убогой избе — это младшая дочь Меншикова, Александра. Она переживет смерть матери, сестры и отца, останется жива в ссылке и даже вернется ко двору. </a:t>
            </a:r>
          </a:p>
          <a:p>
            <a:pPr marL="0" indent="0" algn="just">
              <a:buNone/>
            </a:pPr>
            <a:r>
              <a:rPr lang="ru-RU" sz="1600" dirty="0">
                <a:latin typeface="Times New Roman" panose="02020603050405020304" pitchFamily="18" charset="0"/>
                <a:cs typeface="Times New Roman" panose="02020603050405020304" pitchFamily="18" charset="0"/>
              </a:rPr>
              <a:t>       Картина заставляет задуматься не только об исторических российских реалиях, но и о судьбе отдельного человека, попавшего в жесткие колеса истории. </a:t>
            </a:r>
            <a:endParaRPr lang="en-US" sz="1600" dirty="0">
              <a:latin typeface="Times New Roman" panose="02020603050405020304" pitchFamily="18" charset="0"/>
              <a:cs typeface="Times New Roman" panose="02020603050405020304" pitchFamily="18" charset="0"/>
            </a:endParaRPr>
          </a:p>
        </p:txBody>
      </p:sp>
      <p:pic>
        <p:nvPicPr>
          <p:cNvPr id="4" name="Рисунок 3" descr="Изображение выглядит как внутренний, сидит, пол, человек&#10;&#10;Описание создано с очень высокой степенью достоверности">
            <a:extLst>
              <a:ext uri="{FF2B5EF4-FFF2-40B4-BE49-F238E27FC236}">
                <a16:creationId xmlns:a16="http://schemas.microsoft.com/office/drawing/2014/main" id="{56F3664D-EBEE-432A-B121-435C895CD3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2630" y="416688"/>
            <a:ext cx="4330047" cy="35939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98632693"/>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72E391-91E6-4156-A48E-902018FC6538}"/>
              </a:ext>
            </a:extLst>
          </p:cNvPr>
          <p:cNvSpPr>
            <a:spLocks noGrp="1"/>
          </p:cNvSpPr>
          <p:nvPr>
            <p:ph type="title"/>
          </p:nvPr>
        </p:nvSpPr>
        <p:spPr/>
        <p:txBody>
          <a:bodyPr>
            <a:normAutofit/>
          </a:bodyPr>
          <a:lstStyle/>
          <a:p>
            <a:r>
              <a:rPr lang="ru-RU" sz="3200" b="1" dirty="0"/>
              <a:t>Используемые источники</a:t>
            </a:r>
          </a:p>
        </p:txBody>
      </p:sp>
      <p:sp>
        <p:nvSpPr>
          <p:cNvPr id="3" name="Объект 2">
            <a:extLst>
              <a:ext uri="{FF2B5EF4-FFF2-40B4-BE49-F238E27FC236}">
                <a16:creationId xmlns:a16="http://schemas.microsoft.com/office/drawing/2014/main" id="{DF6F91DC-68C2-4889-8D18-F3B83BD0C8E1}"/>
              </a:ext>
            </a:extLst>
          </p:cNvPr>
          <p:cNvSpPr>
            <a:spLocks noGrp="1"/>
          </p:cNvSpPr>
          <p:nvPr>
            <p:ph idx="1"/>
          </p:nvPr>
        </p:nvSpPr>
        <p:spPr/>
        <p:txBody>
          <a:bodyPr/>
          <a:lstStyle/>
          <a:p>
            <a:r>
              <a:rPr lang="en-US" sz="1400" dirty="0">
                <a:hlinkClick r:id="rId2"/>
              </a:rPr>
              <a:t>https://muzei-mira.com/biografia_hudojnikov/808-biografiya-vasiliya-ivanovicha-surikova.html</a:t>
            </a:r>
            <a:endParaRPr lang="ru-RU" sz="1400" dirty="0"/>
          </a:p>
          <a:p>
            <a:r>
              <a:rPr lang="en-US" sz="1400" dirty="0">
                <a:hlinkClick r:id="rId3"/>
              </a:rPr>
              <a:t>https://muzei-mira.com/kartini_russkih_hudojnikov/2150-kartina-menshikov-v-berezove-vasiliy-ivanovich-surikov-opisanie.html</a:t>
            </a:r>
            <a:endParaRPr lang="ru-RU" sz="1400" dirty="0"/>
          </a:p>
          <a:p>
            <a:r>
              <a:rPr lang="en-US" sz="1400" dirty="0">
                <a:hlinkClick r:id="rId4"/>
              </a:rPr>
              <a:t>https://muzei-mira.com/kartini_russkih_hudojnikov/1461-kartina-perehod-suvorova-cherez-alpy-surikov.html</a:t>
            </a:r>
            <a:endParaRPr lang="ru-RU" sz="1400" dirty="0"/>
          </a:p>
          <a:p>
            <a:r>
              <a:rPr lang="en-US" sz="1400" dirty="0">
                <a:hlinkClick r:id="rId5"/>
              </a:rPr>
              <a:t>https://muzei-mira.com/kartini_russkih_hudojnikov/1460-opisanie-kartiny-stepan-razin-surikov-1906.html</a:t>
            </a:r>
            <a:endParaRPr lang="ru-RU" sz="1400" dirty="0"/>
          </a:p>
          <a:p>
            <a:r>
              <a:rPr lang="en-US" sz="1400" dirty="0">
                <a:hlinkClick r:id="rId6"/>
              </a:rPr>
              <a:t>https://muzei-mira.com/kartini_russkih_hudojnikov/1458-poseschenie-carevnoy-zhenskogo-monastyrya-surikov-1912.html</a:t>
            </a:r>
            <a:endParaRPr lang="ru-RU" sz="1400" dirty="0"/>
          </a:p>
          <a:p>
            <a:r>
              <a:rPr lang="en-US" sz="1400" dirty="0">
                <a:hlinkClick r:id="rId7"/>
              </a:rPr>
              <a:t>https://muzei-mira.com/kartini_russkih_hudojnikov/1438-kartina-pir-valtasara-surikov-1874.html</a:t>
            </a:r>
            <a:endParaRPr lang="ru-RU" sz="1400" dirty="0"/>
          </a:p>
          <a:p>
            <a:r>
              <a:rPr lang="en-US" sz="1400" dirty="0">
                <a:hlinkClick r:id="rId8"/>
              </a:rPr>
              <a:t>https://muzei-mira.com/kartini_russkih_hudojnikov/1437-kartina-pokorenie-sibiri-ermakom-surikov-1895.html</a:t>
            </a:r>
            <a:endParaRPr lang="ru-RU" sz="1400" dirty="0"/>
          </a:p>
          <a:p>
            <a:r>
              <a:rPr lang="en-US" sz="1400" dirty="0">
                <a:hlinkClick r:id="rId9"/>
              </a:rPr>
              <a:t>https://muzei-mira.com/kartini_russkih_hudojnikov/1436-kartina-boyarynya-morozova-surikov.html</a:t>
            </a:r>
            <a:endParaRPr lang="ru-RU" sz="1400" dirty="0"/>
          </a:p>
          <a:p>
            <a:r>
              <a:rPr lang="en-US" sz="1400" dirty="0"/>
              <a:t>https://muzei-mira.com/kartini_russkih_hudojnikov/1435-sibirskaya-krasavica-surikov-1891.html</a:t>
            </a:r>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dirty="0"/>
          </a:p>
          <a:p>
            <a:endParaRPr lang="ru-RU" dirty="0"/>
          </a:p>
        </p:txBody>
      </p:sp>
    </p:spTree>
    <p:extLst>
      <p:ext uri="{BB962C8B-B14F-4D97-AF65-F5344CB8AC3E}">
        <p14:creationId xmlns:p14="http://schemas.microsoft.com/office/powerpoint/2010/main" val="412093450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47C974-45AD-409C-915C-05F8EAFDFB39}"/>
              </a:ext>
            </a:extLst>
          </p:cNvPr>
          <p:cNvSpPr>
            <a:spLocks noGrp="1"/>
          </p:cNvSpPr>
          <p:nvPr>
            <p:ph type="title"/>
          </p:nvPr>
        </p:nvSpPr>
        <p:spPr>
          <a:xfrm>
            <a:off x="969562" y="4866529"/>
            <a:ext cx="5221390" cy="1676603"/>
          </a:xfrm>
        </p:spPr>
        <p:txBody>
          <a:bodyPr>
            <a:normAutofit/>
          </a:bodyPr>
          <a:lstStyle/>
          <a:p>
            <a:r>
              <a:rPr lang="ru-RU" sz="2400" b="1" dirty="0">
                <a:latin typeface="Times New Roman" panose="02020603050405020304" pitchFamily="18" charset="0"/>
                <a:cs typeface="Times New Roman" panose="02020603050405020304" pitchFamily="18" charset="0"/>
              </a:rPr>
              <a:t>Суриков Иван Васильевич</a:t>
            </a:r>
            <a:br>
              <a:rPr lang="ru-RU" sz="24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Год рождения: 24 января 1848</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Дата смерти: 19 марта 1916</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Страна: Россия</a:t>
            </a:r>
            <a:endParaRPr lang="ru-RU" sz="2400" dirty="0">
              <a:latin typeface="Times New Roman" panose="02020603050405020304" pitchFamily="18" charset="0"/>
              <a:cs typeface="Times New Roman" panose="02020603050405020304" pitchFamily="18" charset="0"/>
            </a:endParaRPr>
          </a:p>
        </p:txBody>
      </p:sp>
      <p:sp>
        <p:nvSpPr>
          <p:cNvPr id="10" name="Content Placeholder 9"/>
          <p:cNvSpPr>
            <a:spLocks noGrp="1"/>
          </p:cNvSpPr>
          <p:nvPr>
            <p:ph idx="1"/>
          </p:nvPr>
        </p:nvSpPr>
        <p:spPr>
          <a:xfrm>
            <a:off x="5855561" y="704104"/>
            <a:ext cx="5985164" cy="6153896"/>
          </a:xfrm>
        </p:spPr>
        <p:txBody>
          <a:bodyPr>
            <a:normAutofit/>
          </a:bodyPr>
          <a:lstStyle/>
          <a:p>
            <a:pPr marL="0" indent="0" algn="just">
              <a:buNone/>
            </a:pPr>
            <a:r>
              <a:rPr lang="ru-RU" sz="1800" dirty="0">
                <a:latin typeface="Times New Roman" panose="02020603050405020304" pitchFamily="18" charset="0"/>
                <a:cs typeface="Times New Roman" panose="02020603050405020304" pitchFamily="18" charset="0"/>
              </a:rPr>
              <a:t>       Суриков Василий Иванович родился 24 января 1848 года в сибирском городе Красноярске. Родители Сурикова, отец Иван Васильевич Суриков, служивший губернским регистратором и мать Прасковья Федоровна принадлежали к числу потомков первых казачьих родов. </a:t>
            </a:r>
          </a:p>
          <a:p>
            <a:pPr marL="0" indent="0" algn="just">
              <a:buNone/>
            </a:pPr>
            <a:r>
              <a:rPr lang="ru-RU" sz="1800" dirty="0">
                <a:latin typeface="Times New Roman" panose="02020603050405020304" pitchFamily="18" charset="0"/>
                <a:cs typeface="Times New Roman" panose="02020603050405020304" pitchFamily="18" charset="0"/>
              </a:rPr>
              <a:t>В 1861 году Суриков оканчивает Красноярское уездное училище  и поступает на службу в губернское управление - канцеляристом. К этому времени он уже решил, что станет художником. </a:t>
            </a:r>
          </a:p>
          <a:p>
            <a:pPr marL="0" indent="0" algn="just">
              <a:buNone/>
            </a:pPr>
            <a:r>
              <a:rPr lang="ru-RU" sz="1800" dirty="0">
                <a:latin typeface="Times New Roman" panose="02020603050405020304" pitchFamily="18" charset="0"/>
                <a:cs typeface="Times New Roman" panose="02020603050405020304" pitchFamily="18" charset="0"/>
              </a:rPr>
              <a:t>     Картины  «Меньшиков в Берёзове», «Боярыня Морозова», «Утро стрелецкой казни» принесли Василию Ивановичу заслуженное признание, и место среди выдающихся живописцев той эпохи. После показа в 1881 году «Утра стрелецкой казни» Суриков стал активным участником движения передвижников, на целых 26 лет, уйдя из Товарищества лишь в 1907 году, осознав, что это движение тормозит дальнейшее развитие живописи.</a:t>
            </a:r>
          </a:p>
          <a:p>
            <a:pPr marL="0" indent="0" algn="just">
              <a:buNone/>
            </a:pPr>
            <a:r>
              <a:rPr lang="ru-RU" sz="1800" dirty="0">
                <a:latin typeface="Times New Roman" panose="02020603050405020304" pitchFamily="18" charset="0"/>
                <a:cs typeface="Times New Roman" panose="02020603050405020304" pitchFamily="18" charset="0"/>
              </a:rPr>
              <a:t>       Выдающийся русский художник-передвижник умер 19 марта (6 марта - по старому календарю) в Москве. Ваганьковское кладбище стало последним приютом художника. </a:t>
            </a:r>
            <a:endParaRPr lang="en-US" sz="1800" dirty="0">
              <a:latin typeface="Times New Roman" panose="02020603050405020304" pitchFamily="18" charset="0"/>
              <a:cs typeface="Times New Roman" panose="02020603050405020304" pitchFamily="18" charset="0"/>
            </a:endParaRPr>
          </a:p>
        </p:txBody>
      </p:sp>
      <p:pic>
        <p:nvPicPr>
          <p:cNvPr id="5" name="Рисунок 4" descr="Изображение выглядит как человек, мужчина, стена, внутренний&#10;&#10;Описание создано с очень высокой степенью достоверности">
            <a:extLst>
              <a:ext uri="{FF2B5EF4-FFF2-40B4-BE49-F238E27FC236}">
                <a16:creationId xmlns:a16="http://schemas.microsoft.com/office/drawing/2014/main" id="{A89BF715-B471-4F73-BD04-D02E643268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905" y="704104"/>
            <a:ext cx="4762500" cy="4162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22975478"/>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593C8-88AD-48B1-9537-8033911662A3}"/>
              </a:ext>
            </a:extLst>
          </p:cNvPr>
          <p:cNvSpPr>
            <a:spLocks noGrp="1"/>
          </p:cNvSpPr>
          <p:nvPr>
            <p:ph type="title"/>
          </p:nvPr>
        </p:nvSpPr>
        <p:spPr>
          <a:xfrm>
            <a:off x="5407379" y="2679524"/>
            <a:ext cx="6231465" cy="1325563"/>
          </a:xfrm>
        </p:spPr>
        <p:txBody>
          <a:bodyPr>
            <a:noAutofit/>
          </a:bodyPr>
          <a:lstStyle/>
          <a:p>
            <a:pPr algn="just"/>
            <a:r>
              <a:rPr lang="ru-RU" sz="1600" dirty="0">
                <a:latin typeface="Times New Roman" panose="02020603050405020304" pitchFamily="18" charset="0"/>
                <a:cs typeface="Times New Roman" panose="02020603050405020304" pitchFamily="18" charset="0"/>
              </a:rPr>
              <a:t>        Творчество В. И. Сурикова (1848-1916) представляет вершину русской исторической живописи второй половины XIX века. Однажды художника поразил образ - зажженная днем свеча - как символ трагедии и обреченности. Мастер масштабных исторических полотен много лет вынашивал его в себе, пока не воплотил тему расправы над стрельцами в картине «Утро стрелецкой казни». Тусклый в сизом воздухе хмурого утра огонек свечи в еще живой руке ассоциировался с казнью. Центральной сюжетной линией картины и ее главным эмоциональным стержнем является противостояние скрещенных взглядов стрельца с рыжей бородой и царя Петра. Пылающий ненавистью непримиримый взгляд бьет через все пространство картины, сталкиваясь с гневным и таким же непримиримым взглядом царя.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Очень важна архитектурная конструкция полотна. Стоящая одиноко башня Кремля соответствует одинокой фигуре царя; вторая, ближняя башня, объединяет в одно целое толпу наблюдателей, бояр и иностранцев; ровный строй солдат в точности повторяет линию кремлевской стены. Художник умышленно сдвинул все сооружения к Лобному месту, применив композиционный прием сближения планов и создав эффект огромной народной толпы. Собор продолжает и венчает собой это людское скопище, но центральный шатер храма Покрова словно не вместился в пространство: он «срезан» верхним краем картины и символизирует образ Руси, обезглавленной Петром I. </a:t>
            </a:r>
          </a:p>
        </p:txBody>
      </p:sp>
      <p:sp>
        <p:nvSpPr>
          <p:cNvPr id="9" name="Прямоугольник 8">
            <a:extLst>
              <a:ext uri="{FF2B5EF4-FFF2-40B4-BE49-F238E27FC236}">
                <a16:creationId xmlns:a16="http://schemas.microsoft.com/office/drawing/2014/main" id="{BCB2E8BF-8D03-4486-8F13-D3DFC1697C85}"/>
              </a:ext>
            </a:extLst>
          </p:cNvPr>
          <p:cNvSpPr/>
          <p:nvPr/>
        </p:nvSpPr>
        <p:spPr>
          <a:xfrm>
            <a:off x="666045" y="4637080"/>
            <a:ext cx="6096000" cy="1015663"/>
          </a:xfrm>
          <a:prstGeom prst="rect">
            <a:avLst/>
          </a:prstGeom>
        </p:spPr>
        <p:txBody>
          <a:bodyPr>
            <a:spAutoFit/>
          </a:bodyPr>
          <a:lstStyle/>
          <a:p>
            <a:pPr lvl="0"/>
            <a:r>
              <a:rPr lang="ru-RU" sz="1600" dirty="0">
                <a:solidFill>
                  <a:prstClr val="black"/>
                </a:solidFill>
                <a:latin typeface="Times New Roman" panose="02020603050405020304" pitchFamily="18" charset="0"/>
                <a:cs typeface="Times New Roman" panose="02020603050405020304" pitchFamily="18" charset="0"/>
              </a:rPr>
              <a:t>Суриков В. И.</a:t>
            </a:r>
          </a:p>
          <a:p>
            <a:pPr lvl="0"/>
            <a:r>
              <a:rPr lang="ru-RU" sz="1600" b="1" dirty="0">
                <a:solidFill>
                  <a:prstClr val="black"/>
                </a:solidFill>
                <a:latin typeface="Times New Roman" panose="02020603050405020304" pitchFamily="18" charset="0"/>
                <a:cs typeface="Times New Roman" panose="02020603050405020304" pitchFamily="18" charset="0"/>
              </a:rPr>
              <a:t>Утро стрелецкой казни. </a:t>
            </a:r>
            <a:r>
              <a:rPr lang="ru-RU" sz="1600" dirty="0">
                <a:solidFill>
                  <a:prstClr val="black"/>
                </a:solidFill>
                <a:latin typeface="Times New Roman" panose="02020603050405020304" pitchFamily="18" charset="0"/>
                <a:cs typeface="Times New Roman" panose="02020603050405020304" pitchFamily="18" charset="0"/>
              </a:rPr>
              <a:t>1878-1881. </a:t>
            </a:r>
          </a:p>
          <a:p>
            <a:pPr lvl="0"/>
            <a:r>
              <a:rPr lang="ru-RU" sz="1400" dirty="0">
                <a:solidFill>
                  <a:prstClr val="black"/>
                </a:solidFill>
                <a:latin typeface="Times New Roman" panose="02020603050405020304" pitchFamily="18" charset="0"/>
                <a:cs typeface="Times New Roman" panose="02020603050405020304" pitchFamily="18" charset="0"/>
              </a:rPr>
              <a:t>Холст, масло. </a:t>
            </a:r>
            <a:r>
              <a:rPr lang="en-US" sz="1400" dirty="0">
                <a:solidFill>
                  <a:prstClr val="black"/>
                </a:solidFill>
                <a:latin typeface="Times New Roman" panose="02020603050405020304" pitchFamily="18" charset="0"/>
                <a:cs typeface="Times New Roman" panose="02020603050405020304" pitchFamily="18" charset="0"/>
              </a:rPr>
              <a:t>223x383,5</a:t>
            </a:r>
            <a:endParaRPr lang="ru-RU" sz="1400" dirty="0">
              <a:solidFill>
                <a:prstClr val="black"/>
              </a:solidFill>
              <a:latin typeface="Times New Roman" panose="02020603050405020304" pitchFamily="18" charset="0"/>
              <a:cs typeface="Times New Roman" panose="02020603050405020304" pitchFamily="18" charset="0"/>
            </a:endParaRPr>
          </a:p>
          <a:p>
            <a:pPr lvl="0"/>
            <a:r>
              <a:rPr lang="ru-RU" sz="1400" dirty="0">
                <a:solidFill>
                  <a:prstClr val="black"/>
                </a:solidFill>
                <a:latin typeface="Times New Roman" panose="02020603050405020304" pitchFamily="18" charset="0"/>
                <a:cs typeface="Times New Roman" panose="02020603050405020304" pitchFamily="18" charset="0"/>
              </a:rPr>
              <a:t>Третьяковская галерея. Москва</a:t>
            </a:r>
          </a:p>
        </p:txBody>
      </p:sp>
      <p:pic>
        <p:nvPicPr>
          <p:cNvPr id="6" name="Объект 5" descr="Изображение выглядит как здание, люди, человек, внешний&#10;&#10;Описание создано с очень высокой степенью достоверности">
            <a:extLst>
              <a:ext uri="{FF2B5EF4-FFF2-40B4-BE49-F238E27FC236}">
                <a16:creationId xmlns:a16="http://schemas.microsoft.com/office/drawing/2014/main" id="{B93918B4-A386-4DD5-97DF-3A62D7E9BC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111" y="1328915"/>
            <a:ext cx="4665318" cy="2701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84430063"/>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451921" y="4143739"/>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Взятие снежного городка</a:t>
            </a:r>
            <a:r>
              <a:rPr lang="ru-RU" sz="1600" dirty="0">
                <a:latin typeface="Times New Roman" panose="02020603050405020304" pitchFamily="18" charset="0"/>
                <a:cs typeface="Times New Roman" panose="02020603050405020304" pitchFamily="18" charset="0"/>
              </a:rPr>
              <a:t>. 1891.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156х282</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 Петербург</a:t>
            </a:r>
          </a:p>
        </p:txBody>
      </p:sp>
      <p:sp>
        <p:nvSpPr>
          <p:cNvPr id="10" name="Content Placeholder 9"/>
          <p:cNvSpPr>
            <a:spLocks noGrp="1"/>
          </p:cNvSpPr>
          <p:nvPr>
            <p:ph idx="1"/>
          </p:nvPr>
        </p:nvSpPr>
        <p:spPr>
          <a:xfrm>
            <a:off x="428693" y="304942"/>
            <a:ext cx="5752188"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Василий Иванович Суриков - выдающийся мастер исторической живописи второй половины XIX века. Интуитивное ощущение истории, глубокое знание старины и мощная энергия живописи вывели его на путь высокого творчества. Создав свою знаменитую трилогию исторических картин, посвященных XVII-XVIII векам, Суриков стал чтим во всей России.</a:t>
            </a:r>
          </a:p>
          <a:p>
            <a:pPr marL="0" indent="0" algn="just">
              <a:buNone/>
            </a:pPr>
            <a:r>
              <a:rPr lang="ru-RU" sz="1600" dirty="0">
                <a:latin typeface="Times New Roman" panose="02020603050405020304" pitchFamily="18" charset="0"/>
                <a:cs typeface="Times New Roman" panose="02020603050405020304" pitchFamily="18" charset="0"/>
              </a:rPr>
              <a:t>         Картина </a:t>
            </a:r>
            <a:r>
              <a:rPr lang="ru-RU" sz="1600" b="1" dirty="0">
                <a:latin typeface="Times New Roman" panose="02020603050405020304" pitchFamily="18" charset="0"/>
                <a:cs typeface="Times New Roman" panose="02020603050405020304" pitchFamily="18" charset="0"/>
              </a:rPr>
              <a:t>«Взятие снежного городка» </a:t>
            </a:r>
            <a:r>
              <a:rPr lang="ru-RU" sz="1600" dirty="0">
                <a:latin typeface="Times New Roman" panose="02020603050405020304" pitchFamily="18" charset="0"/>
                <a:cs typeface="Times New Roman" panose="02020603050405020304" pitchFamily="18" charset="0"/>
              </a:rPr>
              <a:t>написана художником в его родном городе Красноярске, куда он уехал из Москвы, тяжело переживая смерть любимой жены Елизаветы </a:t>
            </a:r>
            <a:r>
              <a:rPr lang="ru-RU" sz="1600" dirty="0" err="1">
                <a:latin typeface="Times New Roman" panose="02020603050405020304" pitchFamily="18" charset="0"/>
                <a:cs typeface="Times New Roman" panose="02020603050405020304" pitchFamily="18" charset="0"/>
              </a:rPr>
              <a:t>Шарэ</a:t>
            </a:r>
            <a:r>
              <a:rPr lang="ru-RU" sz="1600" dirty="0">
                <a:latin typeface="Times New Roman" panose="02020603050405020304" pitchFamily="18" charset="0"/>
                <a:cs typeface="Times New Roman" panose="02020603050405020304" pitchFamily="18" charset="0"/>
              </a:rPr>
              <a:t>. Здесь живописец вновь ожил, увлекся традициями края и событиями местной истории. Художник воплотил свои представления о характере казаков, народной жизни Сибири.</a:t>
            </a:r>
          </a:p>
          <a:p>
            <a:pPr marL="0" indent="0" algn="just">
              <a:buNone/>
            </a:pPr>
            <a:r>
              <a:rPr lang="ru-RU" sz="1600" dirty="0">
                <a:latin typeface="Times New Roman" panose="02020603050405020304" pitchFamily="18" charset="0"/>
                <a:cs typeface="Times New Roman" panose="02020603050405020304" pitchFamily="18" charset="0"/>
              </a:rPr>
              <a:t>         Сурикову, имевшему в роду казацкие корни, были близки местные нравы и забавы праздничных гуляний. Композиция картины динамична, полна движения, зритель словно вовлечен во всеобщее действо, чувствует морозный воздух и разлетающийся по сторонам снег.</a:t>
            </a:r>
          </a:p>
          <a:p>
            <a:pPr marL="0" indent="0" algn="just">
              <a:buNone/>
            </a:pPr>
            <a:r>
              <a:rPr lang="ru-RU" sz="1600" dirty="0">
                <a:latin typeface="Times New Roman" panose="02020603050405020304" pitchFamily="18" charset="0"/>
                <a:cs typeface="Times New Roman" panose="02020603050405020304" pitchFamily="18" charset="0"/>
              </a:rPr>
              <a:t>         В шуточном взятии снежной крепости художник изобразил молодецкий задор преодолевающего преграду удалого наездника. Румяные, радостные лица сибиряков, смотрящих на это зрелище, исполнены жизненной силы. В санях повернутым к зрителю предстает брат художника - Александр.</a:t>
            </a:r>
          </a:p>
          <a:p>
            <a:pPr marL="0" indent="0" algn="just">
              <a:buNone/>
            </a:pPr>
            <a:r>
              <a:rPr lang="ru-RU" sz="1600" dirty="0">
                <a:latin typeface="Times New Roman" panose="02020603050405020304" pitchFamily="18" charset="0"/>
                <a:cs typeface="Times New Roman" panose="02020603050405020304" pitchFamily="18" charset="0"/>
              </a:rPr>
              <a:t>          За это полотно Суриков получил серебряную медаль на Всемирной выставке в Париже в 1900. </a:t>
            </a:r>
            <a:endParaRPr lang="en-US" sz="1600" dirty="0">
              <a:latin typeface="Times New Roman" panose="02020603050405020304" pitchFamily="18" charset="0"/>
              <a:cs typeface="Times New Roman" panose="02020603050405020304" pitchFamily="18" charset="0"/>
            </a:endParaRPr>
          </a:p>
        </p:txBody>
      </p:sp>
      <p:pic>
        <p:nvPicPr>
          <p:cNvPr id="7" name="Рисунок 6" descr="Изображение выглядит как внешний, небо, снег&#10;&#10;Описание создано с высокой степенью достоверности">
            <a:extLst>
              <a:ext uri="{FF2B5EF4-FFF2-40B4-BE49-F238E27FC236}">
                <a16:creationId xmlns:a16="http://schemas.microsoft.com/office/drawing/2014/main" id="{FE8374DF-DB34-4E06-BA3D-7996C4871A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0556" y="1268291"/>
            <a:ext cx="5187914" cy="28754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9843171"/>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961208" y="4792275"/>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Сибирская красавица</a:t>
            </a:r>
            <a:r>
              <a:rPr lang="ru-RU" sz="1600" dirty="0">
                <a:latin typeface="Times New Roman" panose="02020603050405020304" pitchFamily="18" charset="0"/>
                <a:cs typeface="Times New Roman" panose="02020603050405020304" pitchFamily="18" charset="0"/>
              </a:rPr>
              <a:t>. 1891.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50х39</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Третьяковская галерея. Москва</a:t>
            </a:r>
          </a:p>
        </p:txBody>
      </p:sp>
      <p:sp>
        <p:nvSpPr>
          <p:cNvPr id="10" name="Content Placeholder 9"/>
          <p:cNvSpPr>
            <a:spLocks noGrp="1"/>
          </p:cNvSpPr>
          <p:nvPr>
            <p:ph idx="1"/>
          </p:nvPr>
        </p:nvSpPr>
        <p:spPr>
          <a:xfrm>
            <a:off x="428693" y="304942"/>
            <a:ext cx="5752188"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"Настоящая красота не нуждается в украшениях", - именно такая мысль приходит в голову зрителю перед портретом. Суриков предпочитал искать образы для своих работ среди земляков в Сибири. Вот и здесь перед нами яркая, полная жизни и энергии сибирячка.</a:t>
            </a:r>
          </a:p>
          <a:p>
            <a:pPr marL="0" indent="0" algn="just">
              <a:buNone/>
            </a:pPr>
            <a:r>
              <a:rPr lang="ru-RU" sz="1600" dirty="0">
                <a:latin typeface="Times New Roman" panose="02020603050405020304" pitchFamily="18" charset="0"/>
                <a:cs typeface="Times New Roman" panose="02020603050405020304" pitchFamily="18" charset="0"/>
              </a:rPr>
              <a:t>        Молодая женщина в русском наряде излучает радость и теплоту. В черных глазах, полных озорства, светится счастье. Яркий румянец и белозубая улыбка довершают общее впечатление от работы.</a:t>
            </a:r>
          </a:p>
          <a:p>
            <a:pPr marL="0" indent="0" algn="just">
              <a:buNone/>
            </a:pPr>
            <a:r>
              <a:rPr lang="ru-RU" sz="1600" dirty="0">
                <a:latin typeface="Times New Roman" panose="02020603050405020304" pitchFamily="18" charset="0"/>
                <a:cs typeface="Times New Roman" panose="02020603050405020304" pitchFamily="18" charset="0"/>
              </a:rPr>
              <a:t>        Костюм подобран с недюжинным вкусом. Черный, шитый золотом, сарафан, белоснежная рубашка, белый платок с золотой вышивкой. Ансамбль черного, белого и золотого - сдержанно, изысканно, нарядно. Темный фон делает образ еще ярче. Мягкий свет равномерно освещает модель, ничего не выделяя.</a:t>
            </a:r>
          </a:p>
          <a:p>
            <a:pPr marL="0" indent="0" algn="just">
              <a:buNone/>
            </a:pPr>
            <a:r>
              <a:rPr lang="ru-RU" sz="1600" dirty="0">
                <a:latin typeface="Times New Roman" panose="02020603050405020304" pitchFamily="18" charset="0"/>
                <a:cs typeface="Times New Roman" panose="02020603050405020304" pitchFamily="18" charset="0"/>
              </a:rPr>
              <a:t>        Воспевая природную женскую красоту, автор считает ненужным дополнять образ аксессуарами, которые возможно полнее раскрыли бы внутренний мир героини, но усложнили бы содержание. Художник очень точно создает обобщенный образ русской красавицы: веселой, свободной, сильной.</a:t>
            </a:r>
          </a:p>
          <a:p>
            <a:pPr marL="0" indent="0" algn="just">
              <a:buNone/>
            </a:pPr>
            <a:r>
              <a:rPr lang="ru-RU" sz="1600" dirty="0">
                <a:latin typeface="Times New Roman" panose="02020603050405020304" pitchFamily="18" charset="0"/>
                <a:cs typeface="Times New Roman" panose="02020603050405020304" pitchFamily="18" charset="0"/>
              </a:rPr>
              <a:t>        Сам процесс позирования предстает перед зрителем, как баловство, забава. О чем говорит нарочито "народная" манера повязывать платок. Ирония автора не заслоняет от нас главного - красоту и естественность героини. </a:t>
            </a:r>
            <a:endParaRPr lang="en-US" sz="1600" dirty="0">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60C3B1E4-CD3B-4008-85D6-64528F0FEA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7116" y="304942"/>
            <a:ext cx="3446272" cy="44873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80225292"/>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451921" y="4143739"/>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Боярыня Морозова</a:t>
            </a:r>
            <a:r>
              <a:rPr lang="ru-RU" sz="1600" dirty="0">
                <a:latin typeface="Times New Roman" panose="02020603050405020304" pitchFamily="18" charset="0"/>
                <a:cs typeface="Times New Roman" panose="02020603050405020304" pitchFamily="18" charset="0"/>
              </a:rPr>
              <a:t>. 1884-1887.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304х587,5</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Третьяковская галерея. Москва</a:t>
            </a:r>
          </a:p>
        </p:txBody>
      </p:sp>
      <p:sp>
        <p:nvSpPr>
          <p:cNvPr id="10" name="Content Placeholder 9"/>
          <p:cNvSpPr>
            <a:spLocks noGrp="1"/>
          </p:cNvSpPr>
          <p:nvPr>
            <p:ph idx="1"/>
          </p:nvPr>
        </p:nvSpPr>
        <p:spPr>
          <a:xfrm>
            <a:off x="327378" y="485564"/>
            <a:ext cx="6028266"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Раскол... Вот смысл, идея, сюжет великой картины. Тяжелые сани, на которых везут закованную в кандалы "царскую тетку", раскалывают толпу, как реформы патриарха Никона раскололи русский народ.</a:t>
            </a:r>
          </a:p>
          <a:p>
            <a:pPr marL="0" indent="0" algn="just">
              <a:buNone/>
            </a:pPr>
            <a:r>
              <a:rPr lang="ru-RU" sz="1600" dirty="0">
                <a:latin typeface="Times New Roman" panose="02020603050405020304" pitchFamily="18" charset="0"/>
                <a:cs typeface="Times New Roman" panose="02020603050405020304" pitchFamily="18" charset="0"/>
              </a:rPr>
              <a:t>        Несомненно, работа посвящена великой бунтарке, непокорной боярыне, родственнице самого царя. Лицо героини мертвецки бледно, руки бескровны. Отчаянный жест перед иконой Богородицы - последняя попытка отстоять "старую" веру.</a:t>
            </a:r>
          </a:p>
          <a:p>
            <a:pPr marL="0" indent="0" algn="just">
              <a:buNone/>
            </a:pPr>
            <a:r>
              <a:rPr lang="ru-RU" sz="1600" dirty="0">
                <a:latin typeface="Times New Roman" panose="02020603050405020304" pitchFamily="18" charset="0"/>
                <a:cs typeface="Times New Roman" panose="02020603050405020304" pitchFamily="18" charset="0"/>
              </a:rPr>
              <a:t>         Вокруг ссыльной боярыни собрались москвичи. По-разному они провожают раскольницу. Слева от нее группа дьячков, которые весело хохочут, наблюдая за "крамольной бабой". Они на стороне власти, поэтому уверены в справедливости происходящего. </a:t>
            </a:r>
          </a:p>
          <a:p>
            <a:pPr marL="0" indent="0" algn="just">
              <a:buNone/>
            </a:pPr>
            <a:r>
              <a:rPr lang="ru-RU" sz="1600" dirty="0">
                <a:latin typeface="Times New Roman" panose="02020603050405020304" pitchFamily="18" charset="0"/>
                <a:cs typeface="Times New Roman" panose="02020603050405020304" pitchFamily="18" charset="0"/>
              </a:rPr>
              <a:t>В картине не найти ни одного счастливого женского лица. О ссыльной скорбят и боярышни в богатых шубках, и старушки, и девушки из народа. Особое внимание привлекает бледное лицо юной еще монахини, глаза которой переполнены ужасом.</a:t>
            </a:r>
          </a:p>
          <a:p>
            <a:pPr marL="0" indent="0" algn="just">
              <a:buNone/>
            </a:pPr>
            <a:r>
              <a:rPr lang="ru-RU" sz="1600" dirty="0">
                <a:latin typeface="Times New Roman" panose="02020603050405020304" pitchFamily="18" charset="0"/>
                <a:cs typeface="Times New Roman" panose="02020603050405020304" pitchFamily="18" charset="0"/>
              </a:rPr>
              <a:t>   Среди собравшегося народа легко разглядеть староверов. Их выдает одежда, особый взгляд, в котором тревога перемешана с откровенным страхом за свое будущее. Ничем не выдают себя единоверцы боярыни. Лишь юродивые без всякого страха повторяют "преступный" жест, тем самым выказывая свою искреннюю симпатию "государственной преступнице".</a:t>
            </a:r>
          </a:p>
          <a:p>
            <a:pPr marL="0" indent="0" algn="just">
              <a:buNone/>
            </a:pPr>
            <a:r>
              <a:rPr lang="ru-RU" sz="1600" dirty="0">
                <a:latin typeface="Times New Roman" panose="02020603050405020304" pitchFamily="18" charset="0"/>
                <a:cs typeface="Times New Roman" panose="02020603050405020304" pitchFamily="18" charset="0"/>
              </a:rPr>
              <a:t>   </a:t>
            </a:r>
          </a:p>
        </p:txBody>
      </p:sp>
      <p:pic>
        <p:nvPicPr>
          <p:cNvPr id="4" name="Рисунок 3" descr="Изображение выглядит как снег, внешний&#10;&#10;Описание создано с высокой степенью достоверности">
            <a:extLst>
              <a:ext uri="{FF2B5EF4-FFF2-40B4-BE49-F238E27FC236}">
                <a16:creationId xmlns:a16="http://schemas.microsoft.com/office/drawing/2014/main" id="{02783EBD-E1BF-4BB0-8CF0-9C51A5EA5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256" y="1064871"/>
            <a:ext cx="5112078" cy="26310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5953224"/>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451921" y="4143739"/>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Покорение Сибири Ермаком</a:t>
            </a:r>
            <a:r>
              <a:rPr lang="ru-RU" sz="1600" dirty="0">
                <a:latin typeface="Times New Roman" panose="02020603050405020304" pitchFamily="18" charset="0"/>
                <a:cs typeface="Times New Roman" panose="02020603050405020304" pitchFamily="18" charset="0"/>
              </a:rPr>
              <a:t>. 1895.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285х599</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 Петербург</a:t>
            </a:r>
          </a:p>
        </p:txBody>
      </p:sp>
      <p:sp>
        <p:nvSpPr>
          <p:cNvPr id="10" name="Content Placeholder 9"/>
          <p:cNvSpPr>
            <a:spLocks noGrp="1"/>
          </p:cNvSpPr>
          <p:nvPr>
            <p:ph idx="1"/>
          </p:nvPr>
        </p:nvSpPr>
        <p:spPr>
          <a:xfrm>
            <a:off x="428693" y="304942"/>
            <a:ext cx="5752188"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Покорение Сибири - одна из славных и великих страниц истории Отечества. Ключевую роль в этом сыграл талантливый полководец, отважный и мужественный человек Ермак Тимофеевич. Художник для своей монументальной работы выбрал батальный жанр, чтобы полнее и ярче рассказать о личности покорителя, а также о величии подвига русских казаков.</a:t>
            </a:r>
          </a:p>
          <a:p>
            <a:pPr marL="0" indent="0" algn="just">
              <a:buNone/>
            </a:pPr>
            <a:r>
              <a:rPr lang="ru-RU" sz="1600" dirty="0">
                <a:latin typeface="Times New Roman" panose="02020603050405020304" pitchFamily="18" charset="0"/>
                <a:cs typeface="Times New Roman" panose="02020603050405020304" pitchFamily="18" charset="0"/>
              </a:rPr>
              <a:t>       Перед зрителем предстает битва казачьего войска с бесчисленной ратью сибирского хана Кучума.</a:t>
            </a:r>
          </a:p>
          <a:p>
            <a:pPr marL="0" indent="0" algn="just">
              <a:buNone/>
            </a:pPr>
            <a:r>
              <a:rPr lang="ru-RU" sz="1600" dirty="0">
                <a:latin typeface="Times New Roman" panose="02020603050405020304" pitchFamily="18" charset="0"/>
                <a:cs typeface="Times New Roman" panose="02020603050405020304" pitchFamily="18" charset="0"/>
              </a:rPr>
              <a:t>        По всем канонам избранного жанра, исход битвы зрителю очевиден, несмотря на то, что бой только начинается. Казаки, под христианскими знаменами с ликом Нерукотворного Спаса, возглавляемые Ермаком, помещенные автором на первый план, выглядят мощнее сибирского воинства. Противная сторона представляет собой людскую массу, из которой можно выделить лишь несколько лиц. Уверенность и отвага со стороны казаков, растерянность и страх со стороны сибиряков. Спокойным, уверенным изображен Ермак. Классический полководческий жест - протянутая рука, направляющая войско, - канонический прием классической живописи.</a:t>
            </a:r>
          </a:p>
          <a:p>
            <a:pPr marL="0" indent="0" algn="just">
              <a:buNone/>
            </a:pPr>
            <a:r>
              <a:rPr lang="ru-RU" sz="1600" dirty="0">
                <a:latin typeface="Times New Roman" panose="02020603050405020304" pitchFamily="18" charset="0"/>
                <a:cs typeface="Times New Roman" panose="02020603050405020304" pitchFamily="18" charset="0"/>
              </a:rPr>
              <a:t>       Основные цвета работы - серый и коричневый. Лишь в самом центре, один казак одет в ярко-красный кафтан, привлекающий внимание зрителя. Красная одежда в бою нужна для того, чтобы не видеть кровь на своем теле, не терять присутствия духа. С другой стороны, это признак того, что воин готов драться до последней капли крови. </a:t>
            </a:r>
          </a:p>
        </p:txBody>
      </p:sp>
      <p:pic>
        <p:nvPicPr>
          <p:cNvPr id="4" name="Рисунок 3" descr="Изображение выглядит как здание, внешний, небо&#10;&#10;Описание создано с очень высокой степенью достоверности">
            <a:extLst>
              <a:ext uri="{FF2B5EF4-FFF2-40B4-BE49-F238E27FC236}">
                <a16:creationId xmlns:a16="http://schemas.microsoft.com/office/drawing/2014/main" id="{DF64DF2D-7939-4B30-AE94-FB9ECAD466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894" y="1564889"/>
            <a:ext cx="5401519" cy="25788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52603232"/>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992967" y="4731476"/>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Пир Валтасара </a:t>
            </a:r>
            <a:r>
              <a:rPr lang="ru-RU" sz="1600" dirty="0">
                <a:latin typeface="Times New Roman" panose="02020603050405020304" pitchFamily="18" charset="0"/>
                <a:cs typeface="Times New Roman" panose="02020603050405020304" pitchFamily="18" charset="0"/>
              </a:rPr>
              <a:t>. 1874.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81х140</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 Петербург</a:t>
            </a:r>
          </a:p>
        </p:txBody>
      </p:sp>
      <p:sp>
        <p:nvSpPr>
          <p:cNvPr id="10" name="Content Placeholder 9"/>
          <p:cNvSpPr>
            <a:spLocks noGrp="1"/>
          </p:cNvSpPr>
          <p:nvPr>
            <p:ph idx="1"/>
          </p:nvPr>
        </p:nvSpPr>
        <p:spPr>
          <a:xfrm>
            <a:off x="5949387" y="225920"/>
            <a:ext cx="5808205" cy="4639591"/>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Богат и могуч Вавилонский царь Валтасар. Окруженный рабынями, верными слугами, жрецами и стражей, - царь чувствует себя повелителем мира. Он ест и пьет из священных сосудов Иерусалимского храма.</a:t>
            </a:r>
          </a:p>
          <a:p>
            <a:pPr marL="0" indent="0" algn="just">
              <a:buNone/>
            </a:pPr>
            <a:r>
              <a:rPr lang="ru-RU" sz="1600" dirty="0">
                <a:latin typeface="Times New Roman" panose="02020603050405020304" pitchFamily="18" charset="0"/>
                <a:cs typeface="Times New Roman" panose="02020603050405020304" pitchFamily="18" charset="0"/>
              </a:rPr>
              <a:t>       Все рушится в один момент... На стене появляется огненная надпись, расшифровать которую смог лишь иудейский пророк Даниил.</a:t>
            </a:r>
          </a:p>
          <a:p>
            <a:pPr marL="0" indent="0" algn="just">
              <a:buNone/>
            </a:pPr>
            <a:r>
              <a:rPr lang="ru-RU" sz="1600" dirty="0">
                <a:latin typeface="Times New Roman" panose="02020603050405020304" pitchFamily="18" charset="0"/>
                <a:cs typeface="Times New Roman" panose="02020603050405020304" pitchFamily="18" charset="0"/>
              </a:rPr>
              <a:t>       Взоры всех присутствующих прикованы к загадочной надписи, предвещающей крах и гибель царя. Наполнены ужасом глаза рабов, вельмож, самого царя. Тщетно обращаются жрецы к статуям вавилонских богов. Идолы молчат. Разлилось вино из опрокинутого кувшина, кроваво-красное пятно на ковре - еще одно дурное предзнаменование. Атмосферу ужаса довершает молния, разрывающая черное небо над городом.</a:t>
            </a:r>
          </a:p>
          <a:p>
            <a:pPr marL="0" indent="0" algn="just">
              <a:buNone/>
            </a:pPr>
            <a:r>
              <a:rPr lang="ru-RU" sz="1600" dirty="0">
                <a:latin typeface="Times New Roman" panose="02020603050405020304" pitchFamily="18" charset="0"/>
                <a:cs typeface="Times New Roman" panose="02020603050405020304" pitchFamily="18" charset="0"/>
              </a:rPr>
              <a:t>       На фоне общей паники, монументально и величественно выглядит фигура пророка. Указывая на надпись, он бесстрашно сообщает царю о грозном предупреждении.</a:t>
            </a:r>
          </a:p>
          <a:p>
            <a:pPr marL="0" indent="0" algn="just">
              <a:buNone/>
            </a:pPr>
            <a:r>
              <a:rPr lang="ru-RU" sz="1600" dirty="0">
                <a:latin typeface="Times New Roman" panose="02020603050405020304" pitchFamily="18" charset="0"/>
                <a:cs typeface="Times New Roman" panose="02020603050405020304" pitchFamily="18" charset="0"/>
              </a:rPr>
              <a:t>       Доминирующие цвета картины - красный и золотой. Жалким и ненужным выглядит в этот момент богатство Валтасара. Красная, дорогая одежда царя, вельмож, приближенных, придает картине дополнительный драматизм.</a:t>
            </a:r>
          </a:p>
          <a:p>
            <a:pPr marL="0" indent="0" algn="just">
              <a:buNone/>
            </a:pPr>
            <a:r>
              <a:rPr lang="ru-RU" sz="1600" dirty="0">
                <a:latin typeface="Times New Roman" panose="02020603050405020304" pitchFamily="18" charset="0"/>
                <a:cs typeface="Times New Roman" panose="02020603050405020304" pitchFamily="18" charset="0"/>
              </a:rPr>
              <a:t>       Несмотря на то, что работа осталась незавершенной, в ней ясно видно уверенную манеру автора, талантливую композицию, раскрывающую идею картины - неотвратимость божьего наказания. </a:t>
            </a:r>
            <a:endParaRPr lang="en-US" sz="1600" dirty="0">
              <a:latin typeface="Times New Roman" panose="02020603050405020304" pitchFamily="18" charset="0"/>
              <a:cs typeface="Times New Roman" panose="02020603050405020304" pitchFamily="18" charset="0"/>
            </a:endParaRPr>
          </a:p>
        </p:txBody>
      </p:sp>
      <p:pic>
        <p:nvPicPr>
          <p:cNvPr id="5" name="Рисунок 4" descr="Изображение выглядит как здание, внутренний, стена&#10;&#10;Описание создано с высокой степенью достоверности">
            <a:extLst>
              <a:ext uri="{FF2B5EF4-FFF2-40B4-BE49-F238E27FC236}">
                <a16:creationId xmlns:a16="http://schemas.microsoft.com/office/drawing/2014/main" id="{D2008B03-7F4E-40CE-87FA-1FD07D73CA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652" y="1261014"/>
            <a:ext cx="5298793" cy="30680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11965562"/>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315201" y="4143739"/>
            <a:ext cx="4780344" cy="1676603"/>
          </a:xfrm>
        </p:spPr>
        <p:txBody>
          <a:bodyPr>
            <a:noAutofit/>
          </a:bodyPr>
          <a:lstStyle/>
          <a:p>
            <a:r>
              <a:rPr lang="ru-RU" sz="1600" dirty="0">
                <a:latin typeface="Times New Roman" panose="02020603050405020304" pitchFamily="18" charset="0"/>
                <a:cs typeface="Times New Roman" panose="02020603050405020304" pitchFamily="18" charset="0"/>
              </a:rPr>
              <a:t>Суриков В. И.</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Посещение царевной женского монастыря</a:t>
            </a:r>
            <a:r>
              <a:rPr lang="ru-RU" sz="1600" dirty="0">
                <a:latin typeface="Times New Roman" panose="02020603050405020304" pitchFamily="18" charset="0"/>
                <a:cs typeface="Times New Roman" panose="02020603050405020304" pitchFamily="18" charset="0"/>
              </a:rPr>
              <a:t>. 1912.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144х202</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Третьяковская галерея. Москва</a:t>
            </a:r>
          </a:p>
        </p:txBody>
      </p:sp>
      <p:sp>
        <p:nvSpPr>
          <p:cNvPr id="10" name="Content Placeholder 9"/>
          <p:cNvSpPr>
            <a:spLocks noGrp="1"/>
          </p:cNvSpPr>
          <p:nvPr>
            <p:ph idx="1"/>
          </p:nvPr>
        </p:nvSpPr>
        <p:spPr>
          <a:xfrm>
            <a:off x="428692" y="304942"/>
            <a:ext cx="6041555" cy="5851859"/>
          </a:xfrm>
        </p:spPr>
        <p:txBody>
          <a:bodyPr>
            <a:noAutofit/>
          </a:bodyPr>
          <a:lstStyle/>
          <a:p>
            <a:pPr marL="0" indent="0" algn="just">
              <a:buNone/>
            </a:pPr>
            <a:r>
              <a:rPr lang="ru-RU" sz="1600" dirty="0">
                <a:latin typeface="Times New Roman" panose="02020603050405020304" pitchFamily="18" charset="0"/>
                <a:cs typeface="Times New Roman" panose="02020603050405020304" pitchFamily="18" charset="0"/>
              </a:rPr>
              <a:t>        Трагична судьба русских царевен. Нет им ровни среди женихов ни на Руси, ни в Европе. Прямой путь им в монастырь, со всем своим богатым приданым. К этой мысли приучали царских дочерей с малолетства. Автор представляет зрителю сцену посещения царевной уготованного ей монастыря.</a:t>
            </a:r>
          </a:p>
          <a:p>
            <a:pPr marL="0" indent="0" algn="just">
              <a:buNone/>
            </a:pPr>
            <a:r>
              <a:rPr lang="ru-RU" sz="1600" dirty="0">
                <a:latin typeface="Times New Roman" panose="02020603050405020304" pitchFamily="18" charset="0"/>
                <a:cs typeface="Times New Roman" panose="02020603050405020304" pitchFamily="18" charset="0"/>
              </a:rPr>
              <a:t>        Тяжелым золотом сверкают оклады монастырских образов. Обступили царевну монастырские </a:t>
            </a:r>
            <a:r>
              <a:rPr lang="ru-RU" sz="1600" dirty="0" err="1">
                <a:latin typeface="Times New Roman" panose="02020603050405020304" pitchFamily="18" charset="0"/>
                <a:cs typeface="Times New Roman" panose="02020603050405020304" pitchFamily="18" charset="0"/>
              </a:rPr>
              <a:t>насельницы</a:t>
            </a:r>
            <a:r>
              <a:rPr lang="ru-RU" sz="1600" dirty="0">
                <a:latin typeface="Times New Roman" panose="02020603050405020304" pitchFamily="18" charset="0"/>
                <a:cs typeface="Times New Roman" panose="02020603050405020304" pitchFamily="18" charset="0"/>
              </a:rPr>
              <a:t>. Кто-то склонился в смиренном поклоне, кто-то с нескрываемым любопытством разглядывает царскую дочь. Сурова боярыня-нянька за спиной царевны. Внимательно следит она за строгим соблюдением всех мелочей церемонии. Среди монашек легко угадывается настоятельница. Мать-игуменья внешне спокойна и равнодушна, однако, в ней можно заметить и сильное внутреннее волнение. Предвкушает глава монастыря богатые поступления в казну заведения, приданого царевны.</a:t>
            </a:r>
          </a:p>
          <a:p>
            <a:pPr marL="0" indent="0" algn="just">
              <a:buNone/>
            </a:pPr>
            <a:r>
              <a:rPr lang="ru-RU" sz="1600" dirty="0">
                <a:latin typeface="Times New Roman" panose="02020603050405020304" pitchFamily="18" charset="0"/>
                <a:cs typeface="Times New Roman" panose="02020603050405020304" pitchFamily="18" charset="0"/>
              </a:rPr>
              <a:t>         На общем фоне резко выделяется фигура главной героини. Молодая девушка, практически ребенок, бледная, царственный вид не может скрыть от зрителя покорности своей судьбе. На лице царевны нет эмоций, она сосредоточена на молитве. О чем просит героиня Господа? Этого никто не узнает никогда. Окружающим мало дела до чувств знатной гостьи. </a:t>
            </a:r>
          </a:p>
          <a:p>
            <a:pPr marL="0" indent="0" algn="just">
              <a:buNone/>
            </a:pPr>
            <a:r>
              <a:rPr lang="ru-RU" sz="1600" dirty="0">
                <a:latin typeface="Times New Roman" panose="02020603050405020304" pitchFamily="18" charset="0"/>
                <a:cs typeface="Times New Roman" panose="02020603050405020304" pitchFamily="18" charset="0"/>
              </a:rPr>
              <a:t>         Горящие лампады под образами и свечи создают атмосферу погребального обряда. Совсем скоро царевна умрет для мира людей, посвятив себя пожизненной молитве и монастырскому труду. </a:t>
            </a:r>
            <a:endParaRPr lang="en-US" sz="1600" dirty="0">
              <a:latin typeface="Times New Roman" panose="02020603050405020304" pitchFamily="18" charset="0"/>
              <a:cs typeface="Times New Roman" panose="02020603050405020304" pitchFamily="18" charset="0"/>
            </a:endParaRPr>
          </a:p>
        </p:txBody>
      </p:sp>
      <p:pic>
        <p:nvPicPr>
          <p:cNvPr id="4" name="Рисунок 3" descr="Изображение выглядит как внутренний, стена, алтарь&#10;&#10;Описание создано с очень высокой степенью достоверности">
            <a:extLst>
              <a:ext uri="{FF2B5EF4-FFF2-40B4-BE49-F238E27FC236}">
                <a16:creationId xmlns:a16="http://schemas.microsoft.com/office/drawing/2014/main" id="{9D1A5ED4-ACF6-4855-8D95-DFCA15B362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0466" y="455525"/>
            <a:ext cx="4894375" cy="35435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63123018"/>
      </p:ext>
    </p:extLst>
  </p:cSld>
  <p:clrMapOvr>
    <a:masterClrMapping/>
  </p:clrMapOvr>
  <p:transition spd="med">
    <p:pull/>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1fdfff0c5d3755ccd16e492ea03855845865b0"/>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2472</Words>
  <Application>Microsoft Office PowerPoint</Application>
  <PresentationFormat>Широкоэкранный</PresentationFormat>
  <Paragraphs>86</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Суриков Василий  Иванович</vt:lpstr>
      <vt:lpstr>Суриков Иван Васильевич Год рождения: 24 января 1848 Дата смерти: 19 марта 1916 Страна: Россия</vt:lpstr>
      <vt:lpstr>        Творчество В. И. Сурикова (1848-1916) представляет вершину русской исторической живописи второй половины XIX века. Однажды художника поразил образ - зажженная днем свеча - как символ трагедии и обреченности. Мастер масштабных исторических полотен много лет вынашивал его в себе, пока не воплотил тему расправы над стрельцами в картине «Утро стрелецкой казни». Тусклый в сизом воздухе хмурого утра огонек свечи в еще живой руке ассоциировался с казнью. Центральной сюжетной линией картины и ее главным эмоциональным стержнем является противостояние скрещенных взглядов стрельца с рыжей бородой и царя Петра. Пылающий ненавистью непримиримый взгляд бьет через все пространство картины, сталкиваясь с гневным и таким же непримиримым взглядом царя.            Очень важна архитектурная конструкция полотна. Стоящая одиноко башня Кремля соответствует одинокой фигуре царя; вторая, ближняя башня, объединяет в одно целое толпу наблюдателей, бояр и иностранцев; ровный строй солдат в точности повторяет линию кремлевской стены. Художник умышленно сдвинул все сооружения к Лобному месту, применив композиционный прием сближения планов и создав эффект огромной народной толпы. Собор продолжает и венчает собой это людское скопище, но центральный шатер храма Покрова словно не вместился в пространство: он «срезан» верхним краем картины и символизирует образ Руси, обезглавленной Петром I. </vt:lpstr>
      <vt:lpstr>Суриков В. И. Взятие снежного городка. 1891.  Холст, масло. 156х282 Русский музей. Санкт Петербург</vt:lpstr>
      <vt:lpstr>Суриков В. И. Сибирская красавица. 1891.  Холст, масло. 50х39 Третьяковская галерея. Москва</vt:lpstr>
      <vt:lpstr>Суриков В. И. Боярыня Морозова. 1884-1887.  Холст, масло. 304х587,5 Третьяковская галерея. Москва</vt:lpstr>
      <vt:lpstr>Суриков В. И. Покорение Сибири Ермаком. 1895.  Холст, масло. 285х599 Русский музей. Санкт Петербург</vt:lpstr>
      <vt:lpstr>Суриков В. И. Пир Валтасара . 1874.  Холст, масло. 81х140 Русский музей. Санкт Петербург</vt:lpstr>
      <vt:lpstr>Суриков В. И. Посещение царевной женского монастыря. 1912.  Холст, масло. 144х202 Третьяковская галерея. Москва</vt:lpstr>
      <vt:lpstr>Суриков В. И. Переход Суворова через Альпы. 1899.  Холст, масло. 373х495 Русский музей. Санкт Петербург</vt:lpstr>
      <vt:lpstr>Суриков В. И. Степан Разин. 1906.  Холст, масло.  Русский музей. Санкт Петербург</vt:lpstr>
      <vt:lpstr>Суриков В. И. Меньшиков в Березове. 1883.  Холст, масло. 169 х 204  Третьяковская галерея. Москва</vt:lpstr>
      <vt:lpstr>Используемые источники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Айвазовский Иван Константинович</dc:title>
  <dc:creator>Василинка</dc:creator>
  <cp:lastModifiedBy>Василинка</cp:lastModifiedBy>
  <cp:revision>23</cp:revision>
  <dcterms:created xsi:type="dcterms:W3CDTF">2017-05-19T17:54:53Z</dcterms:created>
  <dcterms:modified xsi:type="dcterms:W3CDTF">2017-05-21T14:48:35Z</dcterms:modified>
</cp:coreProperties>
</file>