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2149" y="705395"/>
            <a:ext cx="10297976" cy="2560320"/>
          </a:xfrm>
        </p:spPr>
        <p:txBody>
          <a:bodyPr/>
          <a:lstStyle/>
          <a:p>
            <a:r>
              <a:rPr lang="ru-RU" dirty="0"/>
              <a:t>Воспитание и образование в киевской </a:t>
            </a:r>
            <a:r>
              <a:rPr lang="ru-RU" dirty="0" err="1"/>
              <a:t>руси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62399" y="3840480"/>
            <a:ext cx="7197726" cy="1950719"/>
          </a:xfrm>
        </p:spPr>
        <p:txBody>
          <a:bodyPr/>
          <a:lstStyle/>
          <a:p>
            <a:r>
              <a:rPr lang="ru-RU" dirty="0" smtClean="0"/>
              <a:t>Работу выполнила</a:t>
            </a:r>
          </a:p>
          <a:p>
            <a:r>
              <a:rPr lang="ru-RU" dirty="0" smtClean="0"/>
              <a:t>Студентка 112 группы </a:t>
            </a:r>
          </a:p>
          <a:p>
            <a:r>
              <a:rPr lang="ru-RU" dirty="0" smtClean="0"/>
              <a:t>факультета </a:t>
            </a:r>
            <a:r>
              <a:rPr lang="ru-RU" dirty="0" err="1" smtClean="0"/>
              <a:t>ППиСО</a:t>
            </a:r>
            <a:endParaRPr lang="ru-RU" dirty="0" smtClean="0"/>
          </a:p>
          <a:p>
            <a:r>
              <a:rPr lang="ru-RU" dirty="0" smtClean="0"/>
              <a:t>Малашиной </a:t>
            </a:r>
            <a:r>
              <a:rPr lang="ru-RU" dirty="0" err="1" smtClean="0"/>
              <a:t>ангелины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0671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074" y="1449976"/>
            <a:ext cx="11351623" cy="5316583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/>
              <a:t>Образование определяет положение государства в современном мире и человека в обществе. Социально-экономическое и духовное развитие любого общества во многом определяется состоянием в нем образования и воспитания. Именно эта сфера человеческой деятельности оказывает решающую роль в разработке научной политики, оптимальной модели реформирования общественных отношений, формирования образа жизни людей</a:t>
            </a:r>
            <a:r>
              <a:rPr lang="ru-RU" sz="2000" dirty="0" smtClean="0"/>
              <a:t>.</a:t>
            </a:r>
          </a:p>
          <a:p>
            <a:pPr marL="0" indent="0" algn="ctr">
              <a:buNone/>
            </a:pPr>
            <a:endParaRPr lang="ru-RU" sz="2000" dirty="0"/>
          </a:p>
          <a:p>
            <a:pPr marL="0" indent="0" algn="ctr">
              <a:buNone/>
            </a:pPr>
            <a:r>
              <a:rPr lang="ru-RU" sz="2000" dirty="0"/>
              <a:t>История образования в Древней Руси мало изучена, хотя интерес к этой теме возник в России более ста пятидесяти лет назад в работах М. Лавровского, М.П. Погодина, В.Н. </a:t>
            </a:r>
            <a:r>
              <a:rPr lang="ru-RU" sz="2000" dirty="0" err="1"/>
              <a:t>Перетц</a:t>
            </a:r>
            <a:r>
              <a:rPr lang="ru-RU" sz="2000" dirty="0"/>
              <a:t>. Работа М. Лавровского "О древнерусских училищах" положила начало тому направлению в историографии, которое признало высокий уровень просвещения в Древней Руси. Он впервые собрал из летописей сведения о школьном обучении, подверг их анализу и выдвинул ряд положений, вызвавших значительный интерес у современников.</a:t>
            </a:r>
            <a:endParaRPr lang="ru-RU" sz="2000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3629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Образование и воспитание как способ самосохранения славянских </a:t>
            </a:r>
            <a:r>
              <a:rPr lang="ru-RU" dirty="0" smtClean="0"/>
              <a:t>народов.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4546116"/>
          </a:xfrm>
        </p:spPr>
        <p:txBody>
          <a:bodyPr>
            <a:normAutofit/>
          </a:bodyPr>
          <a:lstStyle/>
          <a:p>
            <a:pPr algn="ctr"/>
            <a:r>
              <a:rPr lang="ru-RU" sz="2000" dirty="0"/>
              <a:t>Древние славяне, как и все народы, жившие в условиях общинного строя, воспитывали подрастающее поколение, готовя детей к жизни в общине. Им передавали навыки земледельческого, а позже и ремесленного труда. Прививая детям смелость, выносливость, отцы учили их навыкам военного дела. Существовал обычай вручения отцом лука и стрелы сыну, когда последний становился совершеннолетним. В семье и родовой общине занимались и нравственным воспитанием детей, приучали их к выполнению обрядов, поклонению языческим богам, повиновению старшим членам общины, почитанию предков. Большую роль в моральном воспитании детей играло у нашего народа его богатое устное творчество: сказки, песни, былины. Передаваемые устно из поколения в поколение, они знакомили детей с жизненными явлениями, давали им представления о семейных и общественных отношениях. Сказки, былины прививали детям любовь к труду, воспитывали у них любовь к родине, доброе отношение к людям и природе, ненависть к угнетателям.</a:t>
            </a:r>
          </a:p>
        </p:txBody>
      </p:sp>
    </p:spTree>
    <p:extLst>
      <p:ext uri="{BB962C8B-B14F-4D97-AF65-F5344CB8AC3E}">
        <p14:creationId xmlns:p14="http://schemas.microsoft.com/office/powerpoint/2010/main" val="4021715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1" y="1"/>
            <a:ext cx="10131425" cy="4310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85801" y="666206"/>
            <a:ext cx="10131425" cy="5799907"/>
          </a:xfrm>
        </p:spPr>
        <p:txBody>
          <a:bodyPr>
            <a:normAutofit/>
          </a:bodyPr>
          <a:lstStyle/>
          <a:p>
            <a:pPr algn="ctr"/>
            <a:r>
              <a:rPr lang="ru-RU" sz="2000" dirty="0"/>
              <a:t>В V в. в Киевской Руси были открыты государственные школы для подготовки образованных людей из среды дружинников, бояр, "княжих мужей". Князья и церковь создавали также школы, которые готовили священников. Церковь, желая, чтобы народные массы быстрее оставляли язычество и переходили в христианскую веру, организовывала обучение грамоте в монастырях и на дому у священников. Учебными книгами служили: азбука, часослов и псалтырь. Часослов представлял собой сборник ежедневных молитв и обрядов, совершаемых верующими в разное время дня. В псалтыри были собраны различные религиозные песнопения — псалмы. Детей учили чтению, письму, пению.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Педагогическая мысль, школа Древней Руси, зародившись при взаимодействии славянской языческой традиции и восточного христианства, сохранили самобытность, чему способствовало то, что языком богослужения, литературы и обучения оказался славянский язык со своим алфавитом.</a:t>
            </a:r>
          </a:p>
        </p:txBody>
      </p:sp>
    </p:spTree>
    <p:extLst>
      <p:ext uri="{BB962C8B-B14F-4D97-AF65-F5344CB8AC3E}">
        <p14:creationId xmlns:p14="http://schemas.microsoft.com/office/powerpoint/2010/main" val="3280446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404950"/>
            <a:ext cx="10131425" cy="1502228"/>
          </a:xfrm>
        </p:spPr>
        <p:txBody>
          <a:bodyPr>
            <a:normAutofit fontScale="90000"/>
          </a:bodyPr>
          <a:lstStyle/>
          <a:p>
            <a:r>
              <a:rPr lang="ru-RU" dirty="0"/>
              <a:t>Самобытность и специфика восточно-славянской культуры и образования в Киевской </a:t>
            </a:r>
            <a:r>
              <a:rPr lang="ru-RU" dirty="0" smtClean="0"/>
              <a:t>Руси.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1476103"/>
            <a:ext cx="10131425" cy="5185954"/>
          </a:xfrm>
        </p:spPr>
        <p:txBody>
          <a:bodyPr>
            <a:normAutofit/>
          </a:bodyPr>
          <a:lstStyle/>
          <a:p>
            <a:pPr algn="ctr"/>
            <a:r>
              <a:rPr lang="ru-RU" sz="2000" dirty="0"/>
              <a:t>в 988г. в значительной степени под влиянием киевского князя Владимира славяне присоединились к восточной христианской церкви, приняв православную веру от Византийской империи. С этого времени население Киевской Руси стало называться крестьянами, т.е. христианами, чего не было ни в одной стране западного мира эпохи средневековья. Однако сам акт крещения не мог сразу изменить сложившееся за тысячелетия языческое мировоззрение восточных славян. Христианские представления лишь постепенно проникали в языческое сознание, взаимодействуя с </a:t>
            </a:r>
            <a:r>
              <a:rPr lang="ru-RU" sz="2000" dirty="0" smtClean="0"/>
              <a:t>ним.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Грамотность высоко ценилась на Руси. Все герои русских былин, богатыри изображались грамотными людьми. В былине о буйном молодце Василии Буслаеве рассказывается, как мать "дала его учить грамоте, грамота ему в наук пошла; посадила она пером писать, письмо Василию в наук пошло;, отдала она </a:t>
            </a:r>
            <a:r>
              <a:rPr lang="ru-RU" sz="2000" dirty="0" err="1"/>
              <a:t>петью</a:t>
            </a:r>
            <a:r>
              <a:rPr lang="ru-RU" sz="2000" dirty="0"/>
              <a:t> учить— </a:t>
            </a:r>
            <a:r>
              <a:rPr lang="ru-RU" sz="2000" dirty="0" err="1"/>
              <a:t>петье</a:t>
            </a:r>
            <a:r>
              <a:rPr lang="ru-RU" sz="2000" dirty="0"/>
              <a:t> Василию в наук пошло".</a:t>
            </a:r>
          </a:p>
        </p:txBody>
      </p:sp>
    </p:spTree>
    <p:extLst>
      <p:ext uri="{BB962C8B-B14F-4D97-AF65-F5344CB8AC3E}">
        <p14:creationId xmlns:p14="http://schemas.microsoft.com/office/powerpoint/2010/main" val="4215327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0"/>
            <a:ext cx="10131425" cy="14369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809897"/>
            <a:ext cx="10131425" cy="5773783"/>
          </a:xfrm>
        </p:spPr>
        <p:txBody>
          <a:bodyPr>
            <a:normAutofit/>
          </a:bodyPr>
          <a:lstStyle/>
          <a:p>
            <a:pPr algn="ctr"/>
            <a:r>
              <a:rPr lang="ru-RU" sz="2000" dirty="0"/>
              <a:t>Распространением грамотности в народе занимались люди, которых называли "мастерами грамоты". Обычно это были дьячки или "мирские люди, для которых дело обучения грамоте стало их основной профессией. Обычно "мастера грамоты по договоренности с отцом или родственниками ребенка обучали его грамоте у себя дома или в семье ученика. Иногда у мастера обучалось одновременно несколько детей, и таким образом создавалась небольшая школа. Учили по азбуке, часослову, псалтыри, использовали и произведения устного народного творчества</a:t>
            </a:r>
            <a:r>
              <a:rPr lang="ru-RU" sz="2000" dirty="0" smtClean="0"/>
              <a:t>.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В десятом веке Русь заимствует славянский алфавит, который был разработан Кириллом и </a:t>
            </a:r>
            <a:r>
              <a:rPr lang="ru-RU" sz="2000" dirty="0" err="1"/>
              <a:t>Мефодием</a:t>
            </a:r>
            <a:r>
              <a:rPr lang="ru-RU" sz="2000" dirty="0"/>
              <a:t>. Введённая на Руси кириллица была составлена на основе букв греческого алфавита и звуков славянской речи.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До 988 года на Руси существовали просвещённые люди, которые умели читать и писать. Их умения использовались при составлении договоров, которые писались на греческом и славянских языках.</a:t>
            </a:r>
          </a:p>
        </p:txBody>
      </p:sp>
    </p:spTree>
    <p:extLst>
      <p:ext uri="{BB962C8B-B14F-4D97-AF65-F5344CB8AC3E}">
        <p14:creationId xmlns:p14="http://schemas.microsoft.com/office/powerpoint/2010/main" val="3928972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5" cy="101019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1619795"/>
            <a:ext cx="10131425" cy="4171405"/>
          </a:xfrm>
        </p:spPr>
        <p:txBody>
          <a:bodyPr>
            <a:noAutofit/>
          </a:bodyPr>
          <a:lstStyle/>
          <a:p>
            <a:pPr algn="ctr"/>
            <a:r>
              <a:rPr lang="ru-RU" sz="2000" dirty="0"/>
              <a:t>На протяжении периода с X-XIII вв. школы возникли не только в Киеве и Новгороде, но и других городах (</a:t>
            </a:r>
            <a:r>
              <a:rPr lang="ru-RU" sz="2000" dirty="0" err="1"/>
              <a:t>Переяславль</a:t>
            </a:r>
            <a:r>
              <a:rPr lang="ru-RU" sz="2000" dirty="0"/>
              <a:t>, Суздаль, Чернигов, Полоцк, Муром, Владимир-Волынский, Владимир на </a:t>
            </a:r>
            <a:r>
              <a:rPr lang="ru-RU" sz="2000" dirty="0" err="1"/>
              <a:t>Клязьме</a:t>
            </a:r>
            <a:r>
              <a:rPr lang="ru-RU" sz="2000" dirty="0"/>
              <a:t>, Турове, Галиче, Ростове и др.). Училища создавались на княжеских, церковных и монастырских подворьях. Обучали церковному чтению, письму, пению, занимались нравственным воспитанием ("учили чести"). На первых порах устройство школ брали на себя князья, затем это стала делать по преимуществу церковь</a:t>
            </a:r>
            <a:r>
              <a:rPr lang="ru-RU" sz="2000" dirty="0" smtClean="0"/>
              <a:t>.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Обучение велось в индивидуальной форме. Дети сидели вместе, но с каждым учеником учитель занимался отдельно. Как правило, ребенок начинал учиться с семи лет. Родители платили за обучение (давали "мзду").</a:t>
            </a:r>
          </a:p>
        </p:txBody>
      </p:sp>
    </p:spTree>
    <p:extLst>
      <p:ext uri="{BB962C8B-B14F-4D97-AF65-F5344CB8AC3E}">
        <p14:creationId xmlns:p14="http://schemas.microsoft.com/office/powerpoint/2010/main" val="2754563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85801" y="1"/>
            <a:ext cx="10131425" cy="3526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352698"/>
            <a:ext cx="10131425" cy="6257108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На протяжении X-XI вв. письменность проникла во все слои населения Руси. Киевская Русь не уступала по уровню образованности Центральной и Западной Европе. Косвенно об этом свидетельствует архаический эпос, где созданы образы грамотных богатырей. Они не только умели читать и писать, но и владели иностранным языком, играли в шахматы (Добрыня Никитич, Волхв). Фонд хранившихся в княжеских дворцах, боярских домах и монастырях рукописей предположительно составлял около 140 тыс. книг. Так, Ярослав Мудрый организовал библиотеку при киевском Софийском соборе. Он "собрал летописцев множество", которые "написали... много книг, по которым верующие люди учатся", - гласит летописная запись. Дошедшие до нас около 500 рукописей XI-XIII вв. - лишь малая толика богатства, которым располагали древнерусские книжники. Свидетельством этого богатства является замечательный памятник древнерусской культуры - "Слово о полку Игореве" (конец XII в.). Он поражает не только литературными достоинствами, но и пронзительной силой любви к отечеству. Это дает возможность говорить о высоких идеалах воспитания в Древней Руси.</a:t>
            </a:r>
          </a:p>
          <a:p>
            <a:pPr algn="ctr"/>
            <a:r>
              <a:rPr lang="ru-RU" dirty="0"/>
              <a:t>Грамотность в раннесредневековой Руси была распространена повсеместно. Об этом свидетельствуют найденные в различных городах и датируемые XI в. приблизительно 700 берестяных грамот.</a:t>
            </a:r>
          </a:p>
          <a:p>
            <a:pPr algn="ctr"/>
            <a:r>
              <a:rPr lang="ru-RU" dirty="0"/>
              <a:t>В результате нашествия монголо-татар (1237-1241) уровень образования на Руси резко снизился. В упадок пришло учение книжное. Огню и мечу подверглись многие-монастыри – очаги просвещения. В 1240 г. был сожжен Киев – центр культуры Древней Руси. Во множестве гибли культурные ценности, горели книги, были убиты или угнаны в полон умельцы, мастера грамоты и книжники.</a:t>
            </a:r>
          </a:p>
        </p:txBody>
      </p:sp>
    </p:spTree>
    <p:extLst>
      <p:ext uri="{BB962C8B-B14F-4D97-AF65-F5344CB8AC3E}">
        <p14:creationId xmlns:p14="http://schemas.microsoft.com/office/powerpoint/2010/main" val="802371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22</TotalTime>
  <Words>1163</Words>
  <Application>Microsoft Office PowerPoint</Application>
  <PresentationFormat>Широкоэкранный</PresentationFormat>
  <Paragraphs>29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Небеса</vt:lpstr>
      <vt:lpstr>Воспитание и образование в киевской руси</vt:lpstr>
      <vt:lpstr>Введение:</vt:lpstr>
      <vt:lpstr>Образование и воспитание как способ самосохранения славянских народов.</vt:lpstr>
      <vt:lpstr>Презентация PowerPoint</vt:lpstr>
      <vt:lpstr>Самобытность и специфика восточно-славянской культуры и образования в Киевской Руси.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и образование в киевской руси</dc:title>
  <dc:creator>Оксана</dc:creator>
  <cp:lastModifiedBy>Оксана</cp:lastModifiedBy>
  <cp:revision>3</cp:revision>
  <dcterms:created xsi:type="dcterms:W3CDTF">2017-04-04T18:49:03Z</dcterms:created>
  <dcterms:modified xsi:type="dcterms:W3CDTF">2017-04-04T19:11:45Z</dcterms:modified>
</cp:coreProperties>
</file>