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70700" cy="10001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C04"/>
    <a:srgbClr val="333333"/>
    <a:srgbClr val="212317"/>
    <a:srgbClr val="0066CC"/>
    <a:srgbClr val="CCCC00"/>
    <a:srgbClr val="3600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1" autoAdjust="0"/>
    <p:restoredTop sz="94660"/>
  </p:normalViewPr>
  <p:slideViewPr>
    <p:cSldViewPr>
      <p:cViewPr>
        <p:scale>
          <a:sx n="73" d="100"/>
          <a:sy n="73" d="100"/>
        </p:scale>
        <p:origin x="-582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255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82E02-E346-4ADD-B1B1-19BACB360E5A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662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388" y="4751388"/>
            <a:ext cx="5495925" cy="4500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9960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2550" y="949960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BC516-4A8E-4DDA-A929-E852842FC0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83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BC516-4A8E-4DDA-A929-E852842FC0C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8F14CEF-9D88-441F-B793-5105E233D724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0A4428-02FB-422A-A3B4-687FBA2E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images.yandex.ru/yandsearch?source=wiz&amp;fp=4&amp;img_url=http://www.plantopedia.ru/upload/sadovodstvo/Ogorod/2011/01/ogorod/POU310510_27.jpg&amp;uinfo=ww-1349-wh-599-fw-1124-fh-448-pd-1&amp;p=4&amp;text=%D0%BF%D1%80%D0%BE%D0%B5%D0%BA%D1%82%20%D0%BF%D0%BE%20%D0%B2%D1%8B%D1%80%D0%B0%D1%89%D0%B8%D0%B2%D0%B0%D0%BD%D0%B8%D1%8E%20%D1%80%D0%B0%D1%81%D1%81%D0%B0%D0%B4%D1%8B%20%D0%BE%D0%B2%D0%BE%D1%89%D0%B5%D0%B9&amp;noreask=1&amp;pos=149&amp;rpt=simage&amp;lr=198" TargetMode="External"/><Relationship Id="rId7" Type="http://schemas.openxmlformats.org/officeDocument/2006/relationships/hyperlink" Target="http://images.yandex.ru/yandsearch?source=wiz&amp;fp=6&amp;img_url=http://stroi.net/upload/medialibrary/6b1/baklazhany_vyrashhivanie_rassady_min.jpg&amp;uinfo=ww-1349-wh-599-fw-1124-fh-448-pd-1&amp;p=6&amp;text=%D0%BF%D1%80%D0%BE%D0%B5%D0%BA%D1%82%20%D0%BF%D0%BE%20%D0%B2%D1%8B%D1%80%D0%B0%D1%89%D0%B8%D0%B2%D0%B0%D0%BD%D0%B8%D1%8E%20%D1%80%D0%B0%D1%81%D1%81%D0%B0%D0%B4%D1%8B%20%D0%BE%D0%B2%D0%BE%D1%89%D0%B5%D0%B9&amp;noreask=1&amp;pos=184&amp;rpt=simage&amp;lr=198" TargetMode="Externa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hyperlink" Target="http://images.yandex.ru/yandsearch?source=wiz&amp;fp=8&amp;img_url=http://gazetasadovod.ru/uploads/posts/2011-03/1299858707_1266050279_gard5-1-1.jpg&amp;uinfo=ww-1349-wh-599-fw-1124-fh-448-pd-1&amp;p=8&amp;text=%D0%BF%D1%80%D0%BE%D0%B5%D0%BA%D1%82%20%D0%BF%D0%BE%20%D0%B2%D1%8B%D1%80%D0%B0%D1%89%D0%B8%D0%B2%D0%B0%D0%BD%D0%B8%D1%8E%20%D1%80%D0%B0%D1%81%D1%81%D0%B0%D0%B4%D1%8B%20%D0%BE%D0%B2%D0%BE%D1%89%D0%B5%D0%B9&amp;noreask=1&amp;pos=243&amp;rpt=simage&amp;lr=198" TargetMode="External"/><Relationship Id="rId5" Type="http://schemas.openxmlformats.org/officeDocument/2006/relationships/hyperlink" Target="http://images.yandex.ru/yandsearch?source=wiz&amp;fp=1&amp;uinfo=ww-1349-wh-599-fw-1124-fh-448-pd-1&amp;p=1&amp;text=%D0%BF%D1%80%D0%BE%D0%B5%D0%BA%D1%82%20%D0%BF%D0%BE%20%D0%B2%D1%8B%D1%80%D0%B0%D1%89%D0%B8%D0%B2%D0%B0%D0%BD%D0%B8%D1%8E%20%D1%80%D0%B0%D1%81%D1%81%D0%B0%D0%B4%D1%8B%20%D0%BE%D0%B2%D0%BE%D1%89%D0%B5%D0%B9&amp;noreask=1&amp;pos=38&amp;rpt=simage&amp;lr=198&amp;img_url=http://www.ua.all.biz/img/ua/catalog/small/1822921.jpeg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hyperlink" Target="http://images.yandex.ru/yandsearch?source=wiz&amp;fp=9&amp;img_url=http://lifeglobe.net/media/entry/818/tomato_3.jpg&amp;uinfo=ww-1349-wh-599-fw-1124-fh-448-pd-1&amp;p=9&amp;text=%D0%BF%D1%80%D0%BE%D0%B5%D0%BA%D1%82%20%D0%BF%D0%BE%20%D0%B2%D1%8B%D1%80%D0%B0%D1%89%D0%B8%D0%B2%D0%B0%D0%BD%D0%B8%D1%8E%20%D1%80%D0%B0%D1%81%D1%81%D0%B0%D0%B4%D1%8B%20%D0%BE%D0%B2%D0%BE%D1%89%D0%B5%D0%B9&amp;noreask=1&amp;pos=288&amp;rpt=simage&amp;lr=19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6&amp;img_url=http://stroi.net/upload/medialibrary/6b1/baklazhany_vyrashhivanie_rassady_min.jpg&amp;uinfo=ww-1349-wh-599-fw-1124-fh-448-pd-1&amp;p=6&amp;text=%D0%BF%D1%80%D0%BE%D0%B5%D0%BA%D1%82%20%D0%BF%D0%BE%20%D0%B2%D1%8B%D1%80%D0%B0%D1%89%D0%B8%D0%B2%D0%B0%D0%BD%D0%B8%D1%8E%20%D1%80%D0%B0%D1%81%D1%81%D0%B0%D0%B4%D1%8B%20%D0%BE%D0%B2%D0%BE%D1%89%D0%B5%D0%B9&amp;noreask=1&amp;pos=184&amp;rpt=simage&amp;lr=198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9&amp;img_url=http://lifeglobe.net/media/entry/818/tomato_3.jpg&amp;uinfo=ww-1349-wh-599-fw-1124-fh-448-pd-1&amp;p=9&amp;text=%D0%BF%D1%80%D0%BE%D0%B5%D0%BA%D1%82%20%D0%BF%D0%BE%20%D0%B2%D1%8B%D1%80%D0%B0%D1%89%D0%B8%D0%B2%D0%B0%D0%BD%D0%B8%D1%8E%20%D1%80%D0%B0%D1%81%D1%81%D0%B0%D0%B4%D1%8B%20%D0%BE%D0%B2%D0%BE%D1%89%D0%B5%D0%B9&amp;noreask=1&amp;pos=288&amp;rpt=simage&amp;lr=198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ages.yandex.ru/yandsearch?source=wiz&amp;fp=0&amp;img_url=http://cs1773.vk.me/u30243738/76363696/s_c94d981e.jpg&amp;text=%D0%BA%D0%B0%D1%80%D1%82%D0%B8%D0%BD%D0%BA%D0%B0%20%D0%BE%D0%B3%D1%83%D1%80%D1%86%D0%B0&amp;noreask=1&amp;pos=7&amp;lr=198&amp;rpt=simage" TargetMode="External"/><Relationship Id="rId7" Type="http://schemas.openxmlformats.org/officeDocument/2006/relationships/hyperlink" Target="http://images.yandex.ru/yandsearch?source=wiz&amp;fp=0&amp;img_url=http://nlogorod.ru/images/ogurcyi1.jpg&amp;text=%D0%BA%D0%B0%D1%80%D1%82%D0%B8%D0%BD%D0%BA%D0%B0%20%D0%BE%D0%B3%D1%83%D1%80%D1%86%D0%B0&amp;noreask=1&amp;pos=27&amp;lr=198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ages.yandex.ru/yandsearch?source=wiz&amp;fp=0&amp;img_url=http://www.by.all.biz/img/by/catalog/47198.jpeg&amp;text=%D0%BA%D0%B0%D1%80%D1%82%D0%B8%D0%BD%D0%BA%D0%B0%20%D0%BE%D0%B3%D1%83%D1%80%D1%86%D0%B0&amp;noreask=1&amp;pos=28&amp;lr=198&amp;rpt=simage" TargetMode="Externa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fp=0&amp;img_url=http://ssoll.ru/img/7pEy.jpg&amp;text=%D0%BA%D0%B0%D1%80%D1%82%D0%B8%D0%BD%D0%BA%D0%B0%20%D0%BF%D0%B5%D1%80%D1%86%D0%B0&amp;noreask=1&amp;pos=2&amp;lr=198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fp=0&amp;img_url=http://otvety.google.ru/c/u/0/photos/public/AIbEiAIAAABECIeEwO6quKPQwQEiC3ZjYXJkX3Bob3RvKihjOTVkM2EwY2QwYWMyOWRkNTI3OGMxZmY1ZDgwYjdkOGRlNmZiYWQ2MAEKKD9PSBj7W8F6_llug7owH51d1w&amp;text=%D0%BA%D0%B0%D1%80%D1%82%D0%B8%D0%BD%D0%BA%D0%B0%20%D0%BF%D0%B5%D1%80%D1%86%D0%B0&amp;noreask=1&amp;pos=7&amp;lr=198&amp;rpt=simage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source=wiz&amp;fp=0&amp;img_url=http://lady.headline.kz/mediabox/cache/e645f511a2a869cc737b94e3e46afde3_500_375.jpg&amp;text=%D0%BA%D0%B0%D1%80%D1%82%D0%B8%D0%BD%D0%BA%D0%B0%20%D0%BF%D0%B5%D1%80%D1%86%D0%B0&amp;noreask=1&amp;pos=5&amp;lr=198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fp=0&amp;text=%D0%BF%D1%80%D0%BE%D0%B5%D0%BA%D1%82%20%D0%BF%D0%BE%20%D0%B2%D1%8B%D1%80%D0%B0%D1%89%D0%B8%D0%B2%D0%B0%D0%BD%D0%B8%D1%8E%20%D1%80%D0%B0%D1%81%D1%81%D0%B0%D0%B4%D1%8B%20%D0%BE%D0%B2%D0%BE%D1%89%D0%B5%D0%B9&amp;noreask=1&amp;pos=13&amp;lr=198&amp;rpt=simage&amp;uinfo=ww-1349-wh-599-fw-1124-fh-448-pd-1&amp;img_url=http://inofermer.ru/wp-content/uploads/2011/03/pomido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fp=1&amp;uinfo=ww-1349-wh-599-fw-1124-fh-448-pd-1&amp;p=1&amp;text=%D0%BF%D1%80%D0%BE%D0%B5%D0%BA%D1%82%20%D0%BF%D0%BE%20%D0%B2%D1%8B%D1%80%D0%B0%D1%89%D0%B8%D0%B2%D0%B0%D0%BD%D0%B8%D1%8E%20%D1%80%D0%B0%D1%81%D1%81%D0%B0%D0%B4%D1%8B%20%D0%BE%D0%B2%D0%BE%D1%89%D0%B5%D0%B9&amp;noreask=1&amp;pos=39&amp;rpt=simage&amp;lr=198&amp;img_url=http://umeha.3dn.ru/img-w/1354309200_ogorod-v-kvartir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source=wiz&amp;fp=4&amp;img_url=http://www.plantopedia.ru/upload/sadovodstvo/Ogorod/2011/01/ogorod/POU310510_27.jpg&amp;uinfo=ww-1349-wh-599-fw-1124-fh-448-pd-1&amp;p=4&amp;text=%D0%BF%D1%80%D0%BE%D0%B5%D0%BA%D1%82%20%D0%BF%D0%BE%20%D0%B2%D1%8B%D1%80%D0%B0%D1%89%D0%B8%D0%B2%D0%B0%D0%BD%D0%B8%D1%8E%20%D1%80%D0%B0%D1%81%D1%81%D0%B0%D0%B4%D1%8B%20%D0%BE%D0%B2%D0%BE%D1%89%D0%B5%D0%B9&amp;noreask=1&amp;pos=149&amp;rpt=simage&amp;lr=19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6477000" cy="108012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155C04"/>
                </a:solidFill>
              </a:rPr>
              <a:t>Выращивание рассады </a:t>
            </a:r>
            <a:endParaRPr lang="ru-RU" b="1" i="1" dirty="0">
              <a:solidFill>
                <a:srgbClr val="155C0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301208"/>
            <a:ext cx="4320480" cy="936104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Руководители:  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Портнягина Л.В.</a:t>
            </a:r>
          </a:p>
          <a:p>
            <a:pPr algn="l"/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                        </a:t>
            </a:r>
            <a:r>
              <a:rPr lang="ru-RU" sz="1800" dirty="0" err="1" smtClean="0">
                <a:solidFill>
                  <a:schemeClr val="bg2">
                    <a:lumMod val="10000"/>
                  </a:schemeClr>
                </a:solidFill>
              </a:rPr>
              <a:t>Дашиева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Е.В.</a:t>
            </a:r>
          </a:p>
          <a:p>
            <a:pPr algn="l"/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                        </a:t>
            </a:r>
            <a:r>
              <a:rPr lang="ru-RU" sz="1800" dirty="0" err="1" smtClean="0">
                <a:solidFill>
                  <a:schemeClr val="bg2">
                    <a:lumMod val="10000"/>
                  </a:schemeClr>
                </a:solidFill>
              </a:rPr>
              <a:t>Мироманова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 С.И.</a:t>
            </a:r>
          </a:p>
          <a:p>
            <a:pPr algn="l"/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                        </a:t>
            </a:r>
            <a:endParaRPr lang="ru-RU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4338" name="Picture 2" descr="http://im3-tub-ru.yandex.net/i?id=94955170-5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628800"/>
            <a:ext cx="2088232" cy="1456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rgbClr val="155C04"/>
            </a:solidFill>
          </a:ln>
          <a:effectLst/>
        </p:spPr>
      </p:pic>
      <p:pic>
        <p:nvPicPr>
          <p:cNvPr id="14340" name="Picture 4" descr="http://alt.com.ru/images/9/e/vyraschivanie-tomatov_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3828" t="7340" r="4305" b="16817"/>
          <a:stretch>
            <a:fillRect/>
          </a:stretch>
        </p:blipFill>
        <p:spPr bwMode="auto">
          <a:xfrm>
            <a:off x="3059832" y="2204864"/>
            <a:ext cx="2952328" cy="1906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155C04"/>
            </a:solidFill>
          </a:ln>
          <a:effectLst/>
        </p:spPr>
      </p:pic>
      <p:pic>
        <p:nvPicPr>
          <p:cNvPr id="14342" name="Picture 6" descr="http://im4-tub-ru.yandex.net/i?id=54387042-27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3573016"/>
            <a:ext cx="1616968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55C04"/>
            </a:solidFill>
          </a:ln>
          <a:effectLst/>
        </p:spPr>
      </p:pic>
      <p:pic>
        <p:nvPicPr>
          <p:cNvPr id="14344" name="Picture 8" descr="http://im6-tub-ru.yandex.net/i?id=393982956-11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0232" y="3717032"/>
            <a:ext cx="1584176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55C04"/>
            </a:solidFill>
          </a:ln>
          <a:effectLst/>
        </p:spPr>
      </p:pic>
      <p:pic>
        <p:nvPicPr>
          <p:cNvPr id="14346" name="Picture 10" descr="http://im2-tub-ru.yandex.net/i?id=466020637-36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44208" y="1628800"/>
            <a:ext cx="1915413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212317"/>
            </a:solidFill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211960" y="5805264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Исполнители: учащиеся  2а,5а,8а </a:t>
            </a:r>
            <a:r>
              <a:rPr lang="ru-RU" sz="1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классов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86800" cy="37444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Заключение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Проведя данное исследование, мы пришли к следующим выводам: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1. Лучше всего размещать рассаду в более освещенном месте иначе она  вытягивается и становится слабой.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2. Из общего количества семян всходит половина 50%.</a:t>
            </a:r>
          </a:p>
          <a:p>
            <a:endParaRPr lang="ru-RU" dirty="0"/>
          </a:p>
        </p:txBody>
      </p:sp>
      <p:pic>
        <p:nvPicPr>
          <p:cNvPr id="2052" name="Picture 4" descr="Архив материалов - ГБОУ Учалинский детский дом РБ"/>
          <p:cNvPicPr>
            <a:picLocks noChangeAspect="1" noChangeArrowheads="1"/>
          </p:cNvPicPr>
          <p:nvPr/>
        </p:nvPicPr>
        <p:blipFill>
          <a:blip r:embed="rId2" cstate="print"/>
          <a:srcRect t="15292"/>
          <a:stretch>
            <a:fillRect/>
          </a:stretch>
        </p:blipFill>
        <p:spPr bwMode="auto">
          <a:xfrm>
            <a:off x="4427983" y="4221088"/>
            <a:ext cx="3853661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04710"/>
            <a:ext cx="3184649" cy="239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55576" y="1484784"/>
            <a:ext cx="8291264" cy="17316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Обеспечили рассадой (овощных культур) школьные теплицы;</a:t>
            </a:r>
          </a:p>
          <a:p>
            <a:r>
              <a:rPr lang="ru-RU" dirty="0" smtClean="0"/>
              <a:t>Реализовали рассадный материал среди коллектива школы на ярмарках;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Промежуточные результаты проекта</a:t>
            </a:r>
            <a:endParaRPr lang="ru-RU" dirty="0"/>
          </a:p>
        </p:txBody>
      </p:sp>
      <p:pic>
        <p:nvPicPr>
          <p:cNvPr id="1028" name="Picture 4" descr="http://im3-tub-ru.yandex.net/i?id=c0dc6810b21907bdf8fae7ff59b83647-6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4301278" cy="28803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 descr="Фото, фоторепортажи: Чита и Забайкальский край &quot;Дачная&quot; ярмарка в &quot;Макси&quot; - ИА ЗАБМЕДИ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4984"/>
            <a:ext cx="3928436" cy="30744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ru-RU" dirty="0" smtClean="0"/>
              <a:t>На вырученные денежные средства сделали профилактический ремонт  всех швейных машин в мастерской №2, на сумму 2300 рублей. </a:t>
            </a:r>
          </a:p>
          <a:p>
            <a:endParaRPr lang="ru-RU" dirty="0"/>
          </a:p>
        </p:txBody>
      </p:sp>
      <p:pic>
        <p:nvPicPr>
          <p:cNvPr id="4" name="Picture 2" descr="Услуги по ремонту и наладке швейного оборудования, швейных машин и оверлоков бытового и промышленного назначения - Ремонт бытово"/>
          <p:cNvPicPr>
            <a:picLocks noChangeAspect="1" noChangeArrowheads="1"/>
          </p:cNvPicPr>
          <p:nvPr/>
        </p:nvPicPr>
        <p:blipFill>
          <a:blip r:embed="rId2" cstate="print"/>
          <a:srcRect r="19329"/>
          <a:stretch>
            <a:fillRect/>
          </a:stretch>
        </p:blipFill>
        <p:spPr bwMode="auto">
          <a:xfrm>
            <a:off x="179512" y="2348880"/>
            <a:ext cx="5571056" cy="3888432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/>
          <a:srcRect l="11963" t="25798" r="8054" b="16522"/>
          <a:stretch>
            <a:fillRect/>
          </a:stretch>
        </p:blipFill>
        <p:spPr bwMode="auto">
          <a:xfrm rot="5400000">
            <a:off x="5146899" y="1917997"/>
            <a:ext cx="3804905" cy="365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Фото фасовка упаковка семян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2857500" cy="2676525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6628" name="Picture 4" descr="Семена комнатных цветов: выбираем, покупаем, сохраняем семян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276872"/>
            <a:ext cx="3142337" cy="3307723"/>
          </a:xfrm>
          <a:prstGeom prst="rect">
            <a:avLst/>
          </a:prstGeom>
          <a:noFill/>
        </p:spPr>
      </p:pic>
      <p:pic>
        <p:nvPicPr>
          <p:cNvPr id="26630" name="Picture 6" descr="Россельхознадзор - Территориальные управления"/>
          <p:cNvPicPr>
            <a:picLocks noChangeAspect="1" noChangeArrowheads="1"/>
          </p:cNvPicPr>
          <p:nvPr/>
        </p:nvPicPr>
        <p:blipFill>
          <a:blip r:embed="rId4" cstate="print"/>
          <a:srcRect l="6247" t="14510" r="6814" b="11151"/>
          <a:stretch>
            <a:fillRect/>
          </a:stretch>
        </p:blipFill>
        <p:spPr bwMode="auto">
          <a:xfrm>
            <a:off x="6300192" y="1772816"/>
            <a:ext cx="2411760" cy="1546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6632" name="Picture 8" descr="Продажа Семена и Посадочный материал в г.Пермь - фото, описание, отзывы. Купить (заказать) Семена и Посадочный материал по выго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789040"/>
            <a:ext cx="2587334" cy="2442443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Приобретение посадочного материала (семян) на 2015год.  </a:t>
            </a:r>
            <a:b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052736"/>
            <a:ext cx="7787208" cy="50405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800" dirty="0" smtClean="0"/>
              <a:t>Идея выращивания рассады возникла, после того как в 2013 году было потрачена большая сумма денежных  средств на приобретение рассады  для школьной теплицы.</a:t>
            </a:r>
          </a:p>
          <a:p>
            <a:r>
              <a:rPr lang="ru-RU" sz="2800" dirty="0" smtClean="0"/>
              <a:t>Невозможно представить нашу повседневную жизнь без овощей . Овощи- это единственная фабрика витаминов.</a:t>
            </a:r>
          </a:p>
          <a:p>
            <a:r>
              <a:rPr lang="ru-RU" sz="2800" dirty="0" smtClean="0"/>
              <a:t> В работе над проектом использовалась литература школьной библиотеки, ресурсы сети Интернет, журналы.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04664"/>
            <a:ext cx="8208912" cy="6050144"/>
          </a:xfrm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Целью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cs typeface="Andalus" pitchFamily="18" charset="-78"/>
              </a:rPr>
              <a:t>проекта: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Batang" pitchFamily="18" charset="-127"/>
                <a:cs typeface="Andalus" pitchFamily="18" charset="-78"/>
              </a:rPr>
              <a:t>получение информации и знаний о любимых и полезных для нас овощей на стадии рассады. Вырастить рассаду для школьной теплицы, а также  реализация рассадного материала.</a:t>
            </a:r>
          </a:p>
          <a:p>
            <a:pPr algn="ctr">
              <a:buNone/>
            </a:pP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  <a:cs typeface="Andalus" pitchFamily="18" charset="-78"/>
              </a:rPr>
              <a:t>В связи с этим  решаем следующие  </a:t>
            </a:r>
            <a:r>
              <a:rPr lang="ru-RU" b="1" u="sng" dirty="0" smtClean="0">
                <a:solidFill>
                  <a:schemeClr val="bg2">
                    <a:lumMod val="10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1.Подобрать нужную литературу, которая поможет раскрыть тему проекта.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2. Расширить  знания о жизни овощей, какую пользу приносят человеку.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3.Провести ряд практических работ связанных с выращиванием овощей.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4. Фиксировать наблюдение на всех этапах развития растений.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5. Создание условий для  выращивания овощей.</a:t>
            </a:r>
          </a:p>
          <a:p>
            <a:pPr>
              <a:buNone/>
            </a:pPr>
            <a:endParaRPr lang="ru-RU" i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832648"/>
          </a:xfr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endParaRPr lang="ru-RU" sz="1600" b="1" i="1" dirty="0" smtClean="0"/>
          </a:p>
          <a:p>
            <a:pPr algn="ctr">
              <a:buNone/>
            </a:pPr>
            <a:r>
              <a:rPr lang="ru-RU" sz="1600" b="1" i="1" dirty="0" smtClean="0"/>
              <a:t>Энциклопедические данные о растениях</a:t>
            </a:r>
            <a:endParaRPr lang="ru-RU" sz="1400" dirty="0" smtClean="0"/>
          </a:p>
          <a:p>
            <a:pPr algn="ctr">
              <a:buNone/>
            </a:pPr>
            <a:r>
              <a:rPr lang="ru-RU" sz="1800" b="1" dirty="0" smtClean="0"/>
              <a:t>      </a:t>
            </a:r>
            <a:r>
              <a:rPr lang="ru-RU" sz="1800" b="1" dirty="0" smtClean="0">
                <a:solidFill>
                  <a:srgbClr val="7030A0"/>
                </a:solidFill>
              </a:rPr>
              <a:t>Баклажаны (</a:t>
            </a:r>
            <a:r>
              <a:rPr lang="ru-RU" sz="1800" b="1" dirty="0" err="1" smtClean="0">
                <a:solidFill>
                  <a:srgbClr val="7030A0"/>
                </a:solidFill>
              </a:rPr>
              <a:t>Solanummelongena</a:t>
            </a:r>
            <a:r>
              <a:rPr lang="ru-RU" sz="1800" b="1" dirty="0" smtClean="0">
                <a:solidFill>
                  <a:srgbClr val="7030A0"/>
                </a:solidFill>
              </a:rPr>
              <a:t>)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       </a:t>
            </a: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Выращивали уже в V веке до нашей эры в Китае и Индии.  Однолетнее растение, разводимое для получения продолговатых фиолетовых плодов, любит теплый климат.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   Огромными караванами поставляли их в Северную Африку, откуда, вместе с  арабскими завоевателями, они попали в Испанию. В Средневековье баклажаны  выращивали исключительно в качестве декоративного растения, поскольку  врачи того времени считали, что они являются причиной лихорадки и  припадков эпилепсии. Со временем баклажан стал одним из основных овощей  восточной и средиземноморской кухни. Баклажан содержит очень сильные антиоксиданты, предохраняющие 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 клетки  мозга от повреждения.  Баклажан является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источником клетчатки, кальция, калия, фосфора, 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витаминов РР, А, В1, В2 Баклажан очень полезный овощ. 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Наиболее ценен он за высокое содержание минеральных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веществ, особенно солей калия. Из них можно приготовить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Calibri" pitchFamily="34" charset="0"/>
              </a:rPr>
              <a:t>     множество вкусных блюд.</a:t>
            </a:r>
            <a:endParaRPr lang="ru-RU" sz="1600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4" name="Picture 6" descr="http://im4-tub-ru.yandex.net/i?id=54387042-2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789040"/>
            <a:ext cx="187220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55C04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280920" cy="5978136"/>
          </a:xfr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rgbClr val="FF0000"/>
                </a:solidFill>
              </a:rPr>
              <a:t>Помидор</a:t>
            </a:r>
            <a:endParaRPr lang="ru-RU" dirty="0" smtClean="0"/>
          </a:p>
          <a:p>
            <a:pPr>
              <a:buNone/>
            </a:pPr>
            <a:r>
              <a:rPr lang="ru-RU" sz="3400" dirty="0" smtClean="0">
                <a:solidFill>
                  <a:srgbClr val="C00000"/>
                </a:solidFill>
              </a:rPr>
              <a:t>         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Ещё двести лет назад помидор считали ядовитым. Растение с красивыми резными листьями тёмно-зелёного цвета и яркими круглыми плодами привезли в Европу испанцы и португальцы ещё в 16 веке. У себя на родине, на территории теперешней Мексики, на языке индейского племени они назывались "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томатль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", что значит "крупная ягода". Вот откуда другое название этого овоща -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томат.Однако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и на их родине томаты не употребляли в пищу вплоть до ХIХ века, считая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несъедобными.Из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Испании и Португалии томаты попали во Францию. А французы, видимо за яркую окраску и форму, напоминающую сердце, назвали эти плоды по-своему: яблоко любви, любовные яблоки ("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пом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д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` амур" - так звучало это по-французски).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         Итальянцам новые плоды тоже понравились. Но первые помидоры были здесь жёлтого цвета и поэтому назывались "золотые яблоки" (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помодиоро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). Уже совсем близко к "помидору". Шведский натуралист Карл Линней, давший странные название многим растениям, назвал их почему-то волчьими персиками. Именно так его именуют ботаники и по сей день -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Lycopersicumaesculentum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- волчий персик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съедобный.По-видимому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, вкус томатов европейцы узнали благодаря бомжам . В 1780 году российский посол во Франции докладывал Екатерине II, что французские бродяги едят помидоры с клумб и вроде бы от этого не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страдают.Но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уже в 1881 году в Ботаническом словаре пишут: "…хотя томат и считается ядовитым растением, но в Италии его едят с перцем, чесноком и маслом, в Португалии и Богемии уже делают из него соусы, отличающиеся крайне приятным, кисловатым вкусом".В России помидоры стали популярными и их даже полюбили благодаря замечательному агроному екатерининских времён А. Т. </a:t>
            </a:r>
            <a:r>
              <a:rPr lang="ru-RU" sz="3200" dirty="0" err="1" smtClean="0">
                <a:solidFill>
                  <a:srgbClr val="C00000"/>
                </a:solidFill>
                <a:latin typeface="Calibri" pitchFamily="34" charset="0"/>
              </a:rPr>
              <a:t>Болотову</a:t>
            </a: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. И только в середине 19 столетия помидоры завоевали в России прочное место на столе.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          А предположение, что помидоры  ядовиты, отчасти подтвердилось.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      Но ядовиты не плоды, а ботва растения. Это учли садоводы и огородники.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     Отвар ботвы помидоров используют для уничтожения гусениц и тлей. Это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     отличный ядохимикат, изготовленный самой природой для самозащиты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Calibri" pitchFamily="34" charset="0"/>
              </a:rPr>
              <a:t>      этого замечательного растения от различных вредителей.</a:t>
            </a:r>
            <a:endParaRPr lang="ru-RU" sz="3200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4" name="Picture 8" descr="http://im6-tub-ru.yandex.net/i?id=393982956-1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725144"/>
            <a:ext cx="1357303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55C04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86800" cy="63093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dirty="0" smtClean="0">
                <a:solidFill>
                  <a:srgbClr val="155C04"/>
                </a:solidFill>
              </a:rPr>
              <a:t>Огурец</a:t>
            </a:r>
          </a:p>
          <a:p>
            <a:pPr algn="ctr">
              <a:buNone/>
            </a:pPr>
            <a:r>
              <a:rPr lang="ru-RU" sz="6000" dirty="0" smtClean="0"/>
              <a:t>           </a:t>
            </a:r>
            <a:r>
              <a:rPr lang="ru-RU" sz="4800" dirty="0" smtClean="0">
                <a:solidFill>
                  <a:srgbClr val="155C04"/>
                </a:solidFill>
              </a:rPr>
              <a:t>Родина огурца — Индия, там он известен в качестве культурного растения свыше 6000 лет. Зато Россия первой стала солить огурцы, подобно грибам, еще в XVI веке. Спустя 500 лет огурцы в Индии по-прежнему растут лучше, чем где - либо еще, а в России высоко их потребление.</a:t>
            </a:r>
          </a:p>
          <a:p>
            <a:pPr>
              <a:buNone/>
            </a:pPr>
            <a:r>
              <a:rPr lang="ru-RU" sz="4800" dirty="0" smtClean="0">
                <a:solidFill>
                  <a:srgbClr val="155C04"/>
                </a:solidFill>
              </a:rPr>
              <a:t>           Древние египтяне и греки считали огурцы культурным растением. Медики Древней Греции использовали огурцы как жаропонижающее средство. А у римских императоров Августа и Тиберия ни один обед не обходился без огурцов. В I веке нашей эры огурцы начали выращивать в Китае и Японии. Местные земледельцы до сегодняшнего дня выращивают огурцы в соответствии с давней традицией. Сначала в ящиках на крышах подрастает рассада, а затем ее густо высаживают на хорошо унавоженных маленьких огородах и подвязывают к кольцам. Цепляясь усиками за подпорки, растения поднимаются вверх. И со шпалер свисают огурцы длиной 1,5 метра. Этот сорт огурцов выращивается и у нас в теплицах, но в отличии от других видов растений, огурцы тем ценнее, чем они меньше. Огурцы с издревле являются любимым овощным растением в России. В руководстве ХVIII века по земледелию написано: «Понеже в России... огурцы лучше других европейских мест растут, то здесь об них много и описывать не надобно». Когда огурец впервые появился в России, точно сказать нельзя. При Петре Первом родина огурца была перенесена в теплицы – специальное хозяйство, созданное для их выращивания. Было  это в XVII веке, но на столах простых русских людей огурец уже не был экзотическим продуктом. Путешественники из Западной Европы отмечали, что огурцы на Руси разводятся в невероятном количестве и не могли понять, почему здесь они растут лучше, чем в Европе. Его историческая родина - западная Индия. И плод его – это ягода. В Индии дикий представитель обвивает стволы деревьев лесу.  Ими там оплетены площади заборов в деревнях. В Китае, а также в Японии плодовитость огурца позволяет собирать ягоду трижды в год. Сначала выращивают огурцы с помощью ящиков и крыш, после чего его сажают на удобренную землю  уже в огороде. Со шпалер в спелом виде свисают громадные плоды – их длина до 1,5 м. В Европе сорт китайских огурцов выбрали для выращивания в тепличных условиях. Огуречные рекорды есть и в книге Гиннеса. 1,83 метровой длины огурец выращен в Венгрии. В помещении получили плод огурца весом более 6 кг.</a:t>
            </a:r>
          </a:p>
          <a:p>
            <a:endParaRPr lang="ru-RU" sz="5600" dirty="0">
              <a:solidFill>
                <a:srgbClr val="155C04"/>
              </a:solidFill>
            </a:endParaRPr>
          </a:p>
        </p:txBody>
      </p:sp>
      <p:pic>
        <p:nvPicPr>
          <p:cNvPr id="18436" name="Picture 4" descr="http://im5-tub-ru.yandex.net/i?id=196107924-5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581128"/>
            <a:ext cx="1905000" cy="142875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8440" name="Picture 8" descr="http://im0-tub-ru.yandex.net/i?id=541693173-0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581128"/>
            <a:ext cx="2219325" cy="1428750"/>
          </a:xfrm>
          <a:prstGeom prst="rect">
            <a:avLst/>
          </a:prstGeom>
          <a:noFill/>
        </p:spPr>
      </p:pic>
      <p:pic>
        <p:nvPicPr>
          <p:cNvPr id="18444" name="Picture 12" descr="http://im7-tub-ru.yandex.net/i?id=150574314-62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4581128"/>
            <a:ext cx="1800200" cy="142875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9046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Перец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Более 50% овощей выращивают путем посадки подготовленной рассады.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Ее выращивают в защищенном грунте в то время, когда по условиям теплового режима не представляется возможным культивировать растения в поле.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При этом создается забег в росте и развитии на 30-60 дней и более.</a:t>
            </a:r>
          </a:p>
          <a:p>
            <a:endParaRPr lang="ru-RU" dirty="0"/>
          </a:p>
        </p:txBody>
      </p:sp>
      <p:pic>
        <p:nvPicPr>
          <p:cNvPr id="16388" name="Picture 4" descr="http://im6-tub-ru.yandex.net/i?id=209457397-1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437112"/>
            <a:ext cx="2257425" cy="1428750"/>
          </a:xfrm>
          <a:prstGeom prst="rect">
            <a:avLst/>
          </a:prstGeom>
          <a:noFill/>
        </p:spPr>
      </p:pic>
      <p:pic>
        <p:nvPicPr>
          <p:cNvPr id="16390" name="Picture 6" descr="http://im4-tub-ru.yandex.net/i?id=108599685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365104"/>
            <a:ext cx="1905000" cy="1428750"/>
          </a:xfrm>
          <a:prstGeom prst="rect">
            <a:avLst/>
          </a:prstGeom>
          <a:noFill/>
        </p:spPr>
      </p:pic>
      <p:pic>
        <p:nvPicPr>
          <p:cNvPr id="16394" name="Picture 10" descr="http://im0-tub-ru.yandex.net/i?id=581412731-2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4365104"/>
            <a:ext cx="8572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solidFill>
                  <a:schemeClr val="accent2">
                    <a:lumMod val="50000"/>
                  </a:schemeClr>
                </a:solidFill>
              </a:rPr>
              <a:t>Значение рассадного метода</a:t>
            </a:r>
            <a:endParaRPr lang="ru-RU" dirty="0" smtClean="0"/>
          </a:p>
          <a:p>
            <a:pPr>
              <a:buNone/>
            </a:pP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</a:rPr>
              <a:t>         Рассада – молодые, выращенные для последующей пересадки на постоянное место растения, не приступившие к образованию продуктивных органов.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</a:rPr>
              <a:t>         Метод рассады – способ культуры, при котором растения сначала выращивают в специально приспособленном для этого месте /теплице, рассаднике, парнике/, а затем пересаживают в поле или защищенный грунт, где они продолжают расти, развиваться и дают урожай.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</a:rPr>
              <a:t>         Метод рассады позволяет получать урожай значительно раньше, чем при посеве семян в поле, увеличить период плодоношения или роста продуктивных органов и тем самым повысить урожай растений, продвинуть требовательные к теплу культуры на север и северо-восток, где период вегетации непродолжителен и при посеве семян в поле урожай у таких растений не вызревает.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</a:rPr>
              <a:t>        Таким образом, сокращение корневой системы приводит к ослаблению растений, потере устойчивости к неблагоприятным воздействиям, например, к пониженной температуре.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</a:rPr>
              <a:t>         Основная цель при выращивании рассады – получение ранних урожаев.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</a:rPr>
              <a:t>         У горшечной рассады корни при пересадке почти полностью сохраняются, сохраняются также и все листья. В этом случае пересадка не вызывает значительных нарушений в ростовых процессах растений и дает возможность сохранить забег, образовавшийся при выращивании рассады. Преимущества горшечного способа заключается еще и в том, что в лунку при пересадке рассады вносится высокопитательная смесь, из которой изготовлены горшочки или кубики и которая обеспечивает молодые растения после пересадки минеральным питанием. Кроме того, при такой пересадке легче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создать и благоприятный для растений водный режим.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4" descr="http://inofermer.ru/wp-content/uploads/2011/03/pomid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229200"/>
            <a:ext cx="1640450" cy="1230338"/>
          </a:xfrm>
          <a:prstGeom prst="rect">
            <a:avLst/>
          </a:prstGeom>
          <a:noFill/>
        </p:spPr>
      </p:pic>
      <p:pic>
        <p:nvPicPr>
          <p:cNvPr id="6" name="Picture 8" descr="http://im3-tub-ru.yandex.net/i?id=94955170-5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373216"/>
            <a:ext cx="1471811" cy="1026845"/>
          </a:xfrm>
          <a:prstGeom prst="rect">
            <a:avLst/>
          </a:prstGeom>
          <a:noFill/>
        </p:spPr>
      </p:pic>
      <p:pic>
        <p:nvPicPr>
          <p:cNvPr id="7" name="Picture 6" descr="http://www.ikirov.ru/img/Article/81759/Article.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5301208"/>
            <a:ext cx="2451058" cy="1089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9046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500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Приемы выращивания рассады</a:t>
            </a:r>
          </a:p>
          <a:p>
            <a:pPr algn="just">
              <a:buNone/>
            </a:pPr>
            <a:r>
              <a:rPr lang="ru-RU" sz="45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5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В качестве субстратов для корней ранней и средней рассады можно использовать почвенные смеси, составленные на основе перегноя, дерновой или полевой земли и торфа, а также такие </a:t>
            </a:r>
            <a:r>
              <a:rPr lang="ru-RU" sz="3500" dirty="0" err="1" smtClean="0">
                <a:solidFill>
                  <a:schemeClr val="accent2">
                    <a:lumMod val="50000"/>
                  </a:schemeClr>
                </a:solidFill>
              </a:rPr>
              <a:t>органическиематериалы</a:t>
            </a: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, как крошка верхового торфа, опилки, соломенная резка, рисовая шелуха, компосты из древесной коры.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Мы  семена сеяли разреженно и развывшиеся из них растения пересаживал в горшочки.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Такая пересадка очень молодых растений называется пикировкой. Сеянцы погружают в почву почти до основания семядольных листочков.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Сразу после пикировки независимо от влажности грунта растения поливают, чтобы почва </a:t>
            </a:r>
            <a:r>
              <a:rPr lang="ru-RU" sz="3500" dirty="0" err="1" smtClean="0">
                <a:solidFill>
                  <a:schemeClr val="accent2">
                    <a:lumMod val="50000"/>
                  </a:schemeClr>
                </a:solidFill>
              </a:rPr>
              <a:t>осела</a:t>
            </a: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и плотно прилегла к корешкам.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 Распикированные сеянцы 2-3 дня содержат при ослабленном освещении и во влажной атмосфере. После появления всходов в течение 4-7 дней температура должна быть слегка пониженной, чтобы растения не вытягивались, а корневая система при этих условиях продолжала свой рост. В период выращивания рассады растения поливают теплой водой.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      Степень увлажнения грунта должна быть такой, чтобы влаги было достаточно на всей глубине </a:t>
            </a:r>
            <a:r>
              <a:rPr lang="ru-RU" sz="3500" dirty="0" err="1" smtClean="0">
                <a:solidFill>
                  <a:schemeClr val="accent2">
                    <a:lumMod val="50000"/>
                  </a:schemeClr>
                </a:solidFill>
              </a:rPr>
              <a:t>почвогрунта</a:t>
            </a: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. Через неделю после появления всходов или после пикировки производят подкормку рассады удобрениями.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   При проведении первой подкормки рассады томата, перца, баклажана, огурца в 10 л воды растворяют 1 куб «ЭМ»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</a:rPr>
              <a:t>Уход за рассадой</a:t>
            </a:r>
            <a:endParaRPr lang="ru-RU" sz="35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    Во время выращивания рассады поддерживают температуру, необходимую для каждого вида растения.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</a:rPr>
              <a:t>Результаты исследования</a:t>
            </a:r>
            <a:endParaRPr lang="ru-RU" sz="35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    Семена перед севом необходимо держать в розовом растворе марганцовки.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Необходимо укоренять черенки при температуре не ниже +25ºС в воде.</a:t>
            </a:r>
          </a:p>
          <a:p>
            <a:pPr algn="just">
              <a:buNone/>
            </a:pPr>
            <a:r>
              <a:rPr lang="ru-RU" sz="3500" dirty="0" smtClean="0">
                <a:solidFill>
                  <a:schemeClr val="accent2">
                    <a:lumMod val="50000"/>
                  </a:schemeClr>
                </a:solidFill>
              </a:rPr>
              <a:t>        Выявлено, что первые корешки появились через неделю.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2915</TotalTime>
  <Words>1244</Words>
  <Application>Microsoft Office PowerPoint</Application>
  <PresentationFormat>Экран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Выращивание рассады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Промежуточные результаты проекта</vt:lpstr>
      <vt:lpstr>Презентация PowerPoint</vt:lpstr>
      <vt:lpstr>Приобретение посадочного материала (семян) на 2015год.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оздоровительных шаров на успеваемость школьников ГКОУ СКОШИ №2 VIII вида</dc:title>
  <dc:creator>1</dc:creator>
  <cp:lastModifiedBy>1</cp:lastModifiedBy>
  <cp:revision>204</cp:revision>
  <dcterms:created xsi:type="dcterms:W3CDTF">2013-02-07T03:05:07Z</dcterms:created>
  <dcterms:modified xsi:type="dcterms:W3CDTF">2016-03-08T03:37:42Z</dcterms:modified>
</cp:coreProperties>
</file>