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66" r:id="rId3"/>
    <p:sldId id="267" r:id="rId4"/>
    <p:sldId id="268" r:id="rId5"/>
    <p:sldId id="276" r:id="rId6"/>
    <p:sldId id="277" r:id="rId7"/>
    <p:sldId id="279" r:id="rId8"/>
    <p:sldId id="280" r:id="rId9"/>
    <p:sldId id="281" r:id="rId10"/>
    <p:sldId id="282" r:id="rId11"/>
    <p:sldId id="284" r:id="rId12"/>
    <p:sldId id="286" r:id="rId13"/>
    <p:sldId id="285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123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032097068288184E-2"/>
          <c:y val="2.4891571697512764E-2"/>
          <c:w val="0.92616172463574575"/>
          <c:h val="0.667879923130622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Лист1!$A$3</c:f>
              <c:strCache>
                <c:ptCount val="1"/>
                <c:pt idx="0">
                  <c:v>прием пищи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Лист1!$B$1:$C$2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32</c:v>
                </c:pt>
                <c:pt idx="1">
                  <c:v>68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пользуются носовым платком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Лист1!$B$1:$C$2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Лист1!$B$4:$C$4</c:f>
              <c:numCache>
                <c:formatCode>General</c:formatCode>
                <c:ptCount val="2"/>
                <c:pt idx="0">
                  <c:v>11</c:v>
                </c:pt>
                <c:pt idx="1">
                  <c:v>89</c:v>
                </c:pt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может раздеться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Лист1!$B$1:$C$2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11</c:v>
                </c:pt>
                <c:pt idx="1">
                  <c:v>89</c:v>
                </c:pt>
              </c:numCache>
            </c:numRef>
          </c:val>
        </c:ser>
        <c:ser>
          <c:idx val="3"/>
          <c:order val="3"/>
          <c:tx>
            <c:strRef>
              <c:f>Лист1!$A$6</c:f>
              <c:strCache>
                <c:ptCount val="1"/>
                <c:pt idx="0">
                  <c:v>может одеться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Лист1!$B$1:$C$2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Лист1!$B$6:$C$6</c:f>
              <c:numCache>
                <c:formatCode>General</c:formatCode>
                <c:ptCount val="2"/>
                <c:pt idx="0">
                  <c:v>11</c:v>
                </c:pt>
                <c:pt idx="1">
                  <c:v>89</c:v>
                </c:pt>
              </c:numCache>
            </c:numRef>
          </c:val>
        </c:ser>
        <c:ser>
          <c:idx val="4"/>
          <c:order val="4"/>
          <c:tx>
            <c:strRef>
              <c:f>Лист1!$A$7</c:f>
              <c:strCache>
                <c:ptCount val="1"/>
                <c:pt idx="0">
                  <c:v>моет и вытирает руки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Лист1!$B$1:$C$2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Лист1!$B$7:$C$7</c:f>
              <c:numCache>
                <c:formatCode>General</c:formatCode>
                <c:ptCount val="2"/>
                <c:pt idx="0">
                  <c:v>11</c:v>
                </c:pt>
                <c:pt idx="1">
                  <c:v>89</c:v>
                </c:pt>
              </c:numCache>
            </c:numRef>
          </c:val>
        </c:ser>
        <c:ser>
          <c:idx val="5"/>
          <c:order val="5"/>
          <c:tx>
            <c:strRef>
              <c:f>Лист1!$A$8</c:f>
              <c:strCache>
                <c:ptCount val="1"/>
                <c:pt idx="0">
                  <c:v>ходит в туалет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Лист1!$B$1:$C$2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Лист1!$B$8:$C$8</c:f>
              <c:numCache>
                <c:formatCode>General</c:formatCode>
                <c:ptCount val="2"/>
                <c:pt idx="0">
                  <c:v>11</c:v>
                </c:pt>
                <c:pt idx="1">
                  <c:v>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3420504"/>
        <c:axId val="202370280"/>
      </c:barChart>
      <c:catAx>
        <c:axId val="193420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2370280"/>
        <c:crosses val="autoZero"/>
        <c:auto val="1"/>
        <c:lblAlgn val="ctr"/>
        <c:lblOffset val="100"/>
        <c:noMultiLvlLbl val="0"/>
      </c:catAx>
      <c:valAx>
        <c:axId val="20237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3420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Лист1!$E$3</c:f>
              <c:strCache>
                <c:ptCount val="1"/>
                <c:pt idx="0">
                  <c:v>прием пищи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Лист1!$F$2:$G$2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Лист1!$F$3:$G$3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Лист1!$E$4</c:f>
              <c:strCache>
                <c:ptCount val="1"/>
                <c:pt idx="0">
                  <c:v>пользуются носовым платком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Лист1!$F$2:$G$2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Лист1!$F$4:$G$4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Лист1!$E$5</c:f>
              <c:strCache>
                <c:ptCount val="1"/>
                <c:pt idx="0">
                  <c:v>может раздеться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Лист1!$F$2:$G$2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Лист1!$F$5:$G$5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3"/>
          <c:order val="3"/>
          <c:tx>
            <c:strRef>
              <c:f>Лист1!$E$6</c:f>
              <c:strCache>
                <c:ptCount val="1"/>
                <c:pt idx="0">
                  <c:v>может одеться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Лист1!$F$2:$G$2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Лист1!$F$6:$G$6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4"/>
          <c:order val="4"/>
          <c:tx>
            <c:strRef>
              <c:f>Лист1!$E$7</c:f>
              <c:strCache>
                <c:ptCount val="1"/>
                <c:pt idx="0">
                  <c:v>моет и вытирает руки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Лист1!$F$2:$G$2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Лист1!$F$7:$G$7</c:f>
              <c:numCache>
                <c:formatCode>General</c:formatCode>
                <c:ptCount val="2"/>
                <c:pt idx="0">
                  <c:v>85</c:v>
                </c:pt>
                <c:pt idx="1">
                  <c:v>15</c:v>
                </c:pt>
              </c:numCache>
            </c:numRef>
          </c:val>
        </c:ser>
        <c:ser>
          <c:idx val="5"/>
          <c:order val="5"/>
          <c:tx>
            <c:strRef>
              <c:f>Лист1!$E$8</c:f>
              <c:strCache>
                <c:ptCount val="1"/>
                <c:pt idx="0">
                  <c:v>ходит в туалет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Лист1!$F$2:$G$2</c:f>
              <c:strCache>
                <c:ptCount val="2"/>
                <c:pt idx="0">
                  <c:v>самостоятельно</c:v>
                </c:pt>
                <c:pt idx="1">
                  <c:v>с помощью взрослого</c:v>
                </c:pt>
              </c:strCache>
            </c:strRef>
          </c:cat>
          <c:val>
            <c:numRef>
              <c:f>Лист1!$F$8:$G$8</c:f>
              <c:numCache>
                <c:formatCode>General</c:formatCode>
                <c:ptCount val="2"/>
                <c:pt idx="0">
                  <c:v>95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809864"/>
        <c:axId val="201864632"/>
      </c:barChart>
      <c:catAx>
        <c:axId val="201809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1864632"/>
        <c:crosses val="autoZero"/>
        <c:auto val="1"/>
        <c:lblAlgn val="ctr"/>
        <c:lblOffset val="100"/>
        <c:noMultiLvlLbl val="0"/>
      </c:catAx>
      <c:valAx>
        <c:axId val="201864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1809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EC9C-7EE8-4A56-855D-18AC07DBDCAD}" type="datetimeFigureOut">
              <a:rPr lang="ru-RU" smtClean="0"/>
              <a:t>01.02.2017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A21AD-3BA7-4B49-9DF1-2171993A801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3EC70-F4BB-48E7-ABB8-9B7E359277E1}" type="datetimeFigureOut">
              <a:rPr lang="ru-RU" smtClean="0"/>
              <a:t>01.02.2017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69046-D62F-49D8-96B7-3C014DC234D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Группа 103"/>
          <p:cNvGrpSpPr/>
          <p:nvPr/>
        </p:nvGrpSpPr>
        <p:grpSpPr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Полилиния 5"/>
            <p:cNvSpPr>
              <a:spLocks/>
            </p:cNvSpPr>
            <p:nvPr/>
          </p:nvSpPr>
          <p:spPr bwMode="auto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Строка 6"/>
            <p:cNvSpPr>
              <a:spLocks noChangeShapeType="1"/>
            </p:cNvSpPr>
            <p:nvPr/>
          </p:nvSpPr>
          <p:spPr bwMode="auto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7"/>
            <p:cNvSpPr>
              <a:spLocks/>
            </p:cNvSpPr>
            <p:nvPr/>
          </p:nvSpPr>
          <p:spPr bwMode="auto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3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4" name="Полилиния 10"/>
            <p:cNvSpPr>
              <a:spLocks/>
            </p:cNvSpPr>
            <p:nvPr/>
          </p:nvSpPr>
          <p:spPr bwMode="auto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15" name="Полилиния 23"/>
            <p:cNvSpPr>
              <a:spLocks/>
            </p:cNvSpPr>
            <p:nvPr/>
          </p:nvSpPr>
          <p:spPr bwMode="auto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24"/>
            <p:cNvSpPr>
              <a:spLocks/>
            </p:cNvSpPr>
            <p:nvPr/>
          </p:nvSpPr>
          <p:spPr bwMode="auto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25"/>
            <p:cNvSpPr>
              <a:spLocks/>
            </p:cNvSpPr>
            <p:nvPr/>
          </p:nvSpPr>
          <p:spPr bwMode="auto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26"/>
            <p:cNvSpPr>
              <a:spLocks/>
            </p:cNvSpPr>
            <p:nvPr/>
          </p:nvSpPr>
          <p:spPr bwMode="auto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23" name="Полилиния 30"/>
            <p:cNvSpPr>
              <a:spLocks noEditPoints="1"/>
            </p:cNvSpPr>
            <p:nvPr/>
          </p:nvSpPr>
          <p:spPr bwMode="auto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31"/>
            <p:cNvSpPr>
              <a:spLocks/>
            </p:cNvSpPr>
            <p:nvPr/>
          </p:nvSpPr>
          <p:spPr bwMode="auto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32"/>
            <p:cNvSpPr>
              <a:spLocks/>
            </p:cNvSpPr>
            <p:nvPr/>
          </p:nvSpPr>
          <p:spPr bwMode="auto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33"/>
            <p:cNvSpPr>
              <a:spLocks/>
            </p:cNvSpPr>
            <p:nvPr/>
          </p:nvSpPr>
          <p:spPr bwMode="auto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34"/>
            <p:cNvSpPr>
              <a:spLocks/>
            </p:cNvSpPr>
            <p:nvPr/>
          </p:nvSpPr>
          <p:spPr bwMode="auto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3"/>
            <p:cNvSpPr>
              <a:spLocks/>
            </p:cNvSpPr>
            <p:nvPr/>
          </p:nvSpPr>
          <p:spPr bwMode="auto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74"/>
            <p:cNvSpPr>
              <a:spLocks/>
            </p:cNvSpPr>
            <p:nvPr/>
          </p:nvSpPr>
          <p:spPr bwMode="auto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75"/>
            <p:cNvSpPr>
              <a:spLocks/>
            </p:cNvSpPr>
            <p:nvPr/>
          </p:nvSpPr>
          <p:spPr bwMode="auto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Строка 76"/>
            <p:cNvSpPr>
              <a:spLocks noChangeShapeType="1"/>
            </p:cNvSpPr>
            <p:nvPr/>
          </p:nvSpPr>
          <p:spPr bwMode="auto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78"/>
            <p:cNvSpPr>
              <a:spLocks/>
            </p:cNvSpPr>
            <p:nvPr/>
          </p:nvSpPr>
          <p:spPr bwMode="auto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79"/>
            <p:cNvSpPr>
              <a:spLocks/>
            </p:cNvSpPr>
            <p:nvPr/>
          </p:nvSpPr>
          <p:spPr bwMode="auto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82"/>
            <p:cNvSpPr>
              <a:spLocks/>
            </p:cNvSpPr>
            <p:nvPr/>
          </p:nvSpPr>
          <p:spPr bwMode="auto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83"/>
            <p:cNvSpPr>
              <a:spLocks/>
            </p:cNvSpPr>
            <p:nvPr/>
          </p:nvSpPr>
          <p:spPr bwMode="auto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84"/>
            <p:cNvSpPr>
              <a:spLocks/>
            </p:cNvSpPr>
            <p:nvPr/>
          </p:nvSpPr>
          <p:spPr bwMode="auto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80"/>
            <p:cNvSpPr>
              <a:spLocks/>
            </p:cNvSpPr>
            <p:nvPr/>
          </p:nvSpPr>
          <p:spPr bwMode="auto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Полилиния 41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3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4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5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6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47" name="Полилиния 32"/>
            <p:cNvSpPr>
              <a:spLocks/>
            </p:cNvSpPr>
            <p:nvPr/>
          </p:nvSpPr>
          <p:spPr bwMode="auto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80"/>
            <p:cNvSpPr>
              <a:spLocks/>
            </p:cNvSpPr>
            <p:nvPr/>
          </p:nvSpPr>
          <p:spPr bwMode="auto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80"/>
            <p:cNvSpPr>
              <a:spLocks/>
            </p:cNvSpPr>
            <p:nvPr/>
          </p:nvSpPr>
          <p:spPr bwMode="auto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84"/>
            <p:cNvSpPr>
              <a:spLocks/>
            </p:cNvSpPr>
            <p:nvPr/>
          </p:nvSpPr>
          <p:spPr bwMode="auto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84"/>
            <p:cNvSpPr>
              <a:spLocks/>
            </p:cNvSpPr>
            <p:nvPr/>
          </p:nvSpPr>
          <p:spPr bwMode="auto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Полилиния 5"/>
            <p:cNvSpPr>
              <a:spLocks/>
            </p:cNvSpPr>
            <p:nvPr/>
          </p:nvSpPr>
          <p:spPr bwMode="auto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Строка 6"/>
            <p:cNvSpPr>
              <a:spLocks noChangeShapeType="1"/>
            </p:cNvSpPr>
            <p:nvPr/>
          </p:nvSpPr>
          <p:spPr bwMode="auto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7"/>
            <p:cNvSpPr>
              <a:spLocks/>
            </p:cNvSpPr>
            <p:nvPr/>
          </p:nvSpPr>
          <p:spPr bwMode="auto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6" name="Группа 55"/>
            <p:cNvGrpSpPr/>
            <p:nvPr/>
          </p:nvGrpSpPr>
          <p:grpSpPr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58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59" name="Полилиния 10"/>
            <p:cNvSpPr>
              <a:spLocks/>
            </p:cNvSpPr>
            <p:nvPr/>
          </p:nvSpPr>
          <p:spPr bwMode="auto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60" name="Полилиния 23"/>
            <p:cNvSpPr>
              <a:spLocks/>
            </p:cNvSpPr>
            <p:nvPr/>
          </p:nvSpPr>
          <p:spPr bwMode="auto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24"/>
            <p:cNvSpPr>
              <a:spLocks/>
            </p:cNvSpPr>
            <p:nvPr/>
          </p:nvSpPr>
          <p:spPr bwMode="auto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25"/>
            <p:cNvSpPr>
              <a:spLocks/>
            </p:cNvSpPr>
            <p:nvPr/>
          </p:nvSpPr>
          <p:spPr bwMode="auto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26"/>
            <p:cNvSpPr>
              <a:spLocks/>
            </p:cNvSpPr>
            <p:nvPr/>
          </p:nvSpPr>
          <p:spPr bwMode="auto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27"/>
            <p:cNvSpPr>
              <a:spLocks/>
            </p:cNvSpPr>
            <p:nvPr/>
          </p:nvSpPr>
          <p:spPr bwMode="auto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65" name="Группа 64"/>
            <p:cNvGrpSpPr/>
            <p:nvPr/>
          </p:nvGrpSpPr>
          <p:grpSpPr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68" name="Полилиния 30"/>
            <p:cNvSpPr>
              <a:spLocks noEditPoints="1"/>
            </p:cNvSpPr>
            <p:nvPr/>
          </p:nvSpPr>
          <p:spPr bwMode="auto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31"/>
            <p:cNvSpPr>
              <a:spLocks/>
            </p:cNvSpPr>
            <p:nvPr/>
          </p:nvSpPr>
          <p:spPr bwMode="auto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32"/>
            <p:cNvSpPr>
              <a:spLocks/>
            </p:cNvSpPr>
            <p:nvPr/>
          </p:nvSpPr>
          <p:spPr bwMode="auto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33"/>
            <p:cNvSpPr>
              <a:spLocks/>
            </p:cNvSpPr>
            <p:nvPr/>
          </p:nvSpPr>
          <p:spPr bwMode="auto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34"/>
            <p:cNvSpPr>
              <a:spLocks/>
            </p:cNvSpPr>
            <p:nvPr/>
          </p:nvSpPr>
          <p:spPr bwMode="auto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73"/>
            <p:cNvSpPr>
              <a:spLocks/>
            </p:cNvSpPr>
            <p:nvPr/>
          </p:nvSpPr>
          <p:spPr bwMode="auto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74"/>
            <p:cNvSpPr>
              <a:spLocks/>
            </p:cNvSpPr>
            <p:nvPr/>
          </p:nvSpPr>
          <p:spPr bwMode="auto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75"/>
            <p:cNvSpPr>
              <a:spLocks/>
            </p:cNvSpPr>
            <p:nvPr/>
          </p:nvSpPr>
          <p:spPr bwMode="auto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Строка 76"/>
            <p:cNvSpPr>
              <a:spLocks noChangeShapeType="1"/>
            </p:cNvSpPr>
            <p:nvPr/>
          </p:nvSpPr>
          <p:spPr bwMode="auto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78"/>
            <p:cNvSpPr>
              <a:spLocks/>
            </p:cNvSpPr>
            <p:nvPr/>
          </p:nvSpPr>
          <p:spPr bwMode="auto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79"/>
            <p:cNvSpPr>
              <a:spLocks/>
            </p:cNvSpPr>
            <p:nvPr/>
          </p:nvSpPr>
          <p:spPr bwMode="auto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82"/>
            <p:cNvSpPr>
              <a:spLocks/>
            </p:cNvSpPr>
            <p:nvPr/>
          </p:nvSpPr>
          <p:spPr bwMode="auto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83"/>
            <p:cNvSpPr>
              <a:spLocks/>
            </p:cNvSpPr>
            <p:nvPr/>
          </p:nvSpPr>
          <p:spPr bwMode="auto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84"/>
            <p:cNvSpPr>
              <a:spLocks/>
            </p:cNvSpPr>
            <p:nvPr/>
          </p:nvSpPr>
          <p:spPr bwMode="auto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80"/>
            <p:cNvSpPr>
              <a:spLocks/>
            </p:cNvSpPr>
            <p:nvPr/>
          </p:nvSpPr>
          <p:spPr bwMode="auto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Овал 82"/>
            <p:cNvSpPr/>
            <p:nvPr/>
          </p:nvSpPr>
          <p:spPr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Овал 83"/>
            <p:cNvSpPr/>
            <p:nvPr/>
          </p:nvSpPr>
          <p:spPr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Овал 84"/>
            <p:cNvSpPr/>
            <p:nvPr/>
          </p:nvSpPr>
          <p:spPr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6" name="Группа 85"/>
            <p:cNvGrpSpPr/>
            <p:nvPr/>
          </p:nvGrpSpPr>
          <p:grpSpPr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Полилиния 86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8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9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0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1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92" name="Полилиния 32"/>
            <p:cNvSpPr>
              <a:spLocks/>
            </p:cNvSpPr>
            <p:nvPr/>
          </p:nvSpPr>
          <p:spPr bwMode="auto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80"/>
            <p:cNvSpPr>
              <a:spLocks/>
            </p:cNvSpPr>
            <p:nvPr/>
          </p:nvSpPr>
          <p:spPr bwMode="auto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80"/>
            <p:cNvSpPr>
              <a:spLocks/>
            </p:cNvSpPr>
            <p:nvPr/>
          </p:nvSpPr>
          <p:spPr bwMode="auto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84"/>
            <p:cNvSpPr>
              <a:spLocks/>
            </p:cNvSpPr>
            <p:nvPr/>
          </p:nvSpPr>
          <p:spPr bwMode="auto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84"/>
            <p:cNvSpPr>
              <a:spLocks/>
            </p:cNvSpPr>
            <p:nvPr/>
          </p:nvSpPr>
          <p:spPr bwMode="auto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Овал 96"/>
            <p:cNvSpPr/>
            <p:nvPr/>
          </p:nvSpPr>
          <p:spPr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98" name="Группа 97"/>
            <p:cNvGrpSpPr/>
            <p:nvPr/>
          </p:nvGrpSpPr>
          <p:grpSpPr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Полилиния 67"/>
              <p:cNvSpPr>
                <a:spLocks/>
              </p:cNvSpPr>
              <p:nvPr/>
            </p:nvSpPr>
            <p:spPr bwMode="auto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0" name="Полилиния 67"/>
              <p:cNvSpPr>
                <a:spLocks/>
              </p:cNvSpPr>
              <p:nvPr/>
            </p:nvSpPr>
            <p:spPr bwMode="auto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1" name="Полилиния 105"/>
              <p:cNvSpPr>
                <a:spLocks/>
              </p:cNvSpPr>
              <p:nvPr/>
            </p:nvSpPr>
            <p:spPr bwMode="auto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2" name="Полилиния 106"/>
              <p:cNvSpPr>
                <a:spLocks/>
              </p:cNvSpPr>
              <p:nvPr/>
            </p:nvSpPr>
            <p:spPr bwMode="auto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03" name="Полилиния 106"/>
              <p:cNvSpPr>
                <a:spLocks/>
              </p:cNvSpPr>
              <p:nvPr/>
            </p:nvSpPr>
            <p:spPr bwMode="auto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38D-A533-4232-9027-FA76A8648FFE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684-D08A-4996-B2B7-9E8AD2F23263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7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A8D6-61CB-47CF-BA93-9D77189827BB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Группа 83"/>
          <p:cNvGrpSpPr/>
          <p:nvPr/>
        </p:nvGrpSpPr>
        <p:grpSpPr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Овал 33"/>
            <p:cNvSpPr>
              <a:spLocks noChangeArrowheads="1"/>
            </p:cNvSpPr>
            <p:nvPr/>
          </p:nvSpPr>
          <p:spPr bwMode="auto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9" name="Группа 8"/>
            <p:cNvGrpSpPr/>
            <p:nvPr/>
          </p:nvGrpSpPr>
          <p:grpSpPr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Полилиния 9"/>
              <p:cNvSpPr>
                <a:spLocks/>
              </p:cNvSpPr>
              <p:nvPr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" name="Полилиния 10"/>
              <p:cNvSpPr>
                <a:spLocks/>
              </p:cNvSpPr>
              <p:nvPr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11"/>
            <p:cNvSpPr>
              <a:spLocks/>
            </p:cNvSpPr>
            <p:nvPr/>
          </p:nvSpPr>
          <p:spPr bwMode="auto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/>
          </p:nvSpPr>
          <p:spPr bwMode="auto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/>
          </p:nvSpPr>
          <p:spPr bwMode="auto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/>
          </p:nvSpPr>
          <p:spPr bwMode="auto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6"/>
            <p:cNvSpPr>
              <a:spLocks/>
            </p:cNvSpPr>
            <p:nvPr/>
          </p:nvSpPr>
          <p:spPr bwMode="auto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Овал 33"/>
            <p:cNvSpPr>
              <a:spLocks noChangeArrowheads="1"/>
            </p:cNvSpPr>
            <p:nvPr/>
          </p:nvSpPr>
          <p:spPr bwMode="auto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олилиния 49"/>
            <p:cNvSpPr>
              <a:spLocks/>
            </p:cNvSpPr>
            <p:nvPr/>
          </p:nvSpPr>
          <p:spPr bwMode="auto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3" name="Группа 22"/>
            <p:cNvGrpSpPr/>
            <p:nvPr/>
          </p:nvGrpSpPr>
          <p:grpSpPr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Полилиния 5"/>
              <p:cNvSpPr>
                <a:spLocks/>
              </p:cNvSpPr>
              <p:nvPr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5" name="Строка 6"/>
              <p:cNvSpPr>
                <a:spLocks noChangeShapeType="1"/>
              </p:cNvSpPr>
              <p:nvPr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6" name="Полилиния 32"/>
              <p:cNvSpPr>
                <a:spLocks/>
              </p:cNvSpPr>
              <p:nvPr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7" name="Полилиния 33"/>
              <p:cNvSpPr>
                <a:spLocks/>
              </p:cNvSpPr>
              <p:nvPr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8" name="Полилиния 32"/>
              <p:cNvSpPr>
                <a:spLocks/>
              </p:cNvSpPr>
              <p:nvPr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30" name="Полилиния 29"/>
            <p:cNvSpPr>
              <a:spLocks/>
            </p:cNvSpPr>
            <p:nvPr/>
          </p:nvSpPr>
          <p:spPr bwMode="auto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3" name="Группа 32"/>
            <p:cNvGrpSpPr/>
            <p:nvPr/>
          </p:nvGrpSpPr>
          <p:grpSpPr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Полилиния 33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grpSp>
        <p:nvGrpSpPr>
          <p:cNvPr id="83" name="Группа 82"/>
          <p:cNvGrpSpPr/>
          <p:nvPr/>
        </p:nvGrpSpPr>
        <p:grpSpPr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Полилиния 13"/>
            <p:cNvSpPr>
              <a:spLocks noEditPoints="1"/>
            </p:cNvSpPr>
            <p:nvPr/>
          </p:nvSpPr>
          <p:spPr bwMode="auto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23"/>
            <p:cNvSpPr>
              <a:spLocks/>
            </p:cNvSpPr>
            <p:nvPr/>
          </p:nvSpPr>
          <p:spPr bwMode="auto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27"/>
            <p:cNvSpPr>
              <a:spLocks/>
            </p:cNvSpPr>
            <p:nvPr/>
          </p:nvSpPr>
          <p:spPr bwMode="auto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3" name="Полилиния 5"/>
            <p:cNvSpPr>
              <a:spLocks/>
            </p:cNvSpPr>
            <p:nvPr/>
          </p:nvSpPr>
          <p:spPr bwMode="auto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Строка 6"/>
            <p:cNvSpPr>
              <a:spLocks noChangeShapeType="1"/>
            </p:cNvSpPr>
            <p:nvPr/>
          </p:nvSpPr>
          <p:spPr bwMode="auto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"/>
            <p:cNvSpPr>
              <a:spLocks/>
            </p:cNvSpPr>
            <p:nvPr/>
          </p:nvSpPr>
          <p:spPr bwMode="auto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6" name="Полилиния 25"/>
            <p:cNvSpPr>
              <a:spLocks/>
            </p:cNvSpPr>
            <p:nvPr/>
          </p:nvSpPr>
          <p:spPr bwMode="auto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26"/>
            <p:cNvSpPr>
              <a:spLocks/>
            </p:cNvSpPr>
            <p:nvPr/>
          </p:nvSpPr>
          <p:spPr bwMode="auto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1"/>
            <p:cNvSpPr>
              <a:spLocks/>
            </p:cNvSpPr>
            <p:nvPr/>
          </p:nvSpPr>
          <p:spPr bwMode="auto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49"/>
            <p:cNvSpPr>
              <a:spLocks/>
            </p:cNvSpPr>
            <p:nvPr/>
          </p:nvSpPr>
          <p:spPr bwMode="auto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0"/>
            <p:cNvSpPr>
              <a:spLocks/>
            </p:cNvSpPr>
            <p:nvPr/>
          </p:nvSpPr>
          <p:spPr bwMode="auto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Строка 76"/>
            <p:cNvSpPr>
              <a:spLocks noChangeShapeType="1"/>
            </p:cNvSpPr>
            <p:nvPr/>
          </p:nvSpPr>
          <p:spPr bwMode="auto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78"/>
            <p:cNvSpPr>
              <a:spLocks/>
            </p:cNvSpPr>
            <p:nvPr/>
          </p:nvSpPr>
          <p:spPr bwMode="auto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79"/>
            <p:cNvSpPr>
              <a:spLocks/>
            </p:cNvSpPr>
            <p:nvPr/>
          </p:nvSpPr>
          <p:spPr bwMode="auto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82"/>
            <p:cNvSpPr>
              <a:spLocks/>
            </p:cNvSpPr>
            <p:nvPr/>
          </p:nvSpPr>
          <p:spPr bwMode="auto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84"/>
            <p:cNvSpPr>
              <a:spLocks/>
            </p:cNvSpPr>
            <p:nvPr/>
          </p:nvSpPr>
          <p:spPr bwMode="auto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80"/>
            <p:cNvSpPr>
              <a:spLocks/>
            </p:cNvSpPr>
            <p:nvPr/>
          </p:nvSpPr>
          <p:spPr bwMode="auto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84"/>
            <p:cNvSpPr>
              <a:spLocks/>
            </p:cNvSpPr>
            <p:nvPr/>
          </p:nvSpPr>
          <p:spPr bwMode="auto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Полилиния 83"/>
              <p:cNvSpPr>
                <a:spLocks/>
              </p:cNvSpPr>
              <p:nvPr/>
            </p:nvSpPr>
            <p:spPr bwMode="auto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6" name="Полилиния 80"/>
              <p:cNvSpPr>
                <a:spLocks/>
              </p:cNvSpPr>
              <p:nvPr/>
            </p:nvSpPr>
            <p:spPr bwMode="auto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84"/>
              <p:cNvSpPr>
                <a:spLocks/>
              </p:cNvSpPr>
              <p:nvPr/>
            </p:nvSpPr>
            <p:spPr bwMode="auto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Полилиния 32"/>
              <p:cNvSpPr>
                <a:spLocks/>
              </p:cNvSpPr>
              <p:nvPr/>
            </p:nvSpPr>
            <p:spPr bwMode="auto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2" name="Полилиния 33"/>
              <p:cNvSpPr>
                <a:spLocks/>
              </p:cNvSpPr>
              <p:nvPr/>
            </p:nvSpPr>
            <p:spPr bwMode="auto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3" name="Полилиния 32"/>
              <p:cNvSpPr>
                <a:spLocks/>
              </p:cNvSpPr>
              <p:nvPr/>
            </p:nvSpPr>
            <p:spPr bwMode="auto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4" name="Овал 63"/>
              <p:cNvSpPr/>
              <p:nvPr/>
            </p:nvSpPr>
            <p:spPr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331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7E7D-B1C3-4D38-A3E7-DB661474DFA3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5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A98-BAEE-4D67-82E9-CE341A8B1BD7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0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3676-3175-4B01-98B5-6DAE028379AE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86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FE93-8C9D-445F-8DF8-8B1CC97CC7C0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EF1E-763C-49B4-B17B-F97011BFC2C2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3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00FDC-A43D-4B5A-B091-F5339D0144BE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1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Группа 62"/>
          <p:cNvGrpSpPr/>
          <p:nvPr userDrawn="1"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Полилиния 44"/>
            <p:cNvSpPr>
              <a:spLocks/>
            </p:cNvSpPr>
            <p:nvPr userDrawn="1"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Строка 45"/>
            <p:cNvSpPr>
              <a:spLocks noChangeShapeType="1"/>
            </p:cNvSpPr>
            <p:nvPr userDrawn="1"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46"/>
            <p:cNvSpPr>
              <a:spLocks/>
            </p:cNvSpPr>
            <p:nvPr userDrawn="1"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7"/>
            <p:cNvSpPr>
              <a:spLocks/>
            </p:cNvSpPr>
            <p:nvPr userDrawn="1"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8"/>
            <p:cNvSpPr>
              <a:spLocks/>
            </p:cNvSpPr>
            <p:nvPr userDrawn="1"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9"/>
            <p:cNvSpPr>
              <a:spLocks/>
            </p:cNvSpPr>
            <p:nvPr userDrawn="1"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"/>
            <p:cNvSpPr>
              <a:spLocks/>
            </p:cNvSpPr>
            <p:nvPr userDrawn="1"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6"/>
            <p:cNvSpPr>
              <a:spLocks/>
            </p:cNvSpPr>
            <p:nvPr userDrawn="1"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8"/>
            <p:cNvSpPr>
              <a:spLocks/>
            </p:cNvSpPr>
            <p:nvPr userDrawn="1"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2" name="Группа 61"/>
          <p:cNvGrpSpPr/>
          <p:nvPr userDrawn="1"/>
        </p:nvGrpSpPr>
        <p:grpSpPr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Полилиния 5"/>
            <p:cNvSpPr>
              <a:spLocks/>
            </p:cNvSpPr>
            <p:nvPr userDrawn="1"/>
          </p:nvSpPr>
          <p:spPr bwMode="auto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6"/>
            <p:cNvSpPr>
              <a:spLocks noChangeShapeType="1"/>
            </p:cNvSpPr>
            <p:nvPr userDrawn="1"/>
          </p:nvSpPr>
          <p:spPr bwMode="auto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"/>
            <p:cNvSpPr>
              <a:spLocks/>
            </p:cNvSpPr>
            <p:nvPr userDrawn="1"/>
          </p:nvSpPr>
          <p:spPr bwMode="auto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8"/>
            <p:cNvSpPr>
              <a:spLocks/>
            </p:cNvSpPr>
            <p:nvPr userDrawn="1"/>
          </p:nvSpPr>
          <p:spPr bwMode="auto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 userDrawn="1"/>
          </p:nvSpPr>
          <p:spPr bwMode="auto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 userDrawn="1"/>
          </p:nvSpPr>
          <p:spPr bwMode="auto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 userDrawn="1"/>
          </p:nvSpPr>
          <p:spPr bwMode="auto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 userDrawn="1"/>
          </p:nvSpPr>
          <p:spPr bwMode="auto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Строка 14"/>
            <p:cNvSpPr>
              <a:spLocks noChangeShapeType="1"/>
            </p:cNvSpPr>
            <p:nvPr userDrawn="1"/>
          </p:nvSpPr>
          <p:spPr bwMode="auto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17"/>
            <p:cNvSpPr>
              <a:spLocks/>
            </p:cNvSpPr>
            <p:nvPr userDrawn="1"/>
          </p:nvSpPr>
          <p:spPr bwMode="auto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18"/>
            <p:cNvSpPr>
              <a:spLocks/>
            </p:cNvSpPr>
            <p:nvPr userDrawn="1"/>
          </p:nvSpPr>
          <p:spPr bwMode="auto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19"/>
            <p:cNvSpPr>
              <a:spLocks/>
            </p:cNvSpPr>
            <p:nvPr userDrawn="1"/>
          </p:nvSpPr>
          <p:spPr bwMode="auto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20"/>
            <p:cNvSpPr>
              <a:spLocks/>
            </p:cNvSpPr>
            <p:nvPr userDrawn="1"/>
          </p:nvSpPr>
          <p:spPr bwMode="auto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>
              <a:spLocks/>
            </p:cNvSpPr>
            <p:nvPr userDrawn="1"/>
          </p:nvSpPr>
          <p:spPr bwMode="auto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22"/>
            <p:cNvSpPr>
              <a:spLocks/>
            </p:cNvSpPr>
            <p:nvPr userDrawn="1"/>
          </p:nvSpPr>
          <p:spPr bwMode="auto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23"/>
            <p:cNvSpPr>
              <a:spLocks/>
            </p:cNvSpPr>
            <p:nvPr userDrawn="1"/>
          </p:nvSpPr>
          <p:spPr bwMode="auto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24"/>
            <p:cNvSpPr>
              <a:spLocks/>
            </p:cNvSpPr>
            <p:nvPr userDrawn="1"/>
          </p:nvSpPr>
          <p:spPr bwMode="auto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Строка 27"/>
            <p:cNvSpPr>
              <a:spLocks noChangeShapeType="1"/>
            </p:cNvSpPr>
            <p:nvPr userDrawn="1"/>
          </p:nvSpPr>
          <p:spPr bwMode="auto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26"/>
            <p:cNvSpPr>
              <a:spLocks/>
            </p:cNvSpPr>
            <p:nvPr userDrawn="1"/>
          </p:nvSpPr>
          <p:spPr bwMode="auto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28" name="Группа 27"/>
            <p:cNvGrpSpPr/>
            <p:nvPr userDrawn="1"/>
          </p:nvGrpSpPr>
          <p:grpSpPr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Полилиния 28"/>
              <p:cNvSpPr>
                <a:spLocks/>
              </p:cNvSpPr>
              <p:nvPr userDrawn="1"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0" name="Полилиния 29"/>
              <p:cNvSpPr>
                <a:spLocks/>
              </p:cNvSpPr>
              <p:nvPr userDrawn="1"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31" name="Овал 30"/>
            <p:cNvSpPr>
              <a:spLocks noChangeArrowheads="1"/>
            </p:cNvSpPr>
            <p:nvPr userDrawn="1"/>
          </p:nvSpPr>
          <p:spPr bwMode="auto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31"/>
            <p:cNvSpPr>
              <a:spLocks/>
            </p:cNvSpPr>
            <p:nvPr userDrawn="1"/>
          </p:nvSpPr>
          <p:spPr bwMode="auto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32"/>
            <p:cNvSpPr>
              <a:spLocks/>
            </p:cNvSpPr>
            <p:nvPr userDrawn="1"/>
          </p:nvSpPr>
          <p:spPr bwMode="auto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33"/>
            <p:cNvSpPr>
              <a:spLocks/>
            </p:cNvSpPr>
            <p:nvPr userDrawn="1"/>
          </p:nvSpPr>
          <p:spPr bwMode="auto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38"/>
            <p:cNvSpPr>
              <a:spLocks/>
            </p:cNvSpPr>
            <p:nvPr userDrawn="1"/>
          </p:nvSpPr>
          <p:spPr bwMode="auto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9"/>
            <p:cNvSpPr>
              <a:spLocks/>
            </p:cNvSpPr>
            <p:nvPr userDrawn="1"/>
          </p:nvSpPr>
          <p:spPr bwMode="auto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0"/>
            <p:cNvSpPr>
              <a:spLocks/>
            </p:cNvSpPr>
            <p:nvPr userDrawn="1"/>
          </p:nvSpPr>
          <p:spPr bwMode="auto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Овал 33"/>
            <p:cNvSpPr>
              <a:spLocks noChangeArrowheads="1"/>
            </p:cNvSpPr>
            <p:nvPr userDrawn="1"/>
          </p:nvSpPr>
          <p:spPr bwMode="auto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8"/>
            <p:cNvSpPr>
              <a:spLocks/>
            </p:cNvSpPr>
            <p:nvPr userDrawn="1"/>
          </p:nvSpPr>
          <p:spPr bwMode="auto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49" name="Группа 48"/>
            <p:cNvGrpSpPr/>
            <p:nvPr userDrawn="1"/>
          </p:nvGrpSpPr>
          <p:grpSpPr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Полилиния 5"/>
              <p:cNvSpPr>
                <a:spLocks/>
              </p:cNvSpPr>
              <p:nvPr userDrawn="1"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1" name="Строка 6"/>
              <p:cNvSpPr>
                <a:spLocks noChangeShapeType="1"/>
              </p:cNvSpPr>
              <p:nvPr userDrawn="1"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2" name="Полилиния 32"/>
              <p:cNvSpPr>
                <a:spLocks/>
              </p:cNvSpPr>
              <p:nvPr userDrawn="1"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3" name="Полилиния 33"/>
              <p:cNvSpPr>
                <a:spLocks/>
              </p:cNvSpPr>
              <p:nvPr userDrawn="1"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4" name="Полилиния 32"/>
              <p:cNvSpPr>
                <a:spLocks/>
              </p:cNvSpPr>
              <p:nvPr userDrawn="1"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5" name="Овал 54"/>
              <p:cNvSpPr/>
              <p:nvPr userDrawn="1"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56" name="Группа 55"/>
            <p:cNvGrpSpPr/>
            <p:nvPr userDrawn="1"/>
          </p:nvGrpSpPr>
          <p:grpSpPr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Полилиния 56"/>
              <p:cNvSpPr>
                <a:spLocks/>
              </p:cNvSpPr>
              <p:nvPr userDrawn="1"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8" name="Полилиния 35"/>
              <p:cNvSpPr>
                <a:spLocks/>
              </p:cNvSpPr>
              <p:nvPr userDrawn="1"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9" name="Полилиния 41"/>
              <p:cNvSpPr>
                <a:spLocks/>
              </p:cNvSpPr>
              <p:nvPr userDrawn="1"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0" name="Полилиния 41"/>
              <p:cNvSpPr>
                <a:spLocks/>
              </p:cNvSpPr>
              <p:nvPr userDrawn="1"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1" name="Полилиния 42"/>
              <p:cNvSpPr>
                <a:spLocks/>
              </p:cNvSpPr>
              <p:nvPr userDrawn="1"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AB6F22D-34FA-43A4-B48A-40A230D6062C}" type="datetime1">
              <a:rPr lang="ru-RU" smtClean="0"/>
              <a:t>01.02.2017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737975" y="6400800"/>
            <a:ext cx="41863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4207" y="0"/>
            <a:ext cx="8933792" cy="2916621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bg2"/>
                </a:solidFill>
                <a:effectLst/>
              </a:rPr>
              <a:t>УПРАВЛЕНИЕ ОБРАЗОВАНИЯ АДМИНИСТРАЦИИ КЛИНСКОГО МУНИЦИПАЛЬНОГО РАЙОНА МОСКОВСКОЙ ОБЛАСТИ</a:t>
            </a:r>
            <a:br>
              <a:rPr lang="ru-RU" sz="1600" b="1" dirty="0">
                <a:solidFill>
                  <a:schemeClr val="bg2"/>
                </a:solidFill>
                <a:effectLst/>
              </a:rPr>
            </a:br>
            <a:r>
              <a:rPr lang="ru-RU" sz="1600" b="1" dirty="0">
                <a:solidFill>
                  <a:schemeClr val="bg2"/>
                </a:solidFill>
                <a:effectLst/>
              </a:rPr>
              <a:t> </a:t>
            </a:r>
            <a:br>
              <a:rPr lang="ru-RU" sz="1600" b="1" dirty="0">
                <a:solidFill>
                  <a:schemeClr val="bg2"/>
                </a:solidFill>
                <a:effectLst/>
              </a:rPr>
            </a:br>
            <a:r>
              <a:rPr lang="ru-RU" sz="1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№6 </a:t>
            </a:r>
            <a:br>
              <a:rPr lang="ru-RU" sz="1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«КРИСТАЛЛИК»</a:t>
            </a:r>
            <a:br>
              <a:rPr lang="ru-RU" sz="1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141613, Россия. Московская область, г. Клин, ул. Клинская, д.42  т.84962499307</a:t>
            </a:r>
            <a:r>
              <a:rPr lang="ru-RU" sz="31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bg2"/>
                </a:solidFill>
                <a:effectLst/>
              </a:rPr>
              <a:t> </a:t>
            </a:r>
            <a:br>
              <a:rPr lang="ru-RU" sz="2800" b="1" dirty="0">
                <a:solidFill>
                  <a:schemeClr val="bg2"/>
                </a:solidFill>
                <a:effectLst/>
              </a:rPr>
            </a:br>
            <a:r>
              <a:rPr lang="ru-RU" sz="2800" dirty="0">
                <a:solidFill>
                  <a:schemeClr val="bg2"/>
                </a:solidFill>
                <a:effectLst/>
              </a:rPr>
              <a:t> </a:t>
            </a:r>
            <a:br>
              <a:rPr lang="ru-RU" sz="2800" dirty="0">
                <a:solidFill>
                  <a:schemeClr val="bg2"/>
                </a:solidFill>
                <a:effectLst/>
              </a:rPr>
            </a:br>
            <a:r>
              <a:rPr lang="ru-RU" sz="2800" b="1" dirty="0">
                <a:effectLst/>
              </a:rPr>
              <a:t> 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b="0" i="0" dirty="0">
              <a:solidFill>
                <a:srgbClr val="1D5253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4206" y="1939159"/>
            <a:ext cx="10152994" cy="47454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10"/>
              </a:spcBef>
              <a:buNone/>
            </a:pPr>
            <a:r>
              <a:rPr lang="ru-RU" sz="3600" dirty="0" smtClean="0">
                <a:solidFill>
                  <a:schemeClr val="bg2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«Формирование культурно-гигиенических навыков»</a:t>
            </a:r>
          </a:p>
          <a:p>
            <a:pPr marL="0" indent="0" algn="ctr">
              <a:spcBef>
                <a:spcPts val="10"/>
              </a:spcBef>
              <a:buNone/>
            </a:pPr>
            <a:endParaRPr lang="ru-RU" sz="3600" b="0" i="0" dirty="0">
              <a:solidFill>
                <a:schemeClr val="bg2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10"/>
              </a:spcBef>
              <a:buNone/>
            </a:pPr>
            <a:endParaRPr lang="ru-RU" sz="2800" dirty="0" smtClean="0">
              <a:solidFill>
                <a:schemeClr val="bg2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10"/>
              </a:spcBef>
              <a:buNone/>
            </a:pPr>
            <a:endParaRPr lang="ru-RU" sz="2800" b="0" i="0" dirty="0">
              <a:solidFill>
                <a:schemeClr val="bg2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10"/>
              </a:spcBef>
              <a:buNone/>
            </a:pPr>
            <a:endParaRPr lang="ru-RU" sz="2800" dirty="0" smtClean="0">
              <a:solidFill>
                <a:schemeClr val="bg2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10"/>
              </a:spcBef>
              <a:buNone/>
            </a:pPr>
            <a:endParaRPr lang="ru-RU" sz="2800" b="0" i="0" dirty="0">
              <a:solidFill>
                <a:schemeClr val="bg2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10"/>
              </a:spcBef>
              <a:buNone/>
            </a:pPr>
            <a:endParaRPr lang="ru-RU" sz="2800" dirty="0" smtClean="0">
              <a:solidFill>
                <a:schemeClr val="bg2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10"/>
              </a:spcBef>
              <a:buNone/>
            </a:pPr>
            <a:r>
              <a:rPr lang="ru-RU" sz="2800" b="0" i="0" dirty="0" smtClean="0">
                <a:solidFill>
                  <a:schemeClr val="bg2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</a:p>
          <a:p>
            <a:pPr marL="0" indent="0" algn="r">
              <a:spcBef>
                <a:spcPts val="10"/>
              </a:spcBef>
              <a:buNone/>
            </a:pPr>
            <a:r>
              <a:rPr lang="ru-RU" sz="2800" dirty="0" smtClean="0">
                <a:solidFill>
                  <a:schemeClr val="bg2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0" indent="0" algn="r">
              <a:spcBef>
                <a:spcPts val="10"/>
              </a:spcBef>
              <a:buNone/>
            </a:pPr>
            <a:r>
              <a:rPr lang="ru-RU" sz="2800" dirty="0" smtClean="0">
                <a:solidFill>
                  <a:schemeClr val="bg2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группы раннего возраста № 2 </a:t>
            </a:r>
          </a:p>
          <a:p>
            <a:pPr marL="0" indent="0" algn="r">
              <a:spcBef>
                <a:spcPts val="10"/>
              </a:spcBef>
              <a:buNone/>
            </a:pPr>
            <a:r>
              <a:rPr lang="ru-RU" sz="2800" dirty="0" smtClean="0">
                <a:solidFill>
                  <a:schemeClr val="bg2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«Светлячок»</a:t>
            </a:r>
          </a:p>
          <a:p>
            <a:pPr marL="0" indent="0" algn="r">
              <a:spcBef>
                <a:spcPts val="10"/>
              </a:spcBef>
              <a:buNone/>
            </a:pPr>
            <a:r>
              <a:rPr lang="ru-RU" sz="2800" b="0" i="0" dirty="0" smtClean="0">
                <a:solidFill>
                  <a:schemeClr val="bg2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Широкова Е.А.</a:t>
            </a:r>
          </a:p>
          <a:p>
            <a:pPr marL="0" indent="0" algn="r">
              <a:spcBef>
                <a:spcPts val="10"/>
              </a:spcBef>
              <a:buNone/>
            </a:pPr>
            <a:endParaRPr lang="ru-RU" sz="2800" b="0" i="0" dirty="0">
              <a:solidFill>
                <a:schemeClr val="bg2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на начало учебного года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771582"/>
              </p:ext>
            </p:extLst>
          </p:nvPr>
        </p:nvGraphicFramePr>
        <p:xfrm>
          <a:off x="1524000" y="2238703"/>
          <a:ext cx="7031421" cy="2758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475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739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на конец учебного года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801781"/>
              </p:ext>
            </p:extLst>
          </p:nvPr>
        </p:nvGraphicFramePr>
        <p:xfrm>
          <a:off x="1524000" y="1900238"/>
          <a:ext cx="9144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026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Вывод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мониторинга видно, что большинство детей на начало учебного года дети были менее самостоятельны, не умели сами есть, мыть руки, ходить в туалет, на конец учебного года стали самостоятельно принимать пищу, одеваться и раздеваться, ходить в туалет. Но не смотря на это в следующем учебном году я продолжу работу над формированием культурно-гигиенических навыков.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78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4372" y="1907629"/>
            <a:ext cx="8024649" cy="1434661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0887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3600" b="1" i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r>
              <a:rPr lang="ru-RU" sz="3600" b="0" i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 УСЛОВИЯ ДЛЯ ФОРМИРОВАНИЯ УСЛОВИЙ КУЛЬТУРНО-ГИГИЕНИЧЕСКИХ НАВЫКОВ У ДЕТЕЙ ГРУППЫ РАННЕГО ВОЗРАСТА.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endParaRPr lang="ru-RU" sz="2000" b="0" i="0" dirty="0">
              <a:solidFill>
                <a:schemeClr val="tx2"/>
              </a:solidFill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157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4304" y="0"/>
            <a:ext cx="9033642" cy="1024759"/>
          </a:xfrm>
        </p:spPr>
        <p:txBody>
          <a:bodyPr>
            <a:norm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1D5253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3200" b="1" i="0" dirty="0">
              <a:solidFill>
                <a:srgbClr val="1D5253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5378" y="1024759"/>
            <a:ext cx="9012621" cy="4990864"/>
          </a:xfrm>
        </p:spPr>
        <p:txBody>
          <a:bodyPr>
            <a:no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  поведения за столом: пользоваться правильно ложкой,  салфеткой; не крошить хлеб, пережевывать пищу с закрытым ртом, не разговаривать за столом, не разговаривать с полным ртом;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Формировать начальные представления о ценности здоровья, что здоровье начинается с чистоты тела, что чистота-красота-здоровье – это неразделимые понятия;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Формировать потребность в соблюдение навыков гигиены и опрятности в повседневной жизни;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Привлекать родителей к соблюдению и развитию навыков личной гигиены дома.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Обогатить предметно-развивающую среду группы.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4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7724" y="0"/>
            <a:ext cx="8907518" cy="10878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35117" y="1261242"/>
            <a:ext cx="9532883" cy="460838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«Здоровье детей - богатство нации». Этот тезис не утрачивает своей актуальности во все времена. «Здоровье – более широкое понятие, под которым понимают состояние полного физического, душевного и социального благополучия».</a:t>
            </a:r>
          </a:p>
          <a:p>
            <a:r>
              <a:rPr lang="ru-RU" dirty="0">
                <a:solidFill>
                  <a:schemeClr val="tx2"/>
                </a:solidFill>
              </a:rPr>
              <a:t>Именно в дошкольном возрасте очень важно воспитать у ребенка привычку к чистоте, аккуратности, порядку. В эти годы дети могут освоить все основные культурно-гигиенические навыки, научиться понимать их важность, легко, быстро и правильно выполнять. Образовательная область здоровье требует от нас формировать у детей привычки к здоровому образу жизни, которые всегда стоят на первом месте.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99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1862" y="-126124"/>
            <a:ext cx="8308428" cy="69368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8178" y="567559"/>
            <a:ext cx="8592207" cy="5880538"/>
          </a:xfrm>
        </p:spPr>
        <p:txBody>
          <a:bodyPr>
            <a:noAutofit/>
          </a:bodyPr>
          <a:lstStyle/>
          <a:p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Овладеть культурно-гигиеническими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 и навыками самообслуживания детьми  младшей группы:</a:t>
            </a:r>
          </a:p>
          <a:p>
            <a:pPr lvl="0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самостоятельно одеваться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раздеваться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определенной последовательности.</a:t>
            </a:r>
          </a:p>
          <a:p>
            <a:pPr lvl="0"/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опрятности,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своим внешним видом (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непорядок в одежде, устраняют его самостоятельно или при небольшой помощи взрослых) .</a:t>
            </a:r>
          </a:p>
          <a:p>
            <a:pPr lvl="0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индивидуальными предметами (носовым платком, салфеткой, расческой) .</a:t>
            </a:r>
          </a:p>
          <a:p>
            <a:pPr lvl="0"/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столовой и чайной ложками; не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крошить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хлеб,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пережёвывать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пищу с закрытым ртом, не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разговаривать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полным ртом.</a:t>
            </a:r>
          </a:p>
          <a:p>
            <a:pPr lvl="0"/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мылом, аккуратно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мыть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руки, лицо, уши; насухо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вытираться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умывания.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Вешать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полотенце на место.</a:t>
            </a:r>
          </a:p>
          <a:p>
            <a:pPr lvl="0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6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6193" y="236483"/>
            <a:ext cx="9201807" cy="147217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РМО на тему: «Формирование КГН по средством русского народного фольклора»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038" y="1852942"/>
            <a:ext cx="4478721" cy="298581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440" y="1852942"/>
            <a:ext cx="4377559" cy="291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56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Папка-передвижка на тему: «Формирование КГН»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979" y="1939158"/>
            <a:ext cx="4603531" cy="3452650"/>
          </a:xfrm>
        </p:spPr>
      </p:pic>
    </p:spTree>
    <p:extLst>
      <p:ext uri="{BB962C8B-B14F-4D97-AF65-F5344CB8AC3E}">
        <p14:creationId xmlns:p14="http://schemas.microsoft.com/office/powerpoint/2010/main" val="267578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99545"/>
            <a:ext cx="9144000" cy="140910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 для заучивания </a:t>
            </a:r>
            <a:r>
              <a:rPr lang="ru-RU" sz="32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«Как у нашего кота» </a:t>
            </a:r>
            <a:b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708653"/>
            <a:ext cx="9144000" cy="4306970"/>
          </a:xfrm>
        </p:spPr>
        <p:txBody>
          <a:bodyPr/>
          <a:lstStyle/>
          <a:p>
            <a:pPr marL="4572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 нашего кота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шубка очень хороша,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 котика усы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Удивительной красы,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 смелые,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зубки белые</a:t>
            </a:r>
          </a:p>
          <a:p>
            <a:endParaRPr lang="ru-RU" dirty="0"/>
          </a:p>
        </p:txBody>
      </p:sp>
      <p:pic>
        <p:nvPicPr>
          <p:cNvPr id="4" name="Объект 3" descr="http://www.maam.ru/upload/blogs/detsad-168451-1413825727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683" y="2175640"/>
            <a:ext cx="2617076" cy="32634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769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художественной литературы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http://img.labirint.ru/images/comments_pic/0950/01labqj1p12605639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098" y="2017986"/>
            <a:ext cx="4500468" cy="226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ppt4web.ru/images/1413/42019/310/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075" y="1837137"/>
            <a:ext cx="3263462" cy="244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86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LOWERS 16X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CB300F-524B-4030-A6B4-61DED4F505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Пурпурные дикие цветы на синем фоне</Template>
  <TotalTime>0</TotalTime>
  <Words>304</Words>
  <Application>Microsoft Office PowerPoint</Application>
  <PresentationFormat>Широкоэкранный</PresentationFormat>
  <Paragraphs>48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Schoolbook</vt:lpstr>
      <vt:lpstr>Times New Roman</vt:lpstr>
      <vt:lpstr>FLOWERS 16X9</vt:lpstr>
      <vt:lpstr>УПРАВЛЕНИЕ ОБРАЗОВАНИЯ АДМИНИСТРАЦИИ КЛИНСКОГО МУНИЦИПАЛЬНОГО РАЙОНА МОСКОВСКОЙ ОБЛАСТИ   МУНИЦИПАЛЬНОЕ ДОШКОЛЬНОЕ ОБРАЗОВАТЕЛЬНОЕ УЧРЕЖДЕНИЕ №6  «КРИСТАЛЛИК» 141613, Россия. Московская область, г. Клин, ул. Клинская, д.42  т.84962499307       </vt:lpstr>
      <vt:lpstr>ЦЕЛЬ</vt:lpstr>
      <vt:lpstr>Задачи</vt:lpstr>
      <vt:lpstr>Актуальность</vt:lpstr>
      <vt:lpstr>ПЛАНИРУЕМЫЕ РЕЗУЛЬТАТЫ</vt:lpstr>
      <vt:lpstr>Выступление на РМО на тему: «Формирование КГН по средством русского народного фольклора»</vt:lpstr>
      <vt:lpstr>Папка-передвижка на тему: «Формирование КГН»</vt:lpstr>
      <vt:lpstr>Мнемотаблица для заучивания потешки «Как у нашего кота»  </vt:lpstr>
      <vt:lpstr>Выставка художественной литературы</vt:lpstr>
      <vt:lpstr>Мониторинг на начало учебного года</vt:lpstr>
      <vt:lpstr>Мониторинг на конец учебного года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2016-05-29T12:25:55Z</dcterms:created>
  <dcterms:modified xsi:type="dcterms:W3CDTF">2017-02-01T09:59:16Z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TC030988909991</vt:lpwstr>
  </property>
</Properties>
</file>