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83" r:id="rId4"/>
    <p:sldId id="259" r:id="rId5"/>
    <p:sldId id="284" r:id="rId6"/>
    <p:sldId id="292" r:id="rId7"/>
    <p:sldId id="261" r:id="rId8"/>
    <p:sldId id="285" r:id="rId9"/>
    <p:sldId id="287" r:id="rId10"/>
    <p:sldId id="289" r:id="rId11"/>
    <p:sldId id="291" r:id="rId12"/>
    <p:sldId id="290" r:id="rId13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B1C303"/>
    <a:srgbClr val="000099"/>
    <a:srgbClr val="B90D2A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8" y="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3CE4A-DB35-4208-8F8F-C2671EC3B8DF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9C84D-A316-44BD-B82A-CF0B44C695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D0AB9-EA18-48F5-A296-374176BB043B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8AF87-8021-4C7C-B770-5967438E1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9351C-8114-4443-9C4B-75D69D3D9AAD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F4DB7-5970-45BA-BBEE-B3FBB740B3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35F9D-3DA2-4E85-B12B-D44745F7078B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E1BF4-E861-4FF9-97DE-23F44DBACB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DFE6E-BE80-4F71-BE8D-EE4D03AD5315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510DC-7EE3-4F78-B166-5B45806408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00CF3-C5D1-4F40-8D50-1FC4EF066204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6A46F-DD94-441F-9398-7535F3AB9B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1A512-923B-4492-9681-ECB9C12A9C2D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DB15F-8B10-49B1-AD4A-24A1765DCD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6A8E0-667B-408F-B519-EBF4BEF7F3D7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512BC-2CC0-4CC6-9747-61E7A985B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D8A7D-B4FA-4C16-840F-91AEF61CA145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BD7EA-FDDB-485A-AF0C-F5C251085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85FA7-352A-463C-AAAE-9EDBD939C0D8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17ACB-0661-4187-A7C9-7EDF36D7C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A25-7A5F-4475-9155-ECA9F4EBA4CF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24189-E9A7-4412-B68B-BDA3A7139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>
            <a:alpha val="56078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BB3CF53-DFBE-4FDA-82F1-1307AEFEA1F4}" type="datetimeFigureOut">
              <a:rPr lang="ru-RU"/>
              <a:pPr>
                <a:defRPr/>
              </a:pPr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A4B4DD-B26A-49FE-A3FC-8F661239C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photo-53884800_35098763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7"/>
          <p:cNvPicPr>
            <a:picLocks noChangeAspect="1"/>
          </p:cNvPicPr>
          <p:nvPr/>
        </p:nvPicPr>
        <p:blipFill>
          <a:blip r:embed="rId2"/>
          <a:srcRect t="23392" r="9091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ltGray">
          <a:xfrm>
            <a:off x="336550" y="320675"/>
            <a:ext cx="4332288" cy="6180138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8" name="Straight Connector 14"/>
          <p:cNvCxnSpPr>
            <a:cxnSpLocks noGrp="1" noRot="1" noChangeAspect="1" noMove="1" noResize="1" noEditPoints="1" noAdjustHandles="1" noChangeArrowheads="1" noChangeShapeType="1"/>
          </p:cNvCxnSpPr>
          <p:nvPr/>
        </p:nvCxnSpPr>
        <p:spPr>
          <a:xfrm>
            <a:off x="1190625" y="4062413"/>
            <a:ext cx="2587625" cy="0"/>
          </a:xfrm>
          <a:prstGeom prst="line">
            <a:avLst/>
          </a:prstGeom>
          <a:ln>
            <a:solidFill>
              <a:srgbClr val="3C31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6" name="Заголовок 1"/>
          <p:cNvSpPr>
            <a:spLocks noGrp="1"/>
          </p:cNvSpPr>
          <p:nvPr>
            <p:ph type="ctrTitle"/>
          </p:nvPr>
        </p:nvSpPr>
        <p:spPr>
          <a:xfrm>
            <a:off x="674688" y="758825"/>
            <a:ext cx="3657600" cy="3470275"/>
          </a:xfrm>
        </p:spPr>
        <p:txBody>
          <a:bodyPr/>
          <a:lstStyle/>
          <a:p>
            <a:pPr eaLnBrk="1" hangingPunct="1"/>
            <a:br>
              <a:rPr lang="ru-RU" sz="3200" b="1">
                <a:solidFill>
                  <a:srgbClr val="B90D2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3200" b="1">
                <a:solidFill>
                  <a:srgbClr val="B90D2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Использование элементов </a:t>
            </a:r>
            <a:br>
              <a:rPr lang="ru-RU" sz="3200" b="1">
                <a:solidFill>
                  <a:srgbClr val="B90D2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3200" b="1">
                <a:solidFill>
                  <a:srgbClr val="B90D2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арт-диагностики</a:t>
            </a:r>
            <a:br>
              <a:rPr lang="ru-RU" sz="3200" b="1">
                <a:solidFill>
                  <a:srgbClr val="B90D2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3200" b="1">
                <a:solidFill>
                  <a:srgbClr val="B90D2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во внеклассной работе</a:t>
            </a:r>
            <a:br>
              <a:rPr lang="ru-RU" sz="3200" b="1">
                <a:solidFill>
                  <a:srgbClr val="B90D2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br>
              <a:rPr lang="ru-RU" sz="4000" b="1">
                <a:solidFill>
                  <a:srgbClr val="B90D2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4000" b="1">
              <a:solidFill>
                <a:srgbClr val="B90D2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1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4688" y="4322763"/>
            <a:ext cx="3657600" cy="1241425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ru-RU" sz="200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Педагог дополнительного образования</a:t>
            </a:r>
            <a:r>
              <a:rPr lang="ru-RU" sz="200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 Никонова А.И.</a:t>
            </a:r>
          </a:p>
          <a:p>
            <a:pPr eaLnBrk="1" hangingPunct="1">
              <a:lnSpc>
                <a:spcPct val="70000"/>
              </a:lnSpc>
            </a:pPr>
            <a:r>
              <a:rPr lang="ru-RU" sz="200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ГБОУ СОШ №152</a:t>
            </a:r>
          </a:p>
          <a:p>
            <a:pPr eaLnBrk="1" hangingPunct="1">
              <a:lnSpc>
                <a:spcPct val="70000"/>
              </a:lnSpc>
            </a:pPr>
            <a:r>
              <a:rPr lang="ru-RU" sz="200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2017 год</a:t>
            </a:r>
          </a:p>
          <a:p>
            <a:pPr eaLnBrk="1" hangingPunct="1">
              <a:lnSpc>
                <a:spcPct val="70000"/>
              </a:lnSpc>
            </a:pPr>
            <a:endParaRPr lang="ru-RU" sz="20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16" r="9091" b="1717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ltGray">
          <a:xfrm>
            <a:off x="336550" y="320675"/>
            <a:ext cx="4332288" cy="589756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31" name="Объект 2"/>
          <p:cNvSpPr>
            <a:spLocks noGrp="1"/>
          </p:cNvSpPr>
          <p:nvPr>
            <p:ph idx="1"/>
          </p:nvPr>
        </p:nvSpPr>
        <p:spPr>
          <a:xfrm>
            <a:off x="395288" y="769938"/>
            <a:ext cx="4138612" cy="5792787"/>
          </a:xfrm>
        </p:spPr>
        <p:txBody>
          <a:bodyPr/>
          <a:lstStyle/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ru-RU" sz="2400" b="1" i="1">
                <a:solidFill>
                  <a:srgbClr val="B90D2A"/>
                </a:solidFill>
              </a:rPr>
              <a:t>Интерпретация </a:t>
            </a: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ru-RU" sz="2400" b="1" i="1">
                <a:solidFill>
                  <a:srgbClr val="B90D2A"/>
                </a:solidFill>
              </a:rPr>
              <a:t>теста Вартегга</a:t>
            </a:r>
            <a:br>
              <a:rPr lang="ru-RU" sz="2400" b="1" i="1">
                <a:solidFill>
                  <a:srgbClr val="B90D2A"/>
                </a:solidFill>
              </a:rPr>
            </a:br>
            <a:br>
              <a:rPr lang="ru-RU" sz="2400" i="1"/>
            </a:br>
            <a:r>
              <a:rPr lang="ru-RU" sz="2400" i="1"/>
              <a:t>• смысловое содержание рисунка,</a:t>
            </a:r>
            <a:br>
              <a:rPr lang="ru-RU" sz="2400" i="1"/>
            </a:br>
            <a:r>
              <a:rPr lang="ru-RU" sz="2400" i="1"/>
              <a:t>• особенности графики (нажим, штриховка, расположение),</a:t>
            </a:r>
            <a:br>
              <a:rPr lang="ru-RU" sz="2400" i="1"/>
            </a:br>
            <a:r>
              <a:rPr lang="ru-RU" sz="2400" i="1"/>
              <a:t>• порядок заполнения квадратов.</a:t>
            </a:r>
            <a:br>
              <a:rPr lang="ru-RU" sz="2400"/>
            </a:br>
            <a:br>
              <a:rPr lang="ru-RU" sz="2400"/>
            </a:br>
            <a:br>
              <a:rPr lang="ru-RU"/>
            </a:br>
            <a:endParaRPr lang="ru-RU"/>
          </a:p>
        </p:txBody>
      </p:sp>
      <p:sp>
        <p:nvSpPr>
          <p:cNvPr id="22532" name="AutoShape 7"/>
          <p:cNvSpPr>
            <a:spLocks noChangeArrowheads="1"/>
          </p:cNvSpPr>
          <p:nvPr/>
        </p:nvSpPr>
        <p:spPr bwMode="auto">
          <a:xfrm>
            <a:off x="5346700" y="395288"/>
            <a:ext cx="6845300" cy="5822950"/>
          </a:xfrm>
          <a:prstGeom prst="verticalScrol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3" name="Rectangle 8"/>
          <p:cNvSpPr>
            <a:spLocks noChangeArrowheads="1"/>
          </p:cNvSpPr>
          <p:nvPr/>
        </p:nvSpPr>
        <p:spPr bwMode="auto">
          <a:xfrm>
            <a:off x="6472238" y="1036638"/>
            <a:ext cx="5151437" cy="356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dirty="0"/>
              <a:t>Квадраты № </a:t>
            </a:r>
            <a:r>
              <a:rPr lang="ru-RU" sz="2400" b="1" dirty="0"/>
              <a:t>1, 2, 7 и 8</a:t>
            </a:r>
            <a:r>
              <a:rPr lang="ru-RU" dirty="0"/>
              <a:t> - это эмоциональные реакции, мир чувств. Обычно здесь располагается живое: природа, люди, животные.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Квадраты № </a:t>
            </a:r>
            <a:r>
              <a:rPr lang="ru-RU" sz="2400" b="1" dirty="0"/>
              <a:t>3, 4, 5 и 6</a:t>
            </a:r>
            <a:r>
              <a:rPr lang="ru-RU" dirty="0"/>
              <a:t> - это рациональные реакции, мир логики. Обычно здесь располагаются неживые предметы, созданные человеком.</a:t>
            </a:r>
            <a:br>
              <a:rPr lang="ru-RU" dirty="0"/>
            </a:br>
            <a:endParaRPr lang="ru-RU" dirty="0"/>
          </a:p>
          <a:p>
            <a:br>
              <a:rPr lang="ru-RU" dirty="0"/>
            </a:br>
            <a:endParaRPr lang="ru-RU" dirty="0"/>
          </a:p>
        </p:txBody>
      </p:sp>
      <p:sp>
        <p:nvSpPr>
          <p:cNvPr id="22534" name="Rectangle 7"/>
          <p:cNvSpPr>
            <a:spLocks noChangeArrowheads="1"/>
          </p:cNvSpPr>
          <p:nvPr/>
        </p:nvSpPr>
        <p:spPr bwMode="auto">
          <a:xfrm>
            <a:off x="6467475" y="4264025"/>
            <a:ext cx="483393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</a:rPr>
              <a:t>Если вы заметили отклонение от этого правила - ищите в этом квадрате (теме) </a:t>
            </a:r>
            <a:r>
              <a:rPr lang="ru-RU" b="1" u="sng">
                <a:solidFill>
                  <a:srgbClr val="FF0000"/>
                </a:solidFill>
              </a:rPr>
              <a:t>проблему</a:t>
            </a:r>
            <a:r>
              <a:rPr lang="ru-RU" b="1">
                <a:solidFill>
                  <a:srgbClr val="FF0000"/>
                </a:solidFill>
              </a:rPr>
              <a:t>!!!</a:t>
            </a:r>
            <a:br>
              <a:rPr lang="ru-RU"/>
            </a:b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-3175"/>
            <a:ext cx="12192000" cy="6861175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 13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1787188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reeform 11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580" name="Объект 2"/>
          <p:cNvSpPr>
            <a:spLocks noGrp="1"/>
          </p:cNvSpPr>
          <p:nvPr>
            <p:ph idx="1"/>
          </p:nvPr>
        </p:nvSpPr>
        <p:spPr>
          <a:xfrm>
            <a:off x="838200" y="2022475"/>
            <a:ext cx="10515600" cy="41544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2000"/>
              <a:t>Задание для арттерапии можно дополнить самостоятельно, к примеру предложив различные вырезки журналов, газет. Разместить, затем приклеить их на альбом листе, пририсовать что приходит на ум, выполнить в цвете, после чего уже провести диагностику самостоятельно. Как вариант. Например, нарисовать свое текущее состояние или представить себя группе в виде метафорического портрета. Если человек «не знает», что рисовать, можем предложить ему закрыть глаза и водить карандашом по бумаге с закрытыми глазами. После чего открыть глаза, попытаться увидеть в этих каракулях некий образ. Дорисовать недостающие детали, если хочется. Тем самым мы получаем доступ к бессознательному материалу. Чего, собственно, и добиваемся.</a:t>
            </a:r>
          </a:p>
          <a:p>
            <a:pPr marL="0" indent="0" eaLnBrk="1" hangingPunct="1">
              <a:buFont typeface="Arial" charset="0"/>
              <a:buNone/>
            </a:pPr>
            <a:endParaRPr lang="ru-RU" sz="200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Freeform 14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5921375" cy="2130425"/>
          </a:xfrm>
          <a:custGeom>
            <a:avLst/>
            <a:gdLst>
              <a:gd name="connsiteX0" fmla="*/ 0 w 5920619"/>
              <a:gd name="connsiteY0" fmla="*/ 0 h 2130951"/>
              <a:gd name="connsiteX1" fmla="*/ 3191370 w 5920619"/>
              <a:gd name="connsiteY1" fmla="*/ 0 h 2130951"/>
              <a:gd name="connsiteX2" fmla="*/ 3346315 w 5920619"/>
              <a:gd name="connsiteY2" fmla="*/ 0 h 2130951"/>
              <a:gd name="connsiteX3" fmla="*/ 5920619 w 5920619"/>
              <a:gd name="connsiteY3" fmla="*/ 0 h 2130951"/>
              <a:gd name="connsiteX4" fmla="*/ 4936971 w 5920619"/>
              <a:gd name="connsiteY4" fmla="*/ 2130951 h 2130951"/>
              <a:gd name="connsiteX5" fmla="*/ 0 w 5920619"/>
              <a:gd name="connsiteY5" fmla="*/ 2130951 h 2130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20619" h="2130951">
                <a:moveTo>
                  <a:pt x="0" y="0"/>
                </a:moveTo>
                <a:lnTo>
                  <a:pt x="3191370" y="0"/>
                </a:lnTo>
                <a:lnTo>
                  <a:pt x="3346315" y="0"/>
                </a:lnTo>
                <a:lnTo>
                  <a:pt x="5920619" y="0"/>
                </a:lnTo>
                <a:lnTo>
                  <a:pt x="4936971" y="2130951"/>
                </a:lnTo>
                <a:lnTo>
                  <a:pt x="0" y="2130951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Freeform: Shap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flipH="1">
            <a:off x="6149975" y="4683125"/>
            <a:ext cx="4522788" cy="2174875"/>
          </a:xfrm>
          <a:custGeom>
            <a:avLst/>
            <a:gdLst>
              <a:gd name="connsiteX0" fmla="*/ 3515449 w 4522796"/>
              <a:gd name="connsiteY0" fmla="*/ 0 h 2175080"/>
              <a:gd name="connsiteX1" fmla="*/ 0 w 4522796"/>
              <a:gd name="connsiteY1" fmla="*/ 0 h 2175080"/>
              <a:gd name="connsiteX2" fmla="*/ 0 w 4522796"/>
              <a:gd name="connsiteY2" fmla="*/ 2175080 h 2175080"/>
              <a:gd name="connsiteX3" fmla="*/ 4522796 w 4522796"/>
              <a:gd name="connsiteY3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2796" h="2175080">
                <a:moveTo>
                  <a:pt x="3515449" y="0"/>
                </a:moveTo>
                <a:lnTo>
                  <a:pt x="0" y="0"/>
                </a:lnTo>
                <a:lnTo>
                  <a:pt x="0" y="2175080"/>
                </a:lnTo>
                <a:lnTo>
                  <a:pt x="4522796" y="217508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13" name="Freeform 2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6267450" y="4683125"/>
            <a:ext cx="5924550" cy="2174875"/>
          </a:xfrm>
          <a:custGeom>
            <a:avLst/>
            <a:gdLst>
              <a:gd name="connsiteX0" fmla="*/ 1007347 w 5925190"/>
              <a:gd name="connsiteY0" fmla="*/ 0 h 2175080"/>
              <a:gd name="connsiteX1" fmla="*/ 5925190 w 5925190"/>
              <a:gd name="connsiteY1" fmla="*/ 0 h 2175080"/>
              <a:gd name="connsiteX2" fmla="*/ 5925190 w 5925190"/>
              <a:gd name="connsiteY2" fmla="*/ 2175080 h 2175080"/>
              <a:gd name="connsiteX3" fmla="*/ 0 w 5925190"/>
              <a:gd name="connsiteY3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5190" h="2175080">
                <a:moveTo>
                  <a:pt x="1007347" y="0"/>
                </a:moveTo>
                <a:lnTo>
                  <a:pt x="5925190" y="0"/>
                </a:lnTo>
                <a:lnTo>
                  <a:pt x="5925190" y="2175080"/>
                </a:lnTo>
                <a:lnTo>
                  <a:pt x="0" y="21750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Freeform 21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5097463" y="0"/>
            <a:ext cx="7094537" cy="2130425"/>
          </a:xfrm>
          <a:custGeom>
            <a:avLst/>
            <a:gdLst>
              <a:gd name="connsiteX0" fmla="*/ 4417853 w 7094160"/>
              <a:gd name="connsiteY0" fmla="*/ 0 h 2130952"/>
              <a:gd name="connsiteX1" fmla="*/ 7094160 w 7094160"/>
              <a:gd name="connsiteY1" fmla="*/ 0 h 2130952"/>
              <a:gd name="connsiteX2" fmla="*/ 7094160 w 7094160"/>
              <a:gd name="connsiteY2" fmla="*/ 2130552 h 2130952"/>
              <a:gd name="connsiteX3" fmla="*/ 5920619 w 7094160"/>
              <a:gd name="connsiteY3" fmla="*/ 2130552 h 2130952"/>
              <a:gd name="connsiteX4" fmla="*/ 5920619 w 7094160"/>
              <a:gd name="connsiteY4" fmla="*/ 2130952 h 2130952"/>
              <a:gd name="connsiteX5" fmla="*/ 2729249 w 7094160"/>
              <a:gd name="connsiteY5" fmla="*/ 2130952 h 2130952"/>
              <a:gd name="connsiteX6" fmla="*/ 2574304 w 7094160"/>
              <a:gd name="connsiteY6" fmla="*/ 2130952 h 2130952"/>
              <a:gd name="connsiteX7" fmla="*/ 0 w 7094160"/>
              <a:gd name="connsiteY7" fmla="*/ 2130952 h 2130952"/>
              <a:gd name="connsiteX8" fmla="*/ 983648 w 7094160"/>
              <a:gd name="connsiteY8" fmla="*/ 1 h 2130952"/>
              <a:gd name="connsiteX9" fmla="*/ 4417853 w 7094160"/>
              <a:gd name="connsiteY9" fmla="*/ 1 h 2130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94160" h="2130952">
                <a:moveTo>
                  <a:pt x="4417853" y="0"/>
                </a:moveTo>
                <a:lnTo>
                  <a:pt x="7094160" y="0"/>
                </a:lnTo>
                <a:lnTo>
                  <a:pt x="7094160" y="2130552"/>
                </a:lnTo>
                <a:lnTo>
                  <a:pt x="5920619" y="2130552"/>
                </a:lnTo>
                <a:lnTo>
                  <a:pt x="5920619" y="2130952"/>
                </a:lnTo>
                <a:lnTo>
                  <a:pt x="2729249" y="2130952"/>
                </a:lnTo>
                <a:lnTo>
                  <a:pt x="2574304" y="2130952"/>
                </a:lnTo>
                <a:lnTo>
                  <a:pt x="0" y="2130952"/>
                </a:lnTo>
                <a:lnTo>
                  <a:pt x="983648" y="1"/>
                </a:lnTo>
                <a:lnTo>
                  <a:pt x="4417853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Freeform 25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4683125"/>
            <a:ext cx="7115175" cy="2174875"/>
          </a:xfrm>
          <a:custGeom>
            <a:avLst/>
            <a:gdLst>
              <a:gd name="connsiteX0" fmla="*/ 0 w 7114535"/>
              <a:gd name="connsiteY0" fmla="*/ 0 h 2175080"/>
              <a:gd name="connsiteX1" fmla="*/ 1189345 w 7114535"/>
              <a:gd name="connsiteY1" fmla="*/ 0 h 2175080"/>
              <a:gd name="connsiteX2" fmla="*/ 7114535 w 7114535"/>
              <a:gd name="connsiteY2" fmla="*/ 0 h 2175080"/>
              <a:gd name="connsiteX3" fmla="*/ 6107188 w 7114535"/>
              <a:gd name="connsiteY3" fmla="*/ 2175080 h 2175080"/>
              <a:gd name="connsiteX4" fmla="*/ 1189345 w 7114535"/>
              <a:gd name="connsiteY4" fmla="*/ 2175080 h 2175080"/>
              <a:gd name="connsiteX5" fmla="*/ 0 w 7114535"/>
              <a:gd name="connsiteY5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4535" h="2175080">
                <a:moveTo>
                  <a:pt x="0" y="0"/>
                </a:moveTo>
                <a:lnTo>
                  <a:pt x="1189345" y="0"/>
                </a:lnTo>
                <a:lnTo>
                  <a:pt x="7114535" y="0"/>
                </a:lnTo>
                <a:lnTo>
                  <a:pt x="6107188" y="2175080"/>
                </a:lnTo>
                <a:lnTo>
                  <a:pt x="1189345" y="2175080"/>
                </a:lnTo>
                <a:lnTo>
                  <a:pt x="0" y="21750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607" name="Заголовок 1"/>
          <p:cNvSpPr>
            <a:spLocks noGrp="1"/>
          </p:cNvSpPr>
          <p:nvPr>
            <p:ph type="title"/>
          </p:nvPr>
        </p:nvSpPr>
        <p:spPr>
          <a:xfrm>
            <a:off x="1524000" y="2246313"/>
            <a:ext cx="9144000" cy="1563687"/>
          </a:xfrm>
        </p:spPr>
        <p:txBody>
          <a:bodyPr anchor="b"/>
          <a:lstStyle/>
          <a:p>
            <a:pPr eaLnBrk="1" hangingPunct="1"/>
            <a:r>
              <a:rPr lang="en-US" sz="4800"/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364" r="9091" b="20450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кругленный прямоугольник 1"/>
          <p:cNvSpPr/>
          <p:nvPr/>
        </p:nvSpPr>
        <p:spPr>
          <a:xfrm>
            <a:off x="4434177" y="750781"/>
            <a:ext cx="4645222" cy="151536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арт-терапия</a:t>
            </a:r>
          </a:p>
        </p:txBody>
      </p:sp>
      <p:sp>
        <p:nvSpPr>
          <p:cNvPr id="4" name="Овал 3"/>
          <p:cNvSpPr/>
          <p:nvPr/>
        </p:nvSpPr>
        <p:spPr>
          <a:xfrm>
            <a:off x="7192963" y="2327275"/>
            <a:ext cx="5114925" cy="169703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70000"/>
              </a:lnSpc>
              <a:buFont typeface="Arial" charset="0"/>
              <a:buNone/>
              <a:defRPr/>
            </a:pPr>
            <a:r>
              <a:rPr lang="ru-RU" b="1" i="1">
                <a:solidFill>
                  <a:srgbClr val="000099"/>
                </a:solidFill>
                <a:cs typeface="Arial" charset="0"/>
              </a:rPr>
              <a:t>методика развития при помощи художественного творчества</a:t>
            </a:r>
          </a:p>
        </p:txBody>
      </p:sp>
      <p:sp>
        <p:nvSpPr>
          <p:cNvPr id="8" name="Овал 7"/>
          <p:cNvSpPr/>
          <p:nvPr/>
        </p:nvSpPr>
        <p:spPr>
          <a:xfrm>
            <a:off x="3913188" y="4048125"/>
            <a:ext cx="4935537" cy="18161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70000"/>
              </a:lnSpc>
              <a:buFont typeface="Arial" charset="0"/>
              <a:buNone/>
              <a:defRPr/>
            </a:pPr>
            <a:r>
              <a:rPr lang="ru-RU" b="1" i="1">
                <a:solidFill>
                  <a:srgbClr val="000099"/>
                </a:solidFill>
                <a:cs typeface="Arial" charset="0"/>
              </a:rPr>
              <a:t>способ психологической помощи, основанный на творчестве и игре</a:t>
            </a:r>
          </a:p>
        </p:txBody>
      </p:sp>
      <p:sp>
        <p:nvSpPr>
          <p:cNvPr id="9" name="Овал 8"/>
          <p:cNvSpPr/>
          <p:nvPr/>
        </p:nvSpPr>
        <p:spPr>
          <a:xfrm>
            <a:off x="127000" y="2100263"/>
            <a:ext cx="5151438" cy="1724025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70000"/>
              </a:lnSpc>
              <a:buFont typeface="Arial" charset="0"/>
              <a:buNone/>
              <a:defRPr/>
            </a:pPr>
            <a:r>
              <a:rPr lang="ru-RU" b="1" i="1">
                <a:solidFill>
                  <a:srgbClr val="000099"/>
                </a:solidFill>
                <a:cs typeface="Arial" charset="0"/>
              </a:rPr>
              <a:t>способ выразить свои эмоции, чувства с помощью лепки, рисования, художественного конструирования</a:t>
            </a:r>
          </a:p>
        </p:txBody>
      </p:sp>
      <p:sp>
        <p:nvSpPr>
          <p:cNvPr id="7" name="Стрелка вниз 6"/>
          <p:cNvSpPr/>
          <p:nvPr/>
        </p:nvSpPr>
        <p:spPr>
          <a:xfrm rot="3265411">
            <a:off x="2978150" y="1281113"/>
            <a:ext cx="430213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6238875" y="2635250"/>
            <a:ext cx="431800" cy="793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8958060">
            <a:off x="9880600" y="1493838"/>
            <a:ext cx="4318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345" name="Rectangle 10"/>
          <p:cNvSpPr>
            <a:spLocks noChangeArrowheads="1"/>
          </p:cNvSpPr>
          <p:nvPr/>
        </p:nvSpPr>
        <p:spPr bwMode="auto">
          <a:xfrm>
            <a:off x="4554538" y="841375"/>
            <a:ext cx="4387850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ts val="1000"/>
              </a:spcBef>
              <a:buFont typeface="Arial" charset="0"/>
              <a:buNone/>
            </a:pPr>
            <a:r>
              <a:rPr lang="ru-RU" i="1">
                <a:solidFill>
                  <a:schemeClr val="tx2"/>
                </a:solidFill>
              </a:rPr>
              <a:t>воздействие средствами искусства </a:t>
            </a:r>
          </a:p>
          <a:p>
            <a:pPr>
              <a:lnSpc>
                <a:spcPct val="70000"/>
              </a:lnSpc>
              <a:spcBef>
                <a:spcPts val="1000"/>
              </a:spcBef>
              <a:buFont typeface="Arial" charset="0"/>
              <a:buNone/>
            </a:pPr>
            <a:endParaRPr lang="ru-RU" i="1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1168"/>
          <a:stretch>
            <a:fillRect/>
          </a:stretch>
        </p:blipFill>
        <p:spPr bwMode="auto">
          <a:xfrm>
            <a:off x="4638675" y="0"/>
            <a:ext cx="75533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038" y="131763"/>
            <a:ext cx="4465637" cy="6726237"/>
          </a:xfrm>
        </p:spPr>
        <p:txBody>
          <a:bodyPr rtlCol="0">
            <a:normAutofit fontScale="55000" lnSpcReduction="20000"/>
          </a:bodyPr>
          <a:lstStyle/>
          <a:p>
            <a:pPr marL="0" indent="0"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600" b="1" dirty="0">
                <a:solidFill>
                  <a:srgbClr val="FF0000"/>
                </a:solidFill>
              </a:rPr>
              <a:t>Показания для проведения </a:t>
            </a:r>
          </a:p>
          <a:p>
            <a:pPr marL="0" indent="0"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600" b="1" dirty="0">
                <a:solidFill>
                  <a:srgbClr val="FF0000"/>
                </a:solidFill>
              </a:rPr>
              <a:t>детской арт-терапии</a:t>
            </a: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br>
              <a:rPr lang="ru-RU" sz="3000" b="1" dirty="0">
                <a:solidFill>
                  <a:srgbClr val="FF0000"/>
                </a:solidFill>
              </a:rPr>
            </a:br>
            <a:r>
              <a:rPr lang="ru-RU" sz="3600" i="1" dirty="0"/>
              <a:t>• </a:t>
            </a:r>
            <a:r>
              <a:rPr lang="ru-RU" sz="3600" b="1" i="1" dirty="0"/>
              <a:t>упрямство;</a:t>
            </a:r>
            <a:br>
              <a:rPr lang="ru-RU" sz="3600" b="1" i="1" dirty="0"/>
            </a:br>
            <a:r>
              <a:rPr lang="ru-RU" sz="3600" b="1" i="1" dirty="0"/>
              <a:t>• агрессия;</a:t>
            </a:r>
            <a:br>
              <a:rPr lang="ru-RU" sz="3600" b="1" i="1" dirty="0"/>
            </a:br>
            <a:r>
              <a:rPr lang="ru-RU" sz="3600" b="1" i="1" dirty="0"/>
              <a:t>• частая смена настроения;</a:t>
            </a:r>
            <a:br>
              <a:rPr lang="ru-RU" sz="3600" b="1" i="1" dirty="0"/>
            </a:br>
            <a:r>
              <a:rPr lang="ru-RU" sz="3600" b="1" i="1" dirty="0"/>
              <a:t>• кризисные ситуации;</a:t>
            </a:r>
            <a:br>
              <a:rPr lang="ru-RU" sz="3600" b="1" i="1" dirty="0"/>
            </a:br>
            <a:r>
              <a:rPr lang="ru-RU" sz="3600" b="1" i="1" dirty="0"/>
              <a:t>• трудности в школе, общении со сверстниками и/или взрослыми;</a:t>
            </a:r>
            <a:br>
              <a:rPr lang="ru-RU" sz="3600" b="1" i="1" dirty="0"/>
            </a:br>
            <a:r>
              <a:rPr lang="ru-RU" sz="3600" b="1" i="1" dirty="0"/>
              <a:t>• возбудимости или апатичности;</a:t>
            </a:r>
            <a:br>
              <a:rPr lang="ru-RU" sz="3600" b="1" i="1" dirty="0"/>
            </a:br>
            <a:r>
              <a:rPr lang="ru-RU" sz="3600" b="1" i="1" dirty="0"/>
              <a:t>• изменение места жительства;</a:t>
            </a:r>
            <a:br>
              <a:rPr lang="ru-RU" sz="3600" b="1" i="1" dirty="0"/>
            </a:br>
            <a:r>
              <a:rPr lang="ru-RU" sz="3600" b="1" i="1" dirty="0"/>
              <a:t>• подготовки к детскому саду / школе и периоде адаптации;</a:t>
            </a:r>
            <a:br>
              <a:rPr lang="ru-RU" sz="3600" b="1" i="1" dirty="0"/>
            </a:br>
            <a:r>
              <a:rPr lang="ru-RU" sz="3600" b="1" i="1" dirty="0"/>
              <a:t>• потери родительского контроля над ребенком, непослушании.</a:t>
            </a:r>
            <a:br>
              <a:rPr lang="ru-RU" sz="3600" b="1" i="1" dirty="0"/>
            </a:br>
            <a:r>
              <a:rPr lang="ru-RU" sz="3600" b="1" i="1" dirty="0"/>
              <a:t>• застенчивости и неуверенности в себе;</a:t>
            </a:r>
            <a:br>
              <a:rPr lang="ru-RU" sz="3600" b="1" i="1" dirty="0"/>
            </a:br>
            <a:r>
              <a:rPr lang="ru-RU" sz="3600" b="1" i="1" dirty="0"/>
              <a:t>• агрессивность;</a:t>
            </a:r>
            <a:br>
              <a:rPr lang="ru-RU" sz="3600" b="1" i="1" dirty="0"/>
            </a:br>
            <a:r>
              <a:rPr lang="ru-RU" sz="3600" b="1" i="1" dirty="0"/>
              <a:t>• </a:t>
            </a:r>
            <a:r>
              <a:rPr lang="ru-RU" sz="3600" b="1" i="1" dirty="0" err="1"/>
              <a:t>гиперактивность</a:t>
            </a:r>
            <a:r>
              <a:rPr lang="ru-RU" sz="3600" b="1" i="1" dirty="0"/>
              <a:t>;</a:t>
            </a:r>
            <a:br>
              <a:rPr lang="ru-RU" sz="3600" b="1" i="1" dirty="0"/>
            </a:br>
            <a:r>
              <a:rPr lang="ru-RU" sz="3600" b="1" i="1" dirty="0"/>
              <a:t>• трудности в школе и т. д.</a:t>
            </a:r>
            <a:endParaRPr lang="ru-RU" sz="3600" b="1" dirty="0"/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3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3"/>
          <p:cNvPicPr>
            <a:picLocks noChangeAspect="1"/>
          </p:cNvPicPr>
          <p:nvPr/>
        </p:nvPicPr>
        <p:blipFill>
          <a:blip r:embed="rId2"/>
          <a:srcRect t="25230" r="8572" b="10484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ltGray">
          <a:xfrm>
            <a:off x="336550" y="320675"/>
            <a:ext cx="5735638" cy="589756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5788" y="436563"/>
            <a:ext cx="5235575" cy="6102350"/>
          </a:xfrm>
        </p:spPr>
        <p:txBody>
          <a:bodyPr rtlCol="0">
            <a:normAutofit lnSpcReduction="10000"/>
          </a:bodyPr>
          <a:lstStyle/>
          <a:p>
            <a:pPr marL="0" indent="0" algn="ctr" eaLnBrk="1" fontAlgn="auto" hangingPunct="1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b="1" i="1" dirty="0">
                <a:solidFill>
                  <a:srgbClr val="FF0000"/>
                </a:solidFill>
              </a:rPr>
              <a:t>Задачи занятий</a:t>
            </a:r>
            <a:endParaRPr lang="ru-RU" sz="2400" i="1" dirty="0">
              <a:solidFill>
                <a:srgbClr val="FF0000"/>
              </a:solidFill>
            </a:endParaRP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b="1" dirty="0">
                <a:solidFill>
                  <a:srgbClr val="002060"/>
                </a:solidFill>
              </a:rPr>
              <a:t>1.Развитие творческих и коммуникативных способностей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2.Стимулирование творческого самовыражения, раскрытие своего «Я»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3.Расширение представлений о самих себе, развитие интереса к самому себе.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4.Развитие уверенности в себе, повышение самооценки.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5.Сплочение детского коллектива.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6.Снятие напряжения, гармонизация эмоционального состояния.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2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4"/>
          <p:cNvPicPr>
            <a:picLocks noChangeAspect="1"/>
          </p:cNvPicPr>
          <p:nvPr/>
        </p:nvPicPr>
        <p:blipFill>
          <a:blip r:embed="rId2"/>
          <a:srcRect t="16837" r="9091" b="13828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ltGray">
          <a:xfrm>
            <a:off x="336550" y="320675"/>
            <a:ext cx="5735638" cy="589756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483" name="Заголовок 1"/>
          <p:cNvSpPr>
            <a:spLocks noGrp="1"/>
          </p:cNvSpPr>
          <p:nvPr>
            <p:ph type="title"/>
          </p:nvPr>
        </p:nvSpPr>
        <p:spPr>
          <a:xfrm>
            <a:off x="336550" y="639763"/>
            <a:ext cx="5613400" cy="1612900"/>
          </a:xfrm>
        </p:spPr>
        <p:txBody>
          <a:bodyPr/>
          <a:lstStyle/>
          <a:p>
            <a:pPr algn="ctr" eaLnBrk="1" hangingPunct="1">
              <a:defRPr/>
            </a:pPr>
            <a:br>
              <a:rPr lang="ru-RU" sz="3200" b="1" dirty="0"/>
            </a:b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Выделяют различные </a:t>
            </a:r>
            <a:b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арт-терапии в зависимости от средства воздействия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20484" name="Объект 2"/>
          <p:cNvSpPr>
            <a:spLocks noGrp="1"/>
          </p:cNvSpPr>
          <p:nvPr>
            <p:ph idx="1"/>
          </p:nvPr>
        </p:nvSpPr>
        <p:spPr>
          <a:xfrm>
            <a:off x="360363" y="2671763"/>
            <a:ext cx="5735637" cy="37719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2400" b="1" dirty="0"/>
              <a:t>музыка — это </a:t>
            </a:r>
            <a:r>
              <a:rPr lang="ru-RU" sz="2400" b="1" dirty="0">
                <a:solidFill>
                  <a:srgbClr val="0070C0"/>
                </a:solidFill>
              </a:rPr>
              <a:t>музыкотерапия</a:t>
            </a:r>
            <a:r>
              <a:rPr lang="ru-RU" sz="2400" b="1" dirty="0"/>
              <a:t>;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b="1" dirty="0"/>
              <a:t>литература, книга — это </a:t>
            </a:r>
            <a:r>
              <a:rPr lang="ru-RU" sz="2400" b="1" dirty="0" err="1">
                <a:solidFill>
                  <a:srgbClr val="FF0000"/>
                </a:solidFill>
              </a:rPr>
              <a:t>библиотерапия</a:t>
            </a:r>
            <a:r>
              <a:rPr lang="ru-RU" sz="2400" b="1" dirty="0"/>
              <a:t>;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b="1" dirty="0"/>
              <a:t>театр, образ — это </a:t>
            </a:r>
            <a:r>
              <a:rPr lang="ru-RU" sz="2400" b="1" dirty="0" err="1">
                <a:solidFill>
                  <a:srgbClr val="7030A0"/>
                </a:solidFill>
              </a:rPr>
              <a:t>имаготерапия</a:t>
            </a:r>
            <a:r>
              <a:rPr lang="ru-RU" sz="2400" b="1" dirty="0"/>
              <a:t>;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b="1" dirty="0"/>
              <a:t>изобразительное искусство —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b="1" dirty="0"/>
              <a:t>это </a:t>
            </a:r>
            <a:r>
              <a:rPr lang="ru-RU" sz="2400" b="1" dirty="0" err="1">
                <a:solidFill>
                  <a:srgbClr val="00B050"/>
                </a:solidFill>
              </a:rPr>
              <a:t>изотерапия</a:t>
            </a:r>
            <a:r>
              <a:rPr lang="ru-RU" sz="2400" b="1" dirty="0"/>
              <a:t>;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b="1" dirty="0"/>
              <a:t>танец, движение — это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</a:rPr>
              <a:t>кинезитерапия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145" r="9091" b="503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9798" y="2130667"/>
            <a:ext cx="5521911" cy="3385542"/>
          </a:xfrm>
          <a:prstGeom prst="rect">
            <a:avLst/>
          </a:prstGeom>
          <a:solidFill>
            <a:schemeClr val="accent1">
              <a:lumMod val="20000"/>
              <a:lumOff val="80000"/>
              <a:alpha val="71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хочу познакомить вас с </a:t>
            </a:r>
            <a:r>
              <a:rPr lang="ru-RU" sz="28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изотерапией</a:t>
            </a: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b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1400" dirty="0"/>
            </a:br>
            <a:r>
              <a:rPr lang="ru-RU" dirty="0"/>
              <a:t>В данном случае воздействие на развитие ребёнка осуществляется посредством изобразительной деятельности (рисование, лепка, аппликация).Проведение рисуночной терапии с детьми может осуществляется психологом на занятиях, педагогом или  самим родителем.</a:t>
            </a:r>
          </a:p>
        </p:txBody>
      </p:sp>
    </p:spTree>
    <p:extLst>
      <p:ext uri="{BB962C8B-B14F-4D97-AF65-F5344CB8AC3E}">
        <p14:creationId xmlns:p14="http://schemas.microsoft.com/office/powerpoint/2010/main" val="1091773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559" r="23082" b="-2"/>
          <a:stretch>
            <a:fillRect/>
          </a:stretch>
        </p:blipFill>
        <p:spPr bwMode="auto">
          <a:xfrm>
            <a:off x="0" y="0"/>
            <a:ext cx="3281363" cy="485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11"/>
          <p:cNvSpPr>
            <a:spLocks noChangeArrowheads="1"/>
          </p:cNvSpPr>
          <p:nvPr/>
        </p:nvSpPr>
        <p:spPr bwMode="auto">
          <a:xfrm>
            <a:off x="7769225" y="502285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br>
              <a:rPr lang="ru-RU"/>
            </a:br>
            <a:endParaRPr lang="ru-RU"/>
          </a:p>
        </p:txBody>
      </p:sp>
      <p:sp>
        <p:nvSpPr>
          <p:cNvPr id="19459" name="Rectangle 15"/>
          <p:cNvSpPr>
            <a:spLocks noChangeArrowheads="1"/>
          </p:cNvSpPr>
          <p:nvPr/>
        </p:nvSpPr>
        <p:spPr bwMode="auto">
          <a:xfrm>
            <a:off x="414338" y="4857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br>
              <a:rPr lang="ru-RU"/>
            </a:br>
            <a:endParaRPr lang="ru-RU"/>
          </a:p>
        </p:txBody>
      </p:sp>
      <p:sp>
        <p:nvSpPr>
          <p:cNvPr id="19460" name="AutoShape 17"/>
          <p:cNvSpPr>
            <a:spLocks noChangeArrowheads="1"/>
          </p:cNvSpPr>
          <p:nvPr/>
        </p:nvSpPr>
        <p:spPr bwMode="auto">
          <a:xfrm>
            <a:off x="3194050" y="739775"/>
            <a:ext cx="4110038" cy="1233488"/>
          </a:xfrm>
          <a:prstGeom prst="wave">
            <a:avLst>
              <a:gd name="adj1" fmla="val 13005"/>
              <a:gd name="adj2" fmla="val 0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Рисование пальцами, ладошками</a:t>
            </a:r>
            <a:br>
              <a:rPr lang="ru-RU"/>
            </a:br>
            <a:endParaRPr lang="ru-RU"/>
          </a:p>
        </p:txBody>
      </p:sp>
      <p:pic>
        <p:nvPicPr>
          <p:cNvPr id="19461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00"/>
          <a:stretch>
            <a:fillRect/>
          </a:stretch>
        </p:blipFill>
        <p:spPr bwMode="auto">
          <a:xfrm>
            <a:off x="8555038" y="0"/>
            <a:ext cx="3636962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091" b="18182"/>
          <a:stretch>
            <a:fillRect/>
          </a:stretch>
        </p:blipFill>
        <p:spPr bwMode="auto">
          <a:xfrm>
            <a:off x="7459663" y="4195763"/>
            <a:ext cx="4732337" cy="266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147" r="18021"/>
          <a:stretch>
            <a:fillRect/>
          </a:stretch>
        </p:blipFill>
        <p:spPr bwMode="auto">
          <a:xfrm>
            <a:off x="2944813" y="2713038"/>
            <a:ext cx="4565650" cy="414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AutoShape 26"/>
          <p:cNvSpPr>
            <a:spLocks noChangeArrowheads="1"/>
          </p:cNvSpPr>
          <p:nvPr/>
        </p:nvSpPr>
        <p:spPr bwMode="auto">
          <a:xfrm rot="-419301">
            <a:off x="1492888" y="3048749"/>
            <a:ext cx="3522663" cy="1052513"/>
          </a:xfrm>
          <a:prstGeom prst="wave">
            <a:avLst>
              <a:gd name="adj1" fmla="val 13005"/>
              <a:gd name="adj2" fmla="val 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Рисование по - мокрому листу</a:t>
            </a:r>
          </a:p>
        </p:txBody>
      </p:sp>
      <p:sp>
        <p:nvSpPr>
          <p:cNvPr id="19465" name="AutoShape 27"/>
          <p:cNvSpPr>
            <a:spLocks noChangeArrowheads="1"/>
          </p:cNvSpPr>
          <p:nvPr/>
        </p:nvSpPr>
        <p:spPr bwMode="auto">
          <a:xfrm>
            <a:off x="7472362" y="3507581"/>
            <a:ext cx="2181225" cy="1101725"/>
          </a:xfrm>
          <a:prstGeom prst="wave">
            <a:avLst>
              <a:gd name="adj1" fmla="val 13005"/>
              <a:gd name="adj2" fmla="val 0"/>
            </a:avLst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b="1" dirty="0"/>
          </a:p>
          <a:p>
            <a:pPr algn="ctr"/>
            <a:r>
              <a:rPr lang="ru-RU" b="1" dirty="0"/>
              <a:t>Монотипия</a:t>
            </a:r>
            <a:br>
              <a:rPr lang="ru-RU" dirty="0"/>
            </a:br>
            <a:endParaRPr lang="ru-RU" dirty="0"/>
          </a:p>
        </p:txBody>
      </p:sp>
      <p:sp>
        <p:nvSpPr>
          <p:cNvPr id="19466" name="AutoShape 29"/>
          <p:cNvSpPr>
            <a:spLocks noChangeArrowheads="1"/>
          </p:cNvSpPr>
          <p:nvPr/>
        </p:nvSpPr>
        <p:spPr bwMode="auto">
          <a:xfrm rot="-902185">
            <a:off x="1168467" y="4429075"/>
            <a:ext cx="2555875" cy="1050925"/>
          </a:xfrm>
          <a:prstGeom prst="wave">
            <a:avLst>
              <a:gd name="adj1" fmla="val 13005"/>
              <a:gd name="adj2" fmla="val 0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br>
              <a:rPr lang="ru-RU" dirty="0"/>
            </a:br>
            <a:r>
              <a:rPr lang="ru-RU" b="1" dirty="0"/>
              <a:t>Техника каракулей </a:t>
            </a:r>
            <a:br>
              <a:rPr lang="ru-RU" dirty="0"/>
            </a:br>
            <a:endParaRPr lang="ru-RU" dirty="0"/>
          </a:p>
        </p:txBody>
      </p:sp>
      <p:sp>
        <p:nvSpPr>
          <p:cNvPr id="19467" name="AutoShape 30"/>
          <p:cNvSpPr>
            <a:spLocks noChangeArrowheads="1"/>
          </p:cNvSpPr>
          <p:nvPr/>
        </p:nvSpPr>
        <p:spPr bwMode="auto">
          <a:xfrm>
            <a:off x="7435850" y="647700"/>
            <a:ext cx="4756150" cy="1319213"/>
          </a:xfrm>
          <a:prstGeom prst="wave">
            <a:avLst>
              <a:gd name="adj1" fmla="val 13005"/>
              <a:gd name="adj2" fmla="val 0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Рисование сухими листьями, </a:t>
            </a:r>
          </a:p>
          <a:p>
            <a:pPr algn="ctr"/>
            <a:r>
              <a:rPr lang="ru-RU" b="1"/>
              <a:t>сыпучими материалами и продуктами</a:t>
            </a:r>
          </a:p>
        </p:txBody>
      </p:sp>
      <p:sp>
        <p:nvSpPr>
          <p:cNvPr id="19468" name="AutoShape 31"/>
          <p:cNvSpPr>
            <a:spLocks noChangeArrowheads="1"/>
          </p:cNvSpPr>
          <p:nvPr/>
        </p:nvSpPr>
        <p:spPr bwMode="auto">
          <a:xfrm>
            <a:off x="218529" y="5640387"/>
            <a:ext cx="1974850" cy="974725"/>
          </a:xfrm>
          <a:prstGeom prst="wave">
            <a:avLst>
              <a:gd name="adj1" fmla="val 13005"/>
              <a:gd name="adj2" fmla="val 0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Марания</a:t>
            </a:r>
          </a:p>
        </p:txBody>
      </p:sp>
      <p:sp>
        <p:nvSpPr>
          <p:cNvPr id="19469" name="AutoShape 32"/>
          <p:cNvSpPr>
            <a:spLocks noChangeArrowheads="1"/>
          </p:cNvSpPr>
          <p:nvPr/>
        </p:nvSpPr>
        <p:spPr bwMode="auto">
          <a:xfrm>
            <a:off x="3051175" y="1912938"/>
            <a:ext cx="5511800" cy="1066800"/>
          </a:xfrm>
          <a:prstGeom prst="wave">
            <a:avLst>
              <a:gd name="adj1" fmla="val 13005"/>
              <a:gd name="adj2" fmla="val 0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/>
              <a:t>Рисование предметами окружающего пространства</a:t>
            </a:r>
            <a:r>
              <a:rPr lang="ru-RU"/>
              <a:t> </a:t>
            </a:r>
          </a:p>
        </p:txBody>
      </p:sp>
      <p:sp>
        <p:nvSpPr>
          <p:cNvPr id="19470" name="Rectangle 33"/>
          <p:cNvSpPr>
            <a:spLocks noChangeArrowheads="1"/>
          </p:cNvSpPr>
          <p:nvPr/>
        </p:nvSpPr>
        <p:spPr bwMode="auto">
          <a:xfrm>
            <a:off x="2519363" y="0"/>
            <a:ext cx="66976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B90D2A"/>
                </a:solidFill>
              </a:rPr>
              <a:t>Приемы и техники изотерапии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132" r="9091" b="5051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ltGray">
          <a:xfrm>
            <a:off x="336550" y="320675"/>
            <a:ext cx="5735638" cy="589756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>
          <a:xfrm>
            <a:off x="611188" y="420688"/>
            <a:ext cx="5235575" cy="2746375"/>
          </a:xfrm>
        </p:spPr>
        <p:txBody>
          <a:bodyPr/>
          <a:lstStyle/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ru-RU" sz="3200" b="1" i="1">
                <a:solidFill>
                  <a:srgbClr val="B90D2A"/>
                </a:solidFill>
              </a:rPr>
              <a:t>Диагностика по рисунку исследует 2 основных группы признаков</a:t>
            </a:r>
            <a:r>
              <a:rPr lang="ru-RU" sz="3200">
                <a:solidFill>
                  <a:srgbClr val="B90D2A"/>
                </a:solidFill>
              </a:rPr>
              <a:t>:</a:t>
            </a:r>
          </a:p>
          <a:p>
            <a:pPr marL="0" indent="0" eaLnBrk="1" hangingPunct="1">
              <a:lnSpc>
                <a:spcPct val="70000"/>
              </a:lnSpc>
              <a:buFont typeface="Arial" charset="0"/>
              <a:buNone/>
            </a:pPr>
            <a:r>
              <a:rPr lang="ru-RU" sz="3200">
                <a:solidFill>
                  <a:srgbClr val="B90D2A"/>
                </a:solidFill>
              </a:rPr>
              <a:t>                 </a:t>
            </a:r>
            <a:endParaRPr lang="ru-RU" sz="3200" i="1">
              <a:solidFill>
                <a:srgbClr val="B90D2A"/>
              </a:solidFill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704850" y="1638300"/>
            <a:ext cx="4899025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Char char="•"/>
              <a:defRPr/>
            </a:pPr>
            <a:r>
              <a:rPr lang="ru-RU" u="sng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Содержательные (что нарисовано)</a:t>
            </a:r>
          </a:p>
          <a:p>
            <a:pPr marL="342900" indent="-342900">
              <a:buFontTx/>
              <a:buChar char="•"/>
              <a:defRPr/>
            </a:pPr>
            <a:endParaRPr lang="ru-RU" u="sng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>
                <a:solidFill>
                  <a:srgbClr val="000000"/>
                </a:solidFill>
              </a:rPr>
              <a:t>Тематика рисунка</a:t>
            </a:r>
            <a:endParaRPr lang="ru-RU"/>
          </a:p>
          <a:p>
            <a:pPr marL="342900" indent="-342900">
              <a:buFontTx/>
              <a:buAutoNum type="arabicPeriod"/>
              <a:defRPr/>
            </a:pPr>
            <a:r>
              <a:rPr lang="ru-RU">
                <a:solidFill>
                  <a:srgbClr val="000000"/>
                </a:solidFill>
              </a:rPr>
              <a:t>Что изображенное на рисунке означает для автора</a:t>
            </a:r>
            <a:endParaRPr lang="ru-RU"/>
          </a:p>
          <a:p>
            <a:pPr marL="342900" indent="-342900">
              <a:defRPr/>
            </a:pPr>
            <a:endParaRPr lang="ru-RU" i="1"/>
          </a:p>
          <a:p>
            <a:pPr marL="342900" indent="-342900">
              <a:buFontTx/>
              <a:buChar char="•"/>
              <a:defRPr/>
            </a:pPr>
            <a:r>
              <a:rPr lang="ru-RU" u="sng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Формальные (как нарисовано)</a:t>
            </a:r>
          </a:p>
          <a:p>
            <a:pPr marL="342900" indent="-342900">
              <a:buFontTx/>
              <a:buChar char="•"/>
              <a:defRPr/>
            </a:pPr>
            <a:endParaRPr lang="ru-RU" u="sng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/>
              <a:t>Изобразительные средства. Чем нарисовано?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i="1"/>
              <a:t>Характер линий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i="1"/>
              <a:t>Общий характер изображения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i="1"/>
              <a:t>Количество и насыщенность цветов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i="1"/>
              <a:t>Анализ цвета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i="1"/>
              <a:t>Размер рисунка, размещение на листе</a:t>
            </a:r>
          </a:p>
          <a:p>
            <a:pPr marL="342900" indent="-342900">
              <a:buFontTx/>
              <a:buAutoNum type="arabicPeriod"/>
              <a:defRPr/>
            </a:pPr>
            <a:endParaRPr lang="ru-RU" i="1"/>
          </a:p>
          <a:p>
            <a:pPr marL="342900" indent="-342900">
              <a:buFontTx/>
              <a:buAutoNum type="arabicPeriod"/>
              <a:defRPr/>
            </a:pP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932" r="9091" b="9250"/>
          <a:stretch>
            <a:fillRect/>
          </a:stretch>
        </p:blipFill>
        <p:spPr bwMode="auto">
          <a:xfrm>
            <a:off x="-23813" y="0"/>
            <a:ext cx="12192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ltGray">
          <a:xfrm>
            <a:off x="336550" y="320675"/>
            <a:ext cx="5735638" cy="589756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474663" y="514350"/>
            <a:ext cx="5316537" cy="5637213"/>
          </a:xfrm>
        </p:spPr>
        <p:txBody>
          <a:bodyPr/>
          <a:lstStyle/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ru-RU" b="1">
                <a:solidFill>
                  <a:srgbClr val="B90D2A"/>
                </a:solidFill>
              </a:rPr>
              <a:t>РИСУНОЧНЫЙ ТЕСТ ВАРТЕГГА </a:t>
            </a:r>
          </a:p>
          <a:p>
            <a:pPr marL="0" indent="0" eaLnBrk="1" hangingPunct="1">
              <a:lnSpc>
                <a:spcPct val="60000"/>
              </a:lnSpc>
            </a:pPr>
            <a:endParaRPr lang="ru-RU" sz="1000" b="1">
              <a:solidFill>
                <a:srgbClr val="B90D2A"/>
              </a:solidFill>
            </a:endParaRPr>
          </a:p>
        </p:txBody>
      </p:sp>
      <p:pic>
        <p:nvPicPr>
          <p:cNvPr id="21508" name="Рисунок 1" descr="https://pp.userapi.com/c624918/v624918121/142a2/DJZKllyjuNg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8963" y="833438"/>
            <a:ext cx="5264150" cy="588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351</Words>
  <Application>Microsoft Office PowerPoint</Application>
  <PresentationFormat>Широкоэкранный</PresentationFormat>
  <Paragraphs>63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 Использование элементов  арт-диагностики во внеклассной работе  </vt:lpstr>
      <vt:lpstr>Презентация PowerPoint</vt:lpstr>
      <vt:lpstr>Презентация PowerPoint</vt:lpstr>
      <vt:lpstr>Презентация PowerPoint</vt:lpstr>
      <vt:lpstr> Выделяют различные  виды арт-терапии в зависимости от средства воздействия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арттерапия, и какие ее виды существуют? </dc:title>
  <dc:creator>максим</dc:creator>
  <cp:lastModifiedBy>максим</cp:lastModifiedBy>
  <cp:revision>23</cp:revision>
  <dcterms:created xsi:type="dcterms:W3CDTF">2017-03-20T18:27:17Z</dcterms:created>
  <dcterms:modified xsi:type="dcterms:W3CDTF">2017-05-16T18:49:16Z</dcterms:modified>
</cp:coreProperties>
</file>