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6" r:id="rId18"/>
    <p:sldId id="307" r:id="rId19"/>
    <p:sldId id="305" r:id="rId20"/>
    <p:sldId id="30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F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FD1DEF-C51E-480D-BD9C-A1B7724DC475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E65B84-D401-4294-A21F-74294BD93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74702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16A3A-6F55-44FB-A4E2-A3B74B17FEDD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6CC03-345B-4F2F-9AF4-D4912BE4A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BFE84-693F-4C74-B143-AA17D5F80838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2979-E625-473B-ABD3-59C21C6D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050EE-1F80-4B6B-ABF5-9FEE77FC00E2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84F09-4D05-43BE-A436-EC21B3C37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60356-135C-4862-8624-F4C41D451B91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68009-47EC-4698-BB95-52FECCE20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81D26-D9F8-44B5-91AF-A0C853B9EC5E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DA659-237F-4CB8-8E13-335280C76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5B40-5CF5-4A0B-ACF9-35EB3704866A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ECE66-FDCE-4D5A-8A1A-2A8ACAEE5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65D05-4B43-474F-9F91-0AFD1E4722C0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632A-4DEC-4177-A3EE-A4485BBF2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31A-8250-4A2D-A91A-E1E2DD0AE033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82A89-D9D3-48D2-B639-8113F8C31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B0018-D44D-4618-B65C-E656BE2AA4EA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2FE0-3CB7-46C6-8D38-C56882A8E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FE63C-8841-4992-A394-9D9BFB207E57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2BCCB-B7FA-4867-A93D-79A2F8024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C7AF-26E9-40FD-9AE9-0DE73BCE3AA3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660DA-FCB9-4192-9E41-EC1C44F1E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alpha val="1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C61C0C-3F01-43A4-B5BF-61111E21C644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2E5FDF-76B5-41C3-9323-ADCC4F26C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/>
          <a:lstStyle/>
          <a:p>
            <a:r>
              <a:rPr lang="ru-RU" dirty="0" smtClean="0"/>
              <a:t>Праздники древних славян.</a:t>
            </a:r>
            <a:br>
              <a:rPr lang="ru-RU" dirty="0" smtClean="0"/>
            </a:br>
            <a:r>
              <a:rPr lang="ru-RU" dirty="0" smtClean="0"/>
              <a:t>Аутентичный фольклор.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rusyzo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3" y="3643314"/>
            <a:ext cx="7929618" cy="24288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Первые вестники весны это перелетные птицы, возвращающиеся в родные края. Движимые силами природы, они как сигнальные маячки вещают нам, несут весть, что «вот они мы! Несем на хвосте весну!»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84886031_0_3fdfe_bbe8e67c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1800" dirty="0" smtClean="0"/>
              <a:t>22 марта - Сороки (Жаворонки). На Жаворонки день с ночью меряются. Зима кончается, весна начинается. У русских повсюду существовала вера в то, что в этот день из теплых стран прилетают сорок разных птиц, и первая из них — жаворонок. На Жаворонки обычно пекли «жаворонков», в большинстве случаев с распростертыми крылышками, как бы летящих, и с хохолками. Птичек раздавали детям, и те с криком и звонким смехом бежали закликать жаворонков, а с ними и весну. </a:t>
            </a:r>
            <a:endParaRPr lang="ru-RU" sz="1800" dirty="0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071678"/>
            <a:ext cx="4000528" cy="4143404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043230" cy="1511288"/>
          </a:xfrm>
        </p:spPr>
        <p:txBody>
          <a:bodyPr/>
          <a:lstStyle/>
          <a:p>
            <a:r>
              <a:rPr lang="ru-RU" sz="1800" dirty="0" smtClean="0"/>
              <a:t>«Жаворонки, прилетите,</a:t>
            </a:r>
            <a:br>
              <a:rPr lang="ru-RU" sz="1800" dirty="0" smtClean="0"/>
            </a:br>
            <a:r>
              <a:rPr lang="ru-RU" sz="1800" dirty="0" smtClean="0"/>
              <a:t>Студену зиму унесите,</a:t>
            </a:r>
            <a:br>
              <a:rPr lang="ru-RU" sz="1800" dirty="0" smtClean="0"/>
            </a:br>
            <a:r>
              <a:rPr lang="ru-RU" sz="1800" dirty="0" smtClean="0"/>
              <a:t>Теплу весну принесите:</a:t>
            </a:r>
            <a:br>
              <a:rPr lang="ru-RU" sz="1800" dirty="0" smtClean="0"/>
            </a:br>
            <a:r>
              <a:rPr lang="ru-RU" sz="1800" dirty="0" smtClean="0"/>
              <a:t>Зима нам надоела,</a:t>
            </a:r>
            <a:br>
              <a:rPr lang="ru-RU" sz="1800" dirty="0" smtClean="0"/>
            </a:br>
            <a:r>
              <a:rPr lang="ru-RU" sz="1800" dirty="0" smtClean="0"/>
              <a:t>Весь хлеб у нас поела!»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0_52a43_1a32acc_-1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700" y="1600200"/>
            <a:ext cx="5714600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1142984"/>
            <a:ext cx="2828916" cy="4357718"/>
          </a:xfrm>
        </p:spPr>
        <p:txBody>
          <a:bodyPr/>
          <a:lstStyle/>
          <a:p>
            <a:r>
              <a:rPr lang="ru-RU" sz="1800" dirty="0" smtClean="0"/>
              <a:t>Весна! Весна красна! </a:t>
            </a:r>
            <a:br>
              <a:rPr lang="ru-RU" sz="1800" dirty="0" smtClean="0"/>
            </a:br>
            <a:r>
              <a:rPr lang="ru-RU" sz="1800" dirty="0" smtClean="0"/>
              <a:t>Тепло солнышко!</a:t>
            </a:r>
            <a:br>
              <a:rPr lang="ru-RU" sz="1800" dirty="0" smtClean="0"/>
            </a:br>
            <a:r>
              <a:rPr lang="ru-RU" sz="1800" dirty="0" smtClean="0"/>
              <a:t>Приди скорей,</a:t>
            </a:r>
            <a:br>
              <a:rPr lang="ru-RU" sz="1800" dirty="0" smtClean="0"/>
            </a:br>
            <a:r>
              <a:rPr lang="ru-RU" sz="1800" dirty="0" smtClean="0"/>
              <a:t>Согрей детей!</a:t>
            </a:r>
            <a:br>
              <a:rPr lang="ru-RU" sz="1800" dirty="0" smtClean="0"/>
            </a:br>
            <a:r>
              <a:rPr lang="ru-RU" sz="1800" dirty="0" smtClean="0"/>
              <a:t>Приди к нам с радостью!</a:t>
            </a:r>
            <a:br>
              <a:rPr lang="ru-RU" sz="1800" dirty="0" smtClean="0"/>
            </a:br>
            <a:r>
              <a:rPr lang="ru-RU" sz="1800" dirty="0" smtClean="0"/>
              <a:t>С великой милостью!</a:t>
            </a:r>
            <a:br>
              <a:rPr lang="ru-RU" sz="1800" dirty="0" smtClean="0"/>
            </a:br>
            <a:r>
              <a:rPr lang="ru-RU" sz="1800" dirty="0" smtClean="0"/>
              <a:t>С льном высоким!</a:t>
            </a:r>
            <a:br>
              <a:rPr lang="ru-RU" sz="1800" dirty="0" smtClean="0"/>
            </a:br>
            <a:r>
              <a:rPr lang="ru-RU" sz="1800" dirty="0" smtClean="0"/>
              <a:t>С корнем глубоким!</a:t>
            </a:r>
            <a:br>
              <a:rPr lang="ru-RU" sz="1800" dirty="0" smtClean="0"/>
            </a:br>
            <a:r>
              <a:rPr lang="ru-RU" sz="1800" dirty="0" smtClean="0"/>
              <a:t>С хлебом богатым!</a:t>
            </a:r>
            <a:endParaRPr lang="ru-RU" sz="1800" dirty="0"/>
          </a:p>
        </p:txBody>
      </p:sp>
      <p:pic>
        <p:nvPicPr>
          <p:cNvPr id="5" name="Содержимое 4" descr="1153152-90d93c6cfb360b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928669"/>
            <a:ext cx="5500726" cy="4786347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sz="1800" dirty="0" smtClean="0"/>
              <a:t>Март у славян носил название </a:t>
            </a:r>
            <a:r>
              <a:rPr lang="ru-RU" sz="1800" dirty="0" err="1" smtClean="0"/>
              <a:t>Березень</a:t>
            </a:r>
            <a:r>
              <a:rPr lang="ru-RU" sz="1800" dirty="0" smtClean="0"/>
              <a:t>.  Берёзка – воистину русское дерево. Она напоминает ситцевый платок, побелённую хату, русскую печь, холщевую рубашку, половик. Кряжистые стволы берёз напоминают мозолистые крестьянские руки, которые делают любую тяжёлую работу. А молодые, тоненькие прямые берёзки похожи на стройных с гибкой талией, с русыми косами светлооких русских девушек. </a:t>
            </a:r>
            <a:endParaRPr lang="ru-RU" sz="1800" dirty="0"/>
          </a:p>
        </p:txBody>
      </p:sp>
      <p:pic>
        <p:nvPicPr>
          <p:cNvPr id="4" name="Содержимое 3" descr="th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071678"/>
            <a:ext cx="6429420" cy="4500594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   </a:t>
            </a:r>
            <a:r>
              <a:rPr lang="ru-RU" sz="1800" b="1" u="sng" dirty="0" smtClean="0"/>
              <a:t>Праздник Иван - Купала</a:t>
            </a:r>
            <a:r>
              <a:rPr lang="ru-RU" sz="1800" dirty="0" smtClean="0"/>
              <a:t> - Один из главных праздников годового цикла славян. Праздник </a:t>
            </a:r>
            <a:r>
              <a:rPr lang="ru-RU" sz="1800" b="1" u="sng" dirty="0" smtClean="0"/>
              <a:t>летнего солнцеворота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00s6aet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5439" y="1600200"/>
            <a:ext cx="6153122" cy="4525963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214578"/>
          </a:xfrm>
        </p:spPr>
        <p:txBody>
          <a:bodyPr/>
          <a:lstStyle/>
          <a:p>
            <a:r>
              <a:rPr lang="ru-RU" sz="1800" dirty="0" smtClean="0"/>
              <a:t>Купайла — с древнейших времен известен у славян как праздник Солнца, зрелости лета и зеленого покоса. Люди опоясывались перевязями из цветов, на голову надевали венки из трав. Водили хороводы, пели песни. Старики с помощью трения сухих палочек добывали «живой огонь», разводили костры, в середину которых ставили шест с укрепленным на нем горящим колесом — символом солнца. Купальские праздники совершались во времена язычества в честь Бога Солнца.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Содержимое 5" descr="th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285992"/>
            <a:ext cx="3500462" cy="435771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3500462" cy="1714512"/>
          </a:xfrm>
        </p:spPr>
        <p:txBody>
          <a:bodyPr/>
          <a:lstStyle/>
          <a:p>
            <a:r>
              <a:rPr lang="ru-RU" sz="1800" dirty="0" smtClean="0"/>
              <a:t>Слава Земле - Матушке!</a:t>
            </a:r>
            <a:br>
              <a:rPr lang="ru-RU" sz="1800" dirty="0" smtClean="0"/>
            </a:br>
            <a:r>
              <a:rPr lang="ru-RU" sz="1800" dirty="0" smtClean="0"/>
              <a:t>Слава Воде - Матушке!</a:t>
            </a:r>
            <a:br>
              <a:rPr lang="ru-RU" sz="1800" dirty="0" smtClean="0"/>
            </a:br>
            <a:r>
              <a:rPr lang="ru-RU" sz="1800" dirty="0" smtClean="0"/>
              <a:t>Слава Ветру - Батюшке!</a:t>
            </a:r>
            <a:br>
              <a:rPr lang="ru-RU" sz="1800" dirty="0" smtClean="0"/>
            </a:br>
            <a:r>
              <a:rPr lang="ru-RU" sz="1800" dirty="0" smtClean="0"/>
              <a:t>Слава Огню - Батюшке!</a:t>
            </a:r>
            <a:br>
              <a:rPr lang="ru-RU" sz="1800" dirty="0" smtClean="0"/>
            </a:br>
            <a:r>
              <a:rPr lang="ru-RU" sz="1800" dirty="0" smtClean="0"/>
              <a:t>Слава всем Стихиям!</a:t>
            </a:r>
            <a:br>
              <a:rPr lang="ru-RU" sz="1800" dirty="0" smtClean="0"/>
            </a:br>
            <a:r>
              <a:rPr lang="ru-RU" sz="1800" dirty="0" smtClean="0"/>
              <a:t>Матери - Природе Слава! </a:t>
            </a:r>
            <a:endParaRPr lang="ru-RU" sz="1800" dirty="0"/>
          </a:p>
        </p:txBody>
      </p:sp>
      <p:pic>
        <p:nvPicPr>
          <p:cNvPr id="4" name="Содержимое 3" descr="kupala-for-web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071678"/>
            <a:ext cx="5286412" cy="4143404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sz="1800" dirty="0" smtClean="0"/>
              <a:t>РАДОГОЩ - один из четырёх важнейших дней Кологода, приуроченный к Осеннему Равноденствию. Самый крупный осенний Праздник Урожая. С этого дня крестьяне начинали по утрам молотить хлеб (замолотки), зажигали Огонь в овинах (так называемые "Именины Овина"). Говорили: "На Заревницу хозяину - хлеба ворошок, а молотильщикам - каши горшок". Примечали: "С Заревницы - зори становятся багряными", а день быстро идёт на убыль - "убегает лошадиным скоком"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luxfon.com-171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1522" y="2143125"/>
            <a:ext cx="7080956" cy="3983038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 Солнце становится мудрым Солнцем-стариком Световитом. Уже не так высок Световид , не греют его лучи, но многое он повидал на белом свете, оттого и особый почёт “старику”. Ещё немного и уйдёт он навсегда за тридевять земель, чтобы возродиться вновь.</a:t>
            </a:r>
            <a:endParaRPr lang="ru-RU" sz="1800" dirty="0"/>
          </a:p>
        </p:txBody>
      </p:sp>
      <p:pic>
        <p:nvPicPr>
          <p:cNvPr id="4" name="Содержимое 3" descr="th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177256"/>
            <a:ext cx="4572000" cy="3371850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 </a:t>
            </a:r>
            <a:r>
              <a:rPr lang="ru-RU" sz="1800" u="sng" dirty="0" smtClean="0"/>
              <a:t>Этнографический фольклор</a:t>
            </a:r>
            <a:r>
              <a:rPr lang="ru-RU" sz="1800" dirty="0" smtClean="0"/>
              <a:t> – явление первичное. Его носители являются информантами для собирателей, исследователей. Носители первичного, этнографического фольклора – коренные деревенские жители, как правило, преклонного возраста – осваивали его путём естественной преемственности традиций от поколения к поколению, а не специально, как это делают вторичные коллективы.</a:t>
            </a:r>
          </a:p>
          <a:p>
            <a:r>
              <a:rPr lang="ru-RU" sz="1800" u="sng" dirty="0" smtClean="0"/>
              <a:t>Аутентичный фольклор</a:t>
            </a:r>
            <a:r>
              <a:rPr lang="ru-RU" sz="1800" dirty="0" smtClean="0"/>
              <a:t> – явление вторичное, так как преемственность традиционной народной культуры осуществляется в этом случае искусственным способом: сначала песенный или танцевальный фольклор записывается от информантов во время экспедиций, а затем этот материал осваивается молодёжью путём подражания магнитофонным или видеозаписям.</a:t>
            </a:r>
            <a:endParaRPr lang="ru-RU" sz="1800" dirty="0"/>
          </a:p>
        </p:txBody>
      </p:sp>
      <p:pic>
        <p:nvPicPr>
          <p:cNvPr id="4" name="Рисунок 3" descr="rusyzor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1"/>
            <a:ext cx="8429683" cy="19288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571744"/>
            <a:ext cx="6543692" cy="355441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143380"/>
            <a:ext cx="8258204" cy="198278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Народное творчество - основа всей национальной культуры. Богатство его содержания и жанровое разнообразие - поговорки, пословицы, загадки, сказки и другое. Особое место  в творчестве народа занимают песни, сопровождающих человеческую жизнь от колыбели до могилы, отражающих ее в самых многообразных проявлениях и представляющих в целом непреходящую этнографическую, историческую, эстетическую, нравственную и высоко художественную ценность.</a:t>
            </a:r>
          </a:p>
          <a:p>
            <a:endParaRPr lang="ru-RU" sz="2000" dirty="0"/>
          </a:p>
        </p:txBody>
      </p:sp>
      <p:pic>
        <p:nvPicPr>
          <p:cNvPr id="5" name="Рисунок 4" descr="0_52a43_1a32acc_-1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500042"/>
            <a:ext cx="6000792" cy="35719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/>
          <a:lstStyle/>
          <a:p>
            <a:r>
              <a:rPr lang="ru-RU" sz="2000" b="1" dirty="0" smtClean="0"/>
              <a:t>Т</a:t>
            </a:r>
            <a:r>
              <a:rPr lang="ru-RU" sz="2000" dirty="0" smtClean="0"/>
              <a:t>радиционные славянские языческие праздники связаны с природой и событиями в ней происходящими, они содержат и таят в себе глубокую сакральную суть и значение. Обряды, которые совершали когда-то в старину наши  предки, призваны обеспечить мирное сосуществование и лад с Матушкой Природой.</a:t>
            </a:r>
            <a:endParaRPr lang="ru-RU" sz="2000" dirty="0"/>
          </a:p>
        </p:txBody>
      </p:sp>
      <p:pic>
        <p:nvPicPr>
          <p:cNvPr id="4" name="Содержимое 3" descr="9507241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0309" y="2643188"/>
            <a:ext cx="6191956" cy="3482975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714512"/>
          </a:xfrm>
        </p:spPr>
        <p:txBody>
          <a:bodyPr/>
          <a:lstStyle/>
          <a:p>
            <a:r>
              <a:rPr lang="ru-RU" sz="1800" b="1" dirty="0" smtClean="0"/>
              <a:t>Год </a:t>
            </a:r>
            <a:r>
              <a:rPr lang="ru-RU" sz="1800" dirty="0" smtClean="0"/>
              <a:t>у славян разделён четырьмя временами года (зима, весна, лето, осень), в каждом из которых особо отмечаются великие праздники: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1800" b="1" u="sng" dirty="0" smtClean="0"/>
              <a:t>2 солнцестояния</a:t>
            </a:r>
            <a:r>
              <a:rPr lang="ru-RU" sz="1800" dirty="0" smtClean="0"/>
              <a:t> (солнцеворота) зимой и летом - время когда перерождается Солнце: старое Солнце угасает, но его место занимает новое - нарождающиеся, молодое и </a:t>
            </a:r>
            <a:r>
              <a:rPr lang="ru-RU" sz="1800" b="1" u="sng" dirty="0" smtClean="0"/>
              <a:t>2 равноденствия</a:t>
            </a:r>
            <a:r>
              <a:rPr lang="ru-RU" sz="1800" dirty="0" smtClean="0"/>
              <a:t> (весной и осенью). Солнце же издавна особо почиталось у славян как символ и источник жизни на земле, дающий тепло и свет всему живому. И так происходит каждый год, постоянно, по бе</a:t>
            </a:r>
            <a:r>
              <a:rPr lang="ru-RU" sz="1800" u="sng" dirty="0" smtClean="0"/>
              <a:t>с</a:t>
            </a:r>
            <a:r>
              <a:rPr lang="ru-RU" sz="1800" dirty="0" smtClean="0"/>
              <a:t>прерывному </a:t>
            </a:r>
            <a:r>
              <a:rPr lang="ru-RU" sz="1800" b="1" dirty="0" smtClean="0"/>
              <a:t>колу</a:t>
            </a:r>
            <a:r>
              <a:rPr lang="ru-RU" sz="1800" dirty="0" smtClean="0"/>
              <a:t> (кругу), в виде которого древние славяне представляли и нашу Вселенную.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mesyatseslov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5859" y="3000375"/>
            <a:ext cx="2852282" cy="3125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День зимнего солнцестояния – Колядки. Колядки празднуются с дня зимнего солнцестояния, когда день «на воробьиный скок» прибыл и начинает разгораться зимнее солнце. Знаком Коляды было колесо с  раскрашенными в яркие цвета спицами – знак солнца, а в центре колеса должен был гореть огонь – пук соломы, свеча или факел.</a:t>
            </a:r>
            <a:endParaRPr lang="ru-RU" sz="1800" dirty="0"/>
          </a:p>
        </p:txBody>
      </p:sp>
      <p:pic>
        <p:nvPicPr>
          <p:cNvPr id="4" name="Содержимое 3" descr="koly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1853406"/>
            <a:ext cx="5238750" cy="401955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sz="1800" dirty="0" smtClean="0"/>
              <a:t>Славяне праздновали Масленицу не в разное время, как христиане, а всегда приуроченную к Весеннему равноденствию, к 21 марта. Она начнется 18 марта и продлится до 24 марта.</a:t>
            </a:r>
            <a:br>
              <a:rPr lang="ru-RU" sz="1800" dirty="0" smtClean="0"/>
            </a:br>
            <a:r>
              <a:rPr lang="ru-RU" sz="1800" dirty="0" smtClean="0"/>
              <a:t>Это древнеславянский праздник в честь Ярилы-Солнца, изначально приходящийся именно на дату весеннего равноденствия.</a:t>
            </a:r>
            <a:endParaRPr lang="ru-RU" sz="1800" dirty="0"/>
          </a:p>
        </p:txBody>
      </p:sp>
      <p:pic>
        <p:nvPicPr>
          <p:cNvPr id="6" name="Содержимое 5" descr="komoeditsa-n-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1333" y="2214563"/>
            <a:ext cx="4741333" cy="39116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203216"/>
          </a:xfrm>
        </p:spPr>
        <p:txBody>
          <a:bodyPr/>
          <a:lstStyle/>
          <a:p>
            <a:r>
              <a:rPr lang="ru-RU" sz="1800" dirty="0" smtClean="0"/>
              <a:t>Второе название славянской Масленицы — Комоедица.  Раньше комами называли медведей. Косолапый считался родоначальником всех людей, и в Комоедицу ему преподносили подарки. Особо почитались блины — символ солнца и весны. Медведю отдавали первый, самый почётный. Вот вам и первоначальный смысл пословицы «Первый блин комАм». 16 марта - день пробуждения от зимней спячки наших брутальных красавцев - Мишек. Жирок за время спячки потрачен, в весеннем лесу со съедобными корешками-вершками еще скудно. Так что подношения на Комоедицу - как раз кстати :))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Komoeditsa-Den-vesennego-ravnodenstviya-Perviy-blin-komom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357430"/>
            <a:ext cx="3571899" cy="428628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6011882"/>
          </a:xfrm>
        </p:spPr>
        <p:txBody>
          <a:bodyPr/>
          <a:lstStyle/>
          <a:p>
            <a:r>
              <a:rPr lang="ru-RU" sz="1800" smtClean="0"/>
              <a:t>Также это день встречи </a:t>
            </a:r>
            <a:r>
              <a:rPr lang="ru-RU" sz="1800" dirty="0" smtClean="0"/>
              <a:t>зимы и весны. Зимушка сохраняла землю под снегами, не давая ей замерзнуть. И сейчас Зима отходит , исполнив свой долг, а Весна наоборот приходит во всей красе.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В этот важный день происходит прощание с Зимой и встреча Весны.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da4c2e21509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42984"/>
            <a:ext cx="4900613" cy="4714908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606</TotalTime>
  <Words>626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Праздники древних славян. Аутентичный фольклор.</vt:lpstr>
      <vt:lpstr>Слайд 2</vt:lpstr>
      <vt:lpstr>Слайд 3</vt:lpstr>
      <vt:lpstr>Традиционные славянские языческие праздники связаны с природой и событиями в ней происходящими, они содержат и таят в себе глубокую сакральную суть и значение. Обряды, которые совершали когда-то в старину наши  предки, призваны обеспечить мирное сосуществование и лад с Матушкой Природой.</vt:lpstr>
      <vt:lpstr>Год у славян разделён четырьмя временами года (зима, весна, лето, осень), в каждом из которых особо отмечаются великие праздники:  2 солнцестояния (солнцеворота) зимой и летом - время когда перерождается Солнце: старое Солнце угасает, но его место занимает новое - нарождающиеся, молодое и 2 равноденствия (весной и осенью). Солнце же издавна особо почиталось у славян как символ и источник жизни на земле, дающий тепло и свет всему живому. И так происходит каждый год, постоянно, по беспрерывному колу (кругу), в виде которого древние славяне представляли и нашу Вселенную. </vt:lpstr>
      <vt:lpstr>День зимнего солнцестояния – Колядки. Колядки празднуются с дня зимнего солнцестояния, когда день «на воробьиный скок» прибыл и начинает разгораться зимнее солнце. Знаком Коляды было колесо с  раскрашенными в яркие цвета спицами – знак солнца, а в центре колеса должен был гореть огонь – пук соломы, свеча или факел.</vt:lpstr>
      <vt:lpstr>Славяне праздновали Масленицу не в разное время, как христиане, а всегда приуроченную к Весеннему равноденствию, к 21 марта. Она начнется 18 марта и продлится до 24 марта. Это древнеславянский праздник в честь Ярилы-Солнца, изначально приходящийся именно на дату весеннего равноденствия.</vt:lpstr>
      <vt:lpstr>Второе название славянской Масленицы — Комоедица.  Раньше комами называли медведей. Косолапый считался родоначальником всех людей, и в Комоедицу ему преподносили подарки. Особо почитались блины — символ солнца и весны. Медведю отдавали первый, самый почётный. Вот вам и первоначальный смысл пословицы «Первый блин комАм». 16 марта - день пробуждения от зимней спячки наших брутальных красавцев - Мишек. Жирок за время спячки потрачен, в весеннем лесу со съедобными корешками-вершками еще скудно. Так что подношения на Комоедицу - как раз кстати :)) </vt:lpstr>
      <vt:lpstr>Также это день встречи зимы и весны. Зимушка сохраняла землю под снегами, не давая ей замерзнуть. И сейчас Зима отходит , исполнив свой долг, а Весна наоборот приходит во всей красе.  В этот важный день происходит прощание с Зимой и встреча Весны. </vt:lpstr>
      <vt:lpstr>Первые вестники весны это перелетные птицы, возвращающиеся в родные края. Движимые силами природы, они как сигнальные маячки вещают нам, несут весть, что «вот они мы! Несем на хвосте весну!» </vt:lpstr>
      <vt:lpstr>22 марта - Сороки (Жаворонки). На Жаворонки день с ночью меряются. Зима кончается, весна начинается. У русских повсюду существовала вера в то, что в этот день из теплых стран прилетают сорок разных птиц, и первая из них — жаворонок. На Жаворонки обычно пекли «жаворонков», в большинстве случаев с распростертыми крылышками, как бы летящих, и с хохолками. Птичек раздавали детям, и те с криком и звонким смехом бежали закликать жаворонков, а с ними и весну. </vt:lpstr>
      <vt:lpstr>«Жаворонки, прилетите, Студену зиму унесите, Теплу весну принесите: Зима нам надоела, Весь хлеб у нас поела!» </vt:lpstr>
      <vt:lpstr>Весна! Весна красна!  Тепло солнышко! Приди скорей, Согрей детей! Приди к нам с радостью! С великой милостью! С льном высоким! С корнем глубоким! С хлебом богатым!</vt:lpstr>
      <vt:lpstr>Март у славян носил название Березень.  Берёзка – воистину русское дерево. Она напоминает ситцевый платок, побелённую хату, русскую печь, холщевую рубашку, половик. Кряжистые стволы берёз напоминают мозолистые крестьянские руки, которые делают любую тяжёлую работу. А молодые, тоненькие прямые берёзки похожи на стройных с гибкой талией, с русыми косами светлооких русских девушек. </vt:lpstr>
      <vt:lpstr>   Праздник Иван - Купала - Один из главных праздников годового цикла славян. Праздник летнего солнцеворота.</vt:lpstr>
      <vt:lpstr>Купайла — с древнейших времен известен у славян как праздник Солнца, зрелости лета и зеленого покоса. Люди опоясывались перевязями из цветов, на голову надевали венки из трав. Водили хороводы, пели песни. Старики с помощью трения сухих палочек добывали «живой огонь», разводили костры, в середину которых ставили шест с укрепленным на нем горящим колесом — символом солнца. Купальские праздники совершались во времена язычества в честь Бога Солнца. </vt:lpstr>
      <vt:lpstr>Слава Земле - Матушке! Слава Воде - Матушке! Слава Ветру - Батюшке! Слава Огню - Батюшке! Слава всем Стихиям! Матери - Природе Слава! </vt:lpstr>
      <vt:lpstr>РАДОГОЩ - один из четырёх важнейших дней Кологода, приуроченный к Осеннему Равноденствию. Самый крупный осенний Праздник Урожая. С этого дня крестьяне начинали по утрам молотить хлеб (замолотки), зажигали Огонь в овинах (так называемые "Именины Овина"). Говорили: "На Заревницу хозяину - хлеба ворошок, а молотильщикам - каши горшок". Примечали: "С Заревницы - зори становятся багряными", а день быстро идёт на убыль - "убегает лошадиным скоком" </vt:lpstr>
      <vt:lpstr> Солнце становится мудрым Солнцем-стариком Световитом. Уже не так высок Световид , не греют его лучи, но многое он повидал на белом свете, оттого и особый почёт “старику”. Ещё немного и уйдёт он навсегда за тридевять земель, чтобы возродиться вновь.</vt:lpstr>
      <vt:lpstr>Слайд 20</vt:lpstr>
    </vt:vector>
  </TitlesOfParts>
  <Company>Microsoft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</dc:title>
  <dc:creator>М</dc:creator>
  <cp:lastModifiedBy>Викуля</cp:lastModifiedBy>
  <cp:revision>101</cp:revision>
  <dcterms:created xsi:type="dcterms:W3CDTF">2011-09-05T21:08:53Z</dcterms:created>
  <dcterms:modified xsi:type="dcterms:W3CDTF">2014-03-20T07:24:52Z</dcterms:modified>
</cp:coreProperties>
</file>