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8" r:id="rId8"/>
    <p:sldId id="262" r:id="rId9"/>
    <p:sldId id="263" r:id="rId10"/>
    <p:sldId id="264" r:id="rId11"/>
    <p:sldId id="265" r:id="rId12"/>
    <p:sldId id="266" r:id="rId13"/>
    <p:sldId id="267" r:id="rId14"/>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331" autoAdjust="0"/>
  </p:normalViewPr>
  <p:slideViewPr>
    <p:cSldViewPr>
      <p:cViewPr varScale="1">
        <p:scale>
          <a:sx n="51" d="100"/>
          <a:sy n="51" d="100"/>
        </p:scale>
        <p:origin x="-2256" y="-108"/>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вт 02.05.17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вт 02.05.17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вт 02.05.17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вт 02.05.17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вт 02.05.17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вт 02.05.17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вт 02.05.17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вт 02.05.17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вт 02.05.17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вт 02.05.17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вт 02.05.17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вт 02.05.17</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рамочки\РАМОЧКИ 2\рамочки\16.jpg"/>
          <p:cNvPicPr>
            <a:picLocks noChangeAspect="1" noChangeArrowheads="1"/>
          </p:cNvPicPr>
          <p:nvPr/>
        </p:nvPicPr>
        <p:blipFill>
          <a:blip r:embed="rId2" cstate="email"/>
          <a:srcRect/>
          <a:stretch>
            <a:fillRect/>
          </a:stretch>
        </p:blipFill>
        <p:spPr bwMode="auto">
          <a:xfrm>
            <a:off x="0" y="0"/>
            <a:ext cx="6857999" cy="9144000"/>
          </a:xfrm>
          <a:prstGeom prst="rect">
            <a:avLst/>
          </a:prstGeom>
          <a:noFill/>
        </p:spPr>
      </p:pic>
      <p:pic>
        <p:nvPicPr>
          <p:cNvPr id="3" name="Рисунок 2"/>
          <p:cNvPicPr/>
          <p:nvPr/>
        </p:nvPicPr>
        <p:blipFill>
          <a:blip r:embed="rId3" cstate="email"/>
          <a:srcRect/>
          <a:stretch>
            <a:fillRect/>
          </a:stretch>
        </p:blipFill>
        <p:spPr bwMode="auto">
          <a:xfrm>
            <a:off x="785794" y="571472"/>
            <a:ext cx="1752600" cy="953414"/>
          </a:xfrm>
          <a:prstGeom prst="rect">
            <a:avLst/>
          </a:prstGeom>
          <a:solidFill>
            <a:srgbClr val="FFFF00"/>
          </a:solidFill>
          <a:ln w="9525">
            <a:noFill/>
            <a:miter lim="800000"/>
            <a:headEnd/>
            <a:tailEnd/>
          </a:ln>
        </p:spPr>
      </p:pic>
      <p:sp>
        <p:nvSpPr>
          <p:cNvPr id="1027" name="WordArt 3"/>
          <p:cNvSpPr>
            <a:spLocks noChangeArrowheads="1" noChangeShapeType="1" noTextEdit="1"/>
          </p:cNvSpPr>
          <p:nvPr/>
        </p:nvSpPr>
        <p:spPr bwMode="auto">
          <a:xfrm>
            <a:off x="2857496" y="642910"/>
            <a:ext cx="2962275" cy="828675"/>
          </a:xfrm>
          <a:prstGeom prst="rect">
            <a:avLst/>
          </a:prstGeom>
        </p:spPr>
        <p:txBody>
          <a:bodyPr wrap="none" fromWordArt="1">
            <a:prstTxWarp prst="textPlain">
              <a:avLst>
                <a:gd name="adj" fmla="val 50000"/>
              </a:avLst>
            </a:prstTxWarp>
          </a:bodyPr>
          <a:lstStyle/>
          <a:p>
            <a:pPr algn="ctr" rtl="0"/>
            <a:r>
              <a:rPr lang="ru-RU" sz="3600" kern="10" spc="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Весёлая семейка</a:t>
            </a:r>
            <a:endParaRPr lang="ru-RU" sz="3600" kern="10" spc="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
        <p:nvSpPr>
          <p:cNvPr id="5" name="TextBox 4"/>
          <p:cNvSpPr txBox="1"/>
          <p:nvPr/>
        </p:nvSpPr>
        <p:spPr>
          <a:xfrm>
            <a:off x="642918" y="1714480"/>
            <a:ext cx="4000528" cy="2092881"/>
          </a:xfrm>
          <a:prstGeom prst="rect">
            <a:avLst/>
          </a:prstGeom>
          <a:noFill/>
        </p:spPr>
        <p:txBody>
          <a:bodyPr wrap="square" rtlCol="0">
            <a:spAutoFit/>
          </a:bodyPr>
          <a:lstStyle/>
          <a:p>
            <a:r>
              <a:rPr lang="ru-RU" b="1" dirty="0" smtClean="0">
                <a:latin typeface="Times New Roman" pitchFamily="18" charset="0"/>
                <a:cs typeface="Times New Roman" pitchFamily="18" charset="0"/>
              </a:rPr>
              <a:t>Содержание номера:</a:t>
            </a:r>
          </a:p>
          <a:p>
            <a:pPr lvl="0"/>
            <a:r>
              <a:rPr lang="ru-RU" sz="1600" dirty="0" smtClean="0">
                <a:solidFill>
                  <a:srgbClr val="7030A0"/>
                </a:solidFill>
                <a:latin typeface="Times New Roman" pitchFamily="18" charset="0"/>
                <a:cs typeface="Times New Roman" pitchFamily="18" charset="0"/>
              </a:rPr>
              <a:t>Декабрь</a:t>
            </a:r>
          </a:p>
          <a:p>
            <a:pPr lvl="0">
              <a:buFont typeface="Wingdings" pitchFamily="2" charset="2"/>
              <a:buChar char="v"/>
            </a:pPr>
            <a:r>
              <a:rPr lang="ru-RU" sz="1600" dirty="0" smtClean="0">
                <a:latin typeface="Times New Roman" pitchFamily="18" charset="0"/>
                <a:cs typeface="Times New Roman" pitchFamily="18" charset="0"/>
              </a:rPr>
              <a:t>Неделя </a:t>
            </a:r>
            <a:r>
              <a:rPr lang="ru-RU" sz="1600" dirty="0" smtClean="0"/>
              <a:t>«Здравствуй, Зимушка – зима»</a:t>
            </a:r>
          </a:p>
          <a:p>
            <a:pPr>
              <a:buFont typeface="Wingdings" pitchFamily="2" charset="2"/>
              <a:buChar char="v"/>
            </a:pPr>
            <a:r>
              <a:rPr lang="ru-RU" sz="1600" dirty="0" smtClean="0">
                <a:latin typeface="Times New Roman" pitchFamily="18" charset="0"/>
                <a:cs typeface="Times New Roman" pitchFamily="18" charset="0"/>
              </a:rPr>
              <a:t>Письмо Деду Морозу</a:t>
            </a:r>
          </a:p>
          <a:p>
            <a:pPr lvl="0">
              <a:buFont typeface="Wingdings" pitchFamily="2" charset="2"/>
              <a:buChar char="v"/>
            </a:pPr>
            <a:r>
              <a:rPr lang="ru-RU" sz="1600" dirty="0" smtClean="0">
                <a:latin typeface="Times New Roman" pitchFamily="18" charset="0"/>
                <a:cs typeface="Times New Roman" pitchFamily="18" charset="0"/>
              </a:rPr>
              <a:t>Неделя  «Я человек»</a:t>
            </a:r>
          </a:p>
          <a:p>
            <a:pPr lvl="0">
              <a:buFont typeface="Wingdings" pitchFamily="2" charset="2"/>
              <a:buChar char="v"/>
            </a:pPr>
            <a:r>
              <a:rPr lang="ru-RU" sz="1600" dirty="0" smtClean="0">
                <a:latin typeface="Times New Roman" pitchFamily="18" charset="0"/>
                <a:cs typeface="Times New Roman" pitchFamily="18" charset="0"/>
              </a:rPr>
              <a:t>Неделя  «Мастерская Деда Мороза»</a:t>
            </a:r>
          </a:p>
          <a:p>
            <a:pPr lvl="0">
              <a:buFont typeface="Wingdings" pitchFamily="2" charset="2"/>
              <a:buChar char="v"/>
            </a:pPr>
            <a:r>
              <a:rPr lang="ru-RU" sz="1600" dirty="0" smtClean="0">
                <a:latin typeface="Times New Roman" pitchFamily="18" charset="0"/>
                <a:cs typeface="Times New Roman" pitchFamily="18" charset="0"/>
              </a:rPr>
              <a:t>Неделя «К нам приходит Новый год»</a:t>
            </a:r>
          </a:p>
          <a:p>
            <a:pPr lvl="0">
              <a:buFont typeface="Wingdings" pitchFamily="2" charset="2"/>
              <a:buChar char="v"/>
            </a:pPr>
            <a:r>
              <a:rPr lang="ru-RU" sz="1600" dirty="0" smtClean="0">
                <a:latin typeface="Times New Roman" pitchFamily="18" charset="0"/>
                <a:cs typeface="Times New Roman" pitchFamily="18" charset="0"/>
              </a:rPr>
              <a:t>Это интересно!</a:t>
            </a:r>
            <a:endParaRPr lang="ru-RU" dirty="0" smtClean="0"/>
          </a:p>
        </p:txBody>
      </p:sp>
      <p:pic>
        <p:nvPicPr>
          <p:cNvPr id="6" name="Рисунок 5" descr="C:\Users\Методист\Desktop\акулик н.п\WP_20161205_10_57_24_Pro.jpg"/>
          <p:cNvPicPr/>
          <p:nvPr/>
        </p:nvPicPr>
        <p:blipFill>
          <a:blip r:embed="rId4" cstate="email"/>
          <a:srcRect/>
          <a:stretch>
            <a:fillRect/>
          </a:stretch>
        </p:blipFill>
        <p:spPr bwMode="auto">
          <a:xfrm>
            <a:off x="785794" y="3857620"/>
            <a:ext cx="5143536" cy="3286148"/>
          </a:xfrm>
          <a:prstGeom prst="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sp>
        <p:nvSpPr>
          <p:cNvPr id="11" name="TextBox 10"/>
          <p:cNvSpPr txBox="1"/>
          <p:nvPr/>
        </p:nvSpPr>
        <p:spPr>
          <a:xfrm>
            <a:off x="571480" y="6500827"/>
            <a:ext cx="5572164" cy="2031325"/>
          </a:xfrm>
          <a:prstGeom prst="rect">
            <a:avLst/>
          </a:prstGeom>
          <a:noFill/>
        </p:spPr>
        <p:txBody>
          <a:bodyPr wrap="square" rtlCol="0">
            <a:spAutoFit/>
          </a:bodyPr>
          <a:lstStyle/>
          <a:p>
            <a:endParaRPr lang="ru-RU" b="1" dirty="0" smtClean="0">
              <a:solidFill>
                <a:srgbClr val="FF0000"/>
              </a:solidFill>
              <a:latin typeface="Times New Roman" pitchFamily="18" charset="0"/>
              <a:cs typeface="Times New Roman" pitchFamily="18" charset="0"/>
            </a:endParaRPr>
          </a:p>
          <a:p>
            <a:endParaRPr lang="ru-RU" b="1" dirty="0" smtClean="0">
              <a:solidFill>
                <a:srgbClr val="FF0000"/>
              </a:solidFill>
              <a:latin typeface="Times New Roman" pitchFamily="18" charset="0"/>
              <a:cs typeface="Times New Roman" pitchFamily="18" charset="0"/>
            </a:endParaRPr>
          </a:p>
          <a:p>
            <a:endParaRPr lang="ru-RU" b="1" dirty="0" smtClean="0">
              <a:solidFill>
                <a:srgbClr val="FF0000"/>
              </a:solidFill>
              <a:latin typeface="Times New Roman" pitchFamily="18" charset="0"/>
              <a:cs typeface="Times New Roman" pitchFamily="18" charset="0"/>
            </a:endParaRPr>
          </a:p>
          <a:p>
            <a:r>
              <a:rPr lang="ru-RU" b="1" dirty="0" smtClean="0">
                <a:solidFill>
                  <a:srgbClr val="FF0000"/>
                </a:solidFill>
                <a:latin typeface="Times New Roman" pitchFamily="18" charset="0"/>
                <a:cs typeface="Times New Roman" pitchFamily="18" charset="0"/>
              </a:rPr>
              <a:t>Наш девиз: </a:t>
            </a:r>
            <a:r>
              <a:rPr lang="ru-RU" dirty="0" smtClean="0">
                <a:latin typeface="Times New Roman" pitchFamily="18" charset="0"/>
                <a:cs typeface="Times New Roman" pitchFamily="18" charset="0"/>
              </a:rPr>
              <a:t>Не надо бояться, не стоит сомнений  - у нас все получиться, ведь мы уже давно одна большая дружная семья!</a:t>
            </a:r>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рамочки\РАМОЧКИ 2\рамочки\16.jpg"/>
          <p:cNvPicPr>
            <a:picLocks noChangeAspect="1" noChangeArrowheads="1"/>
          </p:cNvPicPr>
          <p:nvPr/>
        </p:nvPicPr>
        <p:blipFill>
          <a:blip r:embed="rId2" cstate="email"/>
          <a:srcRect/>
          <a:stretch>
            <a:fillRect/>
          </a:stretch>
        </p:blipFill>
        <p:spPr bwMode="auto">
          <a:xfrm>
            <a:off x="1" y="0"/>
            <a:ext cx="6857999" cy="9144000"/>
          </a:xfrm>
          <a:prstGeom prst="rect">
            <a:avLst/>
          </a:prstGeom>
          <a:noFill/>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6" name="TextBox 5"/>
          <p:cNvSpPr txBox="1"/>
          <p:nvPr/>
        </p:nvSpPr>
        <p:spPr>
          <a:xfrm>
            <a:off x="2571744" y="571472"/>
            <a:ext cx="1680460" cy="369332"/>
          </a:xfrm>
          <a:prstGeom prst="rect">
            <a:avLst/>
          </a:prstGeom>
          <a:noFill/>
        </p:spPr>
        <p:txBody>
          <a:bodyPr wrap="none" rtlCol="0">
            <a:spAutoFit/>
          </a:bodyPr>
          <a:lstStyle/>
          <a:p>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rPr>
              <a:t>Это интересно!</a:t>
            </a:r>
            <a:endParaRPr lang="ru-RU"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9" name="TextBox 8"/>
          <p:cNvSpPr txBox="1"/>
          <p:nvPr/>
        </p:nvSpPr>
        <p:spPr>
          <a:xfrm>
            <a:off x="500042" y="928662"/>
            <a:ext cx="5643602" cy="5755422"/>
          </a:xfrm>
          <a:prstGeom prst="rect">
            <a:avLst/>
          </a:prstGeom>
          <a:noFill/>
        </p:spPr>
        <p:txBody>
          <a:bodyPr wrap="square" rtlCol="0">
            <a:spAutoFit/>
          </a:bodyPr>
          <a:lstStyle/>
          <a:p>
            <a:pPr algn="ctr"/>
            <a:r>
              <a:rPr lang="ru-RU" b="1" dirty="0" smtClean="0"/>
              <a:t>Весёлые зимние каникулы.</a:t>
            </a:r>
          </a:p>
          <a:p>
            <a:pPr algn="just"/>
            <a:r>
              <a:rPr lang="ru-RU" sz="1400" dirty="0" smtClean="0"/>
              <a:t> Как организовать выходные, если вы никуда не уезжаете? Чем занять ребенка, чтобы он не скучал и провел каникулы весело и интересно?</a:t>
            </a:r>
          </a:p>
          <a:p>
            <a:pPr algn="just"/>
            <a:r>
              <a:rPr lang="ru-RU" sz="1400" dirty="0" smtClean="0"/>
              <a:t>О чем мечтают дети, думая о праздниках? О волшебстве, маскарадах, ледяных горках, путешествиях. И о том, что наконец-то можно пообщаться с мамой и папой, которые вечно пропадают на работе. О чем думают родители? О долгом сне, диване и телевизоре или книжке. И о тишине!</a:t>
            </a:r>
          </a:p>
          <a:p>
            <a:pPr algn="just"/>
            <a:r>
              <a:rPr lang="ru-RU" sz="1400" dirty="0" smtClean="0"/>
              <a:t>Родители, если вы пролежите перед телевизором все 10 дней, то праздники пройдут быстро и скучно, а дети ваши останутся разочарованными. Вот советы, как сделать каникулы интересными для себя и детей.</a:t>
            </a:r>
          </a:p>
          <a:p>
            <a:pPr algn="just"/>
            <a:r>
              <a:rPr lang="ru-RU" sz="1400" dirty="0" smtClean="0"/>
              <a:t>1.    Для детей главное, чтобы дни были разнообразными. Напишите план: горка, снег, гулянья, гости, представления, музеи, карнавалы и маскарады.</a:t>
            </a:r>
          </a:p>
          <a:p>
            <a:pPr algn="just"/>
            <a:r>
              <a:rPr lang="ru-RU" sz="1400" dirty="0" smtClean="0"/>
              <a:t>2.   Как можно больше времени проводите на свежем воздухе. Если есть возможность, съездите к друзьям за город. Гуляйте в парке, во дворе, ездите в лесопарки, берите коньки — и марш на каток, катайтесь на лыжах. Постарайтесь весь световой день провести на улице. Ведь когда выйдете на работу, погулять уже не получится. И детям гулянье необходимо!</a:t>
            </a:r>
          </a:p>
          <a:p>
            <a:pPr algn="just"/>
            <a:r>
              <a:rPr lang="ru-RU" sz="1400" dirty="0" smtClean="0"/>
              <a:t>3.   Сделайте то, о чем давно мечтали, но до чего никак не дойдут руки. Поставьте домашний спектакль, съездите в гости к друзьям, которые далеко живут, сходите в театр. Главное — всей семьей.</a:t>
            </a:r>
          </a:p>
          <a:p>
            <a:pPr algn="just"/>
            <a:endParaRPr lang="ru-RU" dirty="0"/>
          </a:p>
        </p:txBody>
      </p:sp>
      <p:pic>
        <p:nvPicPr>
          <p:cNvPr id="7" name="Рисунок 6" descr="C:\Users\Олег\Desktop\Новая папка (7)\P1070057.JPG"/>
          <p:cNvPicPr/>
          <p:nvPr/>
        </p:nvPicPr>
        <p:blipFill>
          <a:blip r:embed="rId3" cstate="email"/>
          <a:srcRect/>
          <a:stretch>
            <a:fillRect/>
          </a:stretch>
        </p:blipFill>
        <p:spPr bwMode="auto">
          <a:xfrm>
            <a:off x="2000240" y="6215074"/>
            <a:ext cx="2857520" cy="2343148"/>
          </a:xfrm>
          <a:prstGeom prst="round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рамочки\РАМОЧКИ 2\рамочки\16.jpg"/>
          <p:cNvPicPr>
            <a:picLocks noChangeAspect="1" noChangeArrowheads="1"/>
          </p:cNvPicPr>
          <p:nvPr/>
        </p:nvPicPr>
        <p:blipFill>
          <a:blip r:embed="rId2" cstate="email"/>
          <a:srcRect/>
          <a:stretch>
            <a:fillRect/>
          </a:stretch>
        </p:blipFill>
        <p:spPr bwMode="auto">
          <a:xfrm>
            <a:off x="1" y="0"/>
            <a:ext cx="6857999" cy="9144000"/>
          </a:xfrm>
          <a:prstGeom prst="rect">
            <a:avLst/>
          </a:prstGeom>
          <a:noFill/>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8" name="TextBox 7"/>
          <p:cNvSpPr txBox="1"/>
          <p:nvPr/>
        </p:nvSpPr>
        <p:spPr>
          <a:xfrm>
            <a:off x="642918" y="785787"/>
            <a:ext cx="5572163" cy="4893647"/>
          </a:xfrm>
          <a:prstGeom prst="rect">
            <a:avLst/>
          </a:prstGeom>
          <a:noFill/>
        </p:spPr>
        <p:txBody>
          <a:bodyPr wrap="square" rtlCol="0">
            <a:spAutoFit/>
          </a:bodyPr>
          <a:lstStyle/>
          <a:p>
            <a:pPr algn="just"/>
            <a:r>
              <a:rPr lang="ru-RU" sz="1400" dirty="0" smtClean="0"/>
              <a:t>4.  Устройте домашний детский праздник. Соберите друзей, соседей, отрепетируйте представление, нарядитесь в костюмы, поиграйте в сказку, приготовьте простое угощение на разноцветных бумажных тарелочках, чтобы не мыть посуду.</a:t>
            </a:r>
          </a:p>
          <a:p>
            <a:pPr algn="just"/>
            <a:r>
              <a:rPr lang="ru-RU" sz="1400" dirty="0" smtClean="0"/>
              <a:t>5.  Организуйте праздник во дворе. Так вы и поиграете, и погуляете. Нарядите елку, поиграйте в ручеек. Поверьте, это понравится и детям, и взрослым. Заодно и соседей своих поближе узнаете.</a:t>
            </a:r>
          </a:p>
          <a:p>
            <a:pPr algn="just"/>
            <a:r>
              <a:rPr lang="ru-RU" sz="1400" dirty="0" smtClean="0"/>
              <a:t>6.    Разнообразьте катание с горки — устройте там праздник с конкурсами: кто дальше всех уедет, кто быстрее и т. д. Куртки можно украсить елочным дождиком.</a:t>
            </a:r>
          </a:p>
          <a:p>
            <a:pPr algn="just"/>
            <a:r>
              <a:rPr lang="ru-RU" sz="1400" dirty="0" smtClean="0"/>
              <a:t>7.   Идите в зимний поход. В парк или в лес. Закопайте под елками сюрпризы, маленькие подарочки. Нарисуйте карту или план. Под елкой найдите письмо Деда Мороза, в котором он пишет: «К сожалению, я до тебя не доехал, сани мои сломались, пришлось закопать твой подарок под елочкой. Вот карта, по ней ты сможешь свой подарок найти». Пусть ребенок по карте ищет нужные елки и обнаруживает подарки. Поверьте, дети от таких поисков сокровищ будут в восторге!</a:t>
            </a:r>
          </a:p>
          <a:p>
            <a:pPr algn="just"/>
            <a:r>
              <a:rPr lang="ru-RU" sz="1400" dirty="0" smtClean="0"/>
              <a:t>8.   Гуляя в лесу, давайте ребенку задания: повесить кормушку, насыпать корм в уже висящие кормушки, зарисовать все деревья, которые он встречает</a:t>
            </a:r>
          </a:p>
          <a:p>
            <a:endParaRPr lang="ru-RU" dirty="0"/>
          </a:p>
        </p:txBody>
      </p:sp>
      <p:pic>
        <p:nvPicPr>
          <p:cNvPr id="5" name="Рисунок 4" descr="G:\WP_20161207_10_53_25_Pro.jpg"/>
          <p:cNvPicPr/>
          <p:nvPr/>
        </p:nvPicPr>
        <p:blipFill>
          <a:blip r:embed="rId3" cstate="email"/>
          <a:srcRect/>
          <a:stretch>
            <a:fillRect/>
          </a:stretch>
        </p:blipFill>
        <p:spPr bwMode="auto">
          <a:xfrm>
            <a:off x="1643050" y="5500694"/>
            <a:ext cx="3500462" cy="2762246"/>
          </a:xfrm>
          <a:prstGeom prst="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рамочки\РАМОЧКИ 2\рамочки\16.jpg"/>
          <p:cNvPicPr>
            <a:picLocks noChangeAspect="1" noChangeArrowheads="1"/>
          </p:cNvPicPr>
          <p:nvPr/>
        </p:nvPicPr>
        <p:blipFill>
          <a:blip r:embed="rId2" cstate="email"/>
          <a:srcRect/>
          <a:stretch>
            <a:fillRect/>
          </a:stretch>
        </p:blipFill>
        <p:spPr bwMode="auto">
          <a:xfrm>
            <a:off x="1" y="0"/>
            <a:ext cx="6857999" cy="9144000"/>
          </a:xfrm>
          <a:prstGeom prst="rect">
            <a:avLst/>
          </a:prstGeom>
          <a:noFill/>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5" name="TextBox 4"/>
          <p:cNvSpPr txBox="1"/>
          <p:nvPr/>
        </p:nvSpPr>
        <p:spPr>
          <a:xfrm>
            <a:off x="571480" y="785787"/>
            <a:ext cx="5857916" cy="6771084"/>
          </a:xfrm>
          <a:prstGeom prst="rect">
            <a:avLst/>
          </a:prstGeom>
          <a:noFill/>
        </p:spPr>
        <p:txBody>
          <a:bodyPr wrap="square" rtlCol="0">
            <a:spAutoFit/>
          </a:bodyPr>
          <a:lstStyle/>
          <a:p>
            <a:pPr algn="just"/>
            <a:r>
              <a:rPr lang="ru-RU" sz="1400" dirty="0" smtClean="0"/>
              <a:t>9.    Сходите в музей. Дошкольнику будет интересно в музее краеведческом, зоологическом. Если дите любит греческие мифы, ведите в греческий зал. Наметили поход в картинную галерею — заранее почитайте мифы и Библию, ведь большинство классиков писали именно на эти темы.</a:t>
            </a:r>
          </a:p>
          <a:p>
            <a:pPr algn="just"/>
            <a:r>
              <a:rPr lang="ru-RU" sz="1400" dirty="0" smtClean="0"/>
              <a:t>10.   Устройте день рождественских подарков. За пару дней до праздника организуйте дома «волшебную мастерскую». Купите книжку с поделками и мастерите вместе с детьми! Делайте витражи, рисуйте картины на дереве, на холсте, вырезайте фигурки и клейте аппликации.</a:t>
            </a:r>
          </a:p>
          <a:p>
            <a:pPr algn="just"/>
            <a:r>
              <a:rPr lang="ru-RU" sz="1400" dirty="0" smtClean="0"/>
              <a:t>11.   Вместе с ребенком устройте акцию — разберите детские вещи (можно и свои тоже), соберите хорошую одежду, из которой малыш вырос, хорошие, но не любимые игрушки и отправьте все это нуждающимся детям в детские дома или в социальные центры. Сейчас такие акции устраивают многие детские магазины, кафе и церкви. Ребенку очень полезно сделать такое доброе дело.</a:t>
            </a:r>
          </a:p>
          <a:p>
            <a:pPr algn="just"/>
            <a:r>
              <a:rPr lang="ru-RU" sz="1400" dirty="0" smtClean="0"/>
              <a:t>12.   Не смотрите телевизор безостановочно! Заранее отметьте в программе те передачи и фильмы, которые вам понравятся, посмотрите их вместе с детьми, обсудите.</a:t>
            </a:r>
          </a:p>
          <a:p>
            <a:pPr algn="just"/>
            <a:r>
              <a:rPr lang="ru-RU" sz="1400" dirty="0" smtClean="0"/>
              <a:t>13.   Устройте «день вкуснятины». Можно, например, освободить в этот день маму от кухни, а папе с детьми наготовить простых вкусностей. И все вместе пеките печенье, позвольте детям измазаться в муке, в тесте, налепить неровных фигурок. Главное — самостоятельно!</a:t>
            </a:r>
          </a:p>
          <a:p>
            <a:pPr algn="just"/>
            <a:r>
              <a:rPr lang="ru-RU" sz="1400" dirty="0" smtClean="0"/>
              <a:t>14.   Запланируйте маскарад. Шейте костюмы, придумывайте грим. И детям, и себе!</a:t>
            </a:r>
          </a:p>
          <a:p>
            <a:pPr algn="just"/>
            <a:r>
              <a:rPr lang="ru-RU" sz="1400" dirty="0" smtClean="0"/>
              <a:t>15.   Устройте елку у себя дома. Подготовьте простое представление или концерт, угощение (то же печенье), маленькие подарочки гостям, пригласите друзей. Хорошо, если вы договоритесь с друзьями и они тоже организуют у себя елку. Так и будете ходить семьями друг к другу на елки. Отлично, если праздники тематические — у вас пиратская вечеринка, у друзей — принцессы и феи и так далее</a:t>
            </a:r>
          </a:p>
          <a:p>
            <a:pPr algn="just"/>
            <a:endParaRPr lang="ru-RU" sz="1400" dirty="0"/>
          </a:p>
        </p:txBody>
      </p:sp>
      <p:pic>
        <p:nvPicPr>
          <p:cNvPr id="6" name="Рисунок 5" descr="C:\Users\Олег\Desktop\Новая папка (7)\P1070044.JPG"/>
          <p:cNvPicPr/>
          <p:nvPr/>
        </p:nvPicPr>
        <p:blipFill>
          <a:blip r:embed="rId3" cstate="email"/>
          <a:srcRect/>
          <a:stretch>
            <a:fillRect/>
          </a:stretch>
        </p:blipFill>
        <p:spPr bwMode="auto">
          <a:xfrm>
            <a:off x="4429132" y="7072330"/>
            <a:ext cx="2143140" cy="1857388"/>
          </a:xfrm>
          <a:prstGeom prst="round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рамочки\РАМОЧКИ 2\рамочки\16.jpg"/>
          <p:cNvPicPr>
            <a:picLocks noChangeAspect="1" noChangeArrowheads="1"/>
          </p:cNvPicPr>
          <p:nvPr/>
        </p:nvPicPr>
        <p:blipFill>
          <a:blip r:embed="rId2" cstate="email"/>
          <a:srcRect/>
          <a:stretch>
            <a:fillRect/>
          </a:stretch>
        </p:blipFill>
        <p:spPr bwMode="auto">
          <a:xfrm>
            <a:off x="0" y="0"/>
            <a:ext cx="6857999" cy="9144000"/>
          </a:xfrm>
          <a:prstGeom prst="rect">
            <a:avLst/>
          </a:prstGeom>
          <a:noFill/>
        </p:spPr>
      </p:pic>
      <p:sp>
        <p:nvSpPr>
          <p:cNvPr id="4" name="TextBox 3"/>
          <p:cNvSpPr txBox="1"/>
          <p:nvPr/>
        </p:nvSpPr>
        <p:spPr>
          <a:xfrm>
            <a:off x="857232" y="1214414"/>
            <a:ext cx="5429288" cy="369332"/>
          </a:xfrm>
          <a:prstGeom prst="rect">
            <a:avLst/>
          </a:prstGeom>
          <a:noFill/>
        </p:spPr>
        <p:txBody>
          <a:bodyPr wrap="square" rtlCol="0">
            <a:spAutoFit/>
          </a:bodyPr>
          <a:lstStyle/>
          <a:p>
            <a:pPr algn="just"/>
            <a:r>
              <a:rPr lang="ru-RU" dirty="0" smtClean="0"/>
              <a:t>	</a:t>
            </a:r>
            <a:endParaRPr lang="ru-RU" dirty="0"/>
          </a:p>
        </p:txBody>
      </p:sp>
      <p:sp>
        <p:nvSpPr>
          <p:cNvPr id="11" name="TextBox 10"/>
          <p:cNvSpPr txBox="1"/>
          <p:nvPr/>
        </p:nvSpPr>
        <p:spPr>
          <a:xfrm>
            <a:off x="1571612" y="428596"/>
            <a:ext cx="184731" cy="369332"/>
          </a:xfrm>
          <a:prstGeom prst="rect">
            <a:avLst/>
          </a:prstGeom>
          <a:noFill/>
        </p:spPr>
        <p:txBody>
          <a:bodyPr wrap="none" rtlCol="0">
            <a:spAutoFit/>
          </a:bodyPr>
          <a:lstStyle/>
          <a:p>
            <a:endParaRPr lang="ru-RU" dirty="0"/>
          </a:p>
        </p:txBody>
      </p:sp>
      <p:sp>
        <p:nvSpPr>
          <p:cNvPr id="13" name="TextBox 12"/>
          <p:cNvSpPr txBox="1"/>
          <p:nvPr/>
        </p:nvSpPr>
        <p:spPr>
          <a:xfrm>
            <a:off x="428604" y="428596"/>
            <a:ext cx="6143668" cy="1200329"/>
          </a:xfrm>
          <a:prstGeom prst="rect">
            <a:avLst/>
          </a:prstGeom>
          <a:noFill/>
        </p:spPr>
        <p:txBody>
          <a:bodyPr wrap="square" rtlCol="0">
            <a:spAutoFit/>
          </a:bodyPr>
          <a:lstStyle/>
          <a:p>
            <a:pPr algn="ct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ПАМЯТКА</a:t>
            </a:r>
          </a:p>
          <a:p>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p>
          <a:p>
            <a:pPr algn="ct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о мерах пожарной безопасности при украшении елки</a:t>
            </a:r>
          </a:p>
          <a:p>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ru-RU" dirty="0"/>
          </a:p>
        </p:txBody>
      </p:sp>
      <p:sp>
        <p:nvSpPr>
          <p:cNvPr id="7" name="TextBox 6"/>
          <p:cNvSpPr txBox="1"/>
          <p:nvPr/>
        </p:nvSpPr>
        <p:spPr>
          <a:xfrm>
            <a:off x="714356" y="1428728"/>
            <a:ext cx="5500726" cy="4247317"/>
          </a:xfrm>
          <a:prstGeom prst="rect">
            <a:avLst/>
          </a:prstGeom>
          <a:noFill/>
        </p:spPr>
        <p:txBody>
          <a:bodyPr wrap="square" rtlCol="0">
            <a:spAutoFit/>
          </a:bodyPr>
          <a:lstStyle/>
          <a:p>
            <a:pPr algn="just"/>
            <a:r>
              <a:rPr lang="ru-RU" sz="1400" dirty="0" smtClean="0"/>
              <a:t>Новогодние и Рождественские праздники - замечательное время для детей и взрослых. Почти в каждом доме устанавливают и украшают красавицу-елку. Для того, чтобы эти дни не были омрачены бедой, необходимо обратить особое внимание на соблюдение мер пожарной безопасности, которые очень просты...</a:t>
            </a:r>
          </a:p>
          <a:p>
            <a:pPr algn="just"/>
            <a:r>
              <a:rPr lang="ru-RU" sz="1400" dirty="0" smtClean="0"/>
              <a:t>Проконтролируйте поведение детей в дни зимних каникул!</a:t>
            </a:r>
          </a:p>
          <a:p>
            <a:pPr algn="just"/>
            <a:r>
              <a:rPr lang="ru-RU" sz="1400" dirty="0" smtClean="0"/>
              <a:t>В случае возникновения пожара звоните</a:t>
            </a:r>
          </a:p>
          <a:p>
            <a:pPr algn="just"/>
            <a:r>
              <a:rPr lang="ru-RU" sz="1400" dirty="0" smtClean="0"/>
              <a:t>по телефону: 01, с мобильного: 112, 010</a:t>
            </a:r>
          </a:p>
          <a:p>
            <a:pPr algn="just"/>
            <a:r>
              <a:rPr lang="ru-RU" sz="1400" dirty="0" smtClean="0"/>
              <a:t>Натуральные елки имеют свойство высыхать при длительном пребывании в помещении, вспыхивают от легкой искры. Приобретайте елку как можно ближе к Новому году или храните ее на открытом воздухе. Готовясь к празднику, устанавливайте «лесную красавицу» на устойчивом основании и так, чтобы ветви не касались стен, потолка и находились на безопасном расстоянии от электроприборов и бытовых печей.</a:t>
            </a:r>
          </a:p>
          <a:p>
            <a:pPr algn="just"/>
            <a:r>
              <a:rPr lang="ru-RU" sz="1400" dirty="0" smtClean="0"/>
              <a:t>Во время торжества не зажигайте на елке свечи, а также самодельные </a:t>
            </a:r>
            <a:r>
              <a:rPr lang="ru-RU" sz="1400" dirty="0" err="1" smtClean="0"/>
              <a:t>электрогирлянды</a:t>
            </a:r>
            <a:r>
              <a:rPr lang="ru-RU" sz="1400" dirty="0" smtClean="0"/>
              <a:t>.  </a:t>
            </a:r>
            <a:r>
              <a:rPr lang="ru-RU" sz="1400" dirty="0" err="1" smtClean="0"/>
              <a:t>Электрогирлянда</a:t>
            </a:r>
            <a:r>
              <a:rPr lang="ru-RU" sz="1400" dirty="0" smtClean="0"/>
              <a:t> должна быть заводского производства и без повреждений.</a:t>
            </a:r>
          </a:p>
          <a:p>
            <a:endParaRPr lang="ru-RU" dirty="0"/>
          </a:p>
        </p:txBody>
      </p:sp>
      <p:pic>
        <p:nvPicPr>
          <p:cNvPr id="8" name="Рисунок 7" descr="C:\Users\Олег\Desktop\Новая папка (7)\P1070048.JPG"/>
          <p:cNvPicPr/>
          <p:nvPr/>
        </p:nvPicPr>
        <p:blipFill>
          <a:blip r:embed="rId3" cstate="email"/>
          <a:srcRect/>
          <a:stretch>
            <a:fillRect/>
          </a:stretch>
        </p:blipFill>
        <p:spPr bwMode="auto">
          <a:xfrm>
            <a:off x="4143380" y="5500694"/>
            <a:ext cx="2143140" cy="3000396"/>
          </a:xfrm>
          <a:prstGeom prst="rect">
            <a:avLst/>
          </a:prstGeom>
          <a:noFill/>
          <a:ln w="9525">
            <a:noFill/>
            <a:miter lim="800000"/>
            <a:headEnd/>
            <a:tailEnd/>
          </a:ln>
        </p:spPr>
      </p:pic>
      <p:sp>
        <p:nvSpPr>
          <p:cNvPr id="10" name="TextBox 9"/>
          <p:cNvSpPr txBox="1"/>
          <p:nvPr/>
        </p:nvSpPr>
        <p:spPr>
          <a:xfrm>
            <a:off x="714356" y="5286380"/>
            <a:ext cx="3357586" cy="2954655"/>
          </a:xfrm>
          <a:prstGeom prst="rect">
            <a:avLst/>
          </a:prstGeom>
          <a:noFill/>
        </p:spPr>
        <p:txBody>
          <a:bodyPr wrap="square" rtlCol="0">
            <a:spAutoFit/>
          </a:bodyPr>
          <a:lstStyle/>
          <a:p>
            <a:pPr algn="just"/>
            <a:r>
              <a:rPr lang="ru-RU" sz="1400" dirty="0" smtClean="0"/>
              <a:t>Проявить повышенную осторожность необходимо и при использовании бенгальских огней. Палочку с бенгальским огнем нужно держать в вытянутой руке и не подносить к одежде, глазам и натуральной елке. Бенгальские огни и хлопушки следует зажигать только под контролем взрослых и вдали от воспламеняющихся предметов.</a:t>
            </a:r>
          </a:p>
          <a:p>
            <a:pPr algn="just"/>
            <a:r>
              <a:rPr lang="ru-RU" sz="1400" dirty="0" smtClean="0"/>
              <a:t> Уважаемые родители!</a:t>
            </a:r>
          </a:p>
          <a:p>
            <a:pPr algn="just"/>
            <a:r>
              <a:rPr lang="ru-RU" sz="1400" dirty="0" smtClean="0"/>
              <a:t>Выполняйте эти элементарные правила пожарной безопасности и строго </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рамочки\РАМОЧКИ 2\рамочки\16.jpg"/>
          <p:cNvPicPr>
            <a:picLocks noChangeAspect="1" noChangeArrowheads="1"/>
          </p:cNvPicPr>
          <p:nvPr/>
        </p:nvPicPr>
        <p:blipFill>
          <a:blip r:embed="rId2" cstate="email"/>
          <a:srcRect/>
          <a:stretch>
            <a:fillRect/>
          </a:stretch>
        </p:blipFill>
        <p:spPr bwMode="auto">
          <a:xfrm>
            <a:off x="0" y="0"/>
            <a:ext cx="6857999" cy="9144000"/>
          </a:xfrm>
          <a:prstGeom prst="rect">
            <a:avLst/>
          </a:prstGeom>
          <a:noFill/>
        </p:spPr>
      </p:pic>
      <p:sp>
        <p:nvSpPr>
          <p:cNvPr id="25" name="TextBox 24"/>
          <p:cNvSpPr txBox="1"/>
          <p:nvPr/>
        </p:nvSpPr>
        <p:spPr>
          <a:xfrm>
            <a:off x="571480" y="2928926"/>
            <a:ext cx="5429288" cy="3416320"/>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Зимние пословицы и поговорки</a:t>
            </a:r>
          </a:p>
          <a:p>
            <a:r>
              <a:rPr lang="ru-RU" sz="1400" dirty="0" smtClean="0"/>
              <a:t>В декабре семь погод на дворе:  сеет, веет, дует, кружит, мутит, рвет, метет.</a:t>
            </a:r>
            <a:br>
              <a:rPr lang="ru-RU" sz="1400" dirty="0" smtClean="0"/>
            </a:br>
            <a:r>
              <a:rPr lang="ru-RU" sz="1400" dirty="0" smtClean="0"/>
              <a:t>Декабрь снежный и холодный — будет и год плодородный.</a:t>
            </a:r>
            <a:br>
              <a:rPr lang="ru-RU" sz="1400" dirty="0" smtClean="0"/>
            </a:br>
            <a:r>
              <a:rPr lang="ru-RU" sz="1400" dirty="0" smtClean="0"/>
              <a:t>В декабре зима стелет холсты, а мороз наводит мосты.</a:t>
            </a:r>
            <a:br>
              <a:rPr lang="ru-RU" sz="1400" dirty="0" smtClean="0"/>
            </a:br>
            <a:r>
              <a:rPr lang="ru-RU" sz="1400" dirty="0" smtClean="0"/>
              <a:t>Декабрь и замостит, и загвоздит, и саням ход даст.</a:t>
            </a:r>
            <a:br>
              <a:rPr lang="ru-RU" sz="1400" dirty="0" smtClean="0"/>
            </a:br>
            <a:r>
              <a:rPr lang="ru-RU" sz="1400" dirty="0" smtClean="0"/>
              <a:t>Декабрь глаз снегами тешит, да ухо морозом рвет.</a:t>
            </a:r>
            <a:br>
              <a:rPr lang="ru-RU" sz="1400" dirty="0" smtClean="0"/>
            </a:br>
            <a:r>
              <a:rPr lang="ru-RU" sz="1400" dirty="0" smtClean="0"/>
              <a:t>Декабрь - </a:t>
            </a:r>
            <a:r>
              <a:rPr lang="ru-RU" sz="1400" dirty="0" err="1" smtClean="0"/>
              <a:t>стужайло</a:t>
            </a:r>
            <a:r>
              <a:rPr lang="ru-RU" sz="1400" dirty="0" smtClean="0"/>
              <a:t>, на всю зиму землю студит.</a:t>
            </a:r>
            <a:br>
              <a:rPr lang="ru-RU" sz="1400" dirty="0" smtClean="0"/>
            </a:br>
            <a:r>
              <a:rPr lang="ru-RU" sz="1400" dirty="0" smtClean="0"/>
              <a:t>Декабрь - шапка зимы, июль - макушка лета.</a:t>
            </a:r>
            <a:br>
              <a:rPr lang="ru-RU" sz="1400" dirty="0" smtClean="0"/>
            </a:br>
            <a:r>
              <a:rPr lang="ru-RU" sz="1400" dirty="0" smtClean="0"/>
              <a:t>Декабрь спросит, что летом припасено.</a:t>
            </a:r>
            <a:br>
              <a:rPr lang="ru-RU" sz="1400" dirty="0" smtClean="0"/>
            </a:br>
            <a:r>
              <a:rPr lang="ru-RU" sz="1400" dirty="0" smtClean="0"/>
              <a:t>Декабрь год кончает, а зиму начинает.</a:t>
            </a:r>
            <a:br>
              <a:rPr lang="ru-RU" sz="1400" dirty="0" smtClean="0"/>
            </a:br>
            <a:r>
              <a:rPr lang="ru-RU" sz="1400" dirty="0" smtClean="0"/>
              <a:t>Декабрь - </a:t>
            </a:r>
            <a:r>
              <a:rPr lang="ru-RU" sz="1400" dirty="0" err="1" smtClean="0"/>
              <a:t>ветрозим</a:t>
            </a:r>
            <a:r>
              <a:rPr lang="ru-RU" sz="1400" dirty="0" smtClean="0"/>
              <a:t>, студень.</a:t>
            </a:r>
            <a:br>
              <a:rPr lang="ru-RU" sz="1400" dirty="0" smtClean="0"/>
            </a:br>
            <a:r>
              <a:rPr lang="ru-RU" sz="1400" dirty="0" smtClean="0"/>
              <a:t>Декабрь - шапка зимы. </a:t>
            </a:r>
          </a:p>
          <a:p>
            <a:r>
              <a:rPr lang="ru-RU" sz="1400" b="1" dirty="0" smtClean="0"/>
              <a:t> </a:t>
            </a:r>
            <a:endParaRPr lang="ru-RU" sz="1400" dirty="0" smtClean="0"/>
          </a:p>
          <a:p>
            <a:r>
              <a:rPr lang="ru-RU" sz="1600" b="1" dirty="0" smtClean="0"/>
              <a:t> </a:t>
            </a:r>
            <a:endParaRPr lang="ru-RU" sz="1600" dirty="0"/>
          </a:p>
        </p:txBody>
      </p:sp>
      <p:sp>
        <p:nvSpPr>
          <p:cNvPr id="26" name="Прямоугольник 25"/>
          <p:cNvSpPr/>
          <p:nvPr/>
        </p:nvSpPr>
        <p:spPr>
          <a:xfrm>
            <a:off x="500042" y="571472"/>
            <a:ext cx="2571768" cy="2523768"/>
          </a:xfrm>
          <a:prstGeom prst="rect">
            <a:avLst/>
          </a:prstGeom>
        </p:spPr>
        <p:txBody>
          <a:bodyPr wrap="square">
            <a:spAutoFit/>
          </a:bodyPr>
          <a:lstStyle/>
          <a:p>
            <a:pPr algn="ctr"/>
            <a:r>
              <a:rPr lang="ru-RU" sz="1400" b="1" dirty="0" smtClean="0"/>
              <a:t>ПРИШЛА ЗИМА</a:t>
            </a:r>
            <a:endParaRPr lang="ru-RU" sz="1400" dirty="0" smtClean="0"/>
          </a:p>
          <a:p>
            <a:r>
              <a:rPr lang="ru-RU" sz="1400" dirty="0" smtClean="0"/>
              <a:t>Пришла зима веселая,</a:t>
            </a:r>
            <a:br>
              <a:rPr lang="ru-RU" sz="1400" dirty="0" smtClean="0"/>
            </a:br>
            <a:r>
              <a:rPr lang="ru-RU" sz="1400" dirty="0" smtClean="0"/>
              <a:t>С коньками и салазками,</a:t>
            </a:r>
            <a:br>
              <a:rPr lang="ru-RU" sz="1400" dirty="0" smtClean="0"/>
            </a:br>
            <a:r>
              <a:rPr lang="ru-RU" sz="1400" dirty="0" smtClean="0"/>
              <a:t>С лыжнею, припорошенной,</a:t>
            </a:r>
            <a:br>
              <a:rPr lang="ru-RU" sz="1400" dirty="0" smtClean="0"/>
            </a:br>
            <a:r>
              <a:rPr lang="ru-RU" sz="1400" dirty="0" smtClean="0"/>
              <a:t>С волшебной старой сказкою.</a:t>
            </a:r>
            <a:br>
              <a:rPr lang="ru-RU" sz="1400" dirty="0" smtClean="0"/>
            </a:br>
            <a:r>
              <a:rPr lang="ru-RU" sz="1400" dirty="0" smtClean="0"/>
              <a:t>На елке разукрашенной</a:t>
            </a:r>
            <a:br>
              <a:rPr lang="ru-RU" sz="1400" dirty="0" smtClean="0"/>
            </a:br>
            <a:r>
              <a:rPr lang="ru-RU" sz="1400" dirty="0" smtClean="0"/>
              <a:t>Фонарики качаются.</a:t>
            </a:r>
            <a:br>
              <a:rPr lang="ru-RU" sz="1400" dirty="0" smtClean="0"/>
            </a:br>
            <a:r>
              <a:rPr lang="ru-RU" sz="1400" dirty="0" smtClean="0"/>
              <a:t>Пусть зимушка веселая,</a:t>
            </a:r>
            <a:br>
              <a:rPr lang="ru-RU" sz="1400" dirty="0" smtClean="0"/>
            </a:br>
            <a:r>
              <a:rPr lang="ru-RU" sz="1400" dirty="0" smtClean="0"/>
              <a:t>Подольше не кончается!</a:t>
            </a:r>
            <a:br>
              <a:rPr lang="ru-RU" sz="1400" dirty="0" smtClean="0"/>
            </a:br>
            <a:r>
              <a:rPr lang="ru-RU" sz="1400" i="1" dirty="0" err="1" smtClean="0"/>
              <a:t>И.Черницкая</a:t>
            </a:r>
            <a:endParaRPr lang="ru-RU" sz="1400" dirty="0" smtClean="0"/>
          </a:p>
          <a:p>
            <a:r>
              <a:rPr lang="ru-RU" b="1" dirty="0" smtClean="0"/>
              <a:t> </a:t>
            </a:r>
            <a:endParaRPr lang="ru-RU" dirty="0" smtClean="0"/>
          </a:p>
        </p:txBody>
      </p:sp>
      <p:pic>
        <p:nvPicPr>
          <p:cNvPr id="27" name="Рисунок 26" descr="C:\Users\Методист\Desktop\акулик н.п\WP_20161205_11_12_16_Pro.jpg"/>
          <p:cNvPicPr/>
          <p:nvPr/>
        </p:nvPicPr>
        <p:blipFill>
          <a:blip r:embed="rId3" cstate="email"/>
          <a:srcRect/>
          <a:stretch>
            <a:fillRect/>
          </a:stretch>
        </p:blipFill>
        <p:spPr bwMode="auto">
          <a:xfrm>
            <a:off x="2857496" y="642910"/>
            <a:ext cx="3357586" cy="1919287"/>
          </a:xfrm>
          <a:prstGeom prst="rect">
            <a:avLst/>
          </a:prstGeom>
          <a:noFill/>
          <a:ln w="38100">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miter lim="800000"/>
            <a:headEnd/>
            <a:tailEnd/>
          </a:ln>
        </p:spPr>
      </p:pic>
      <p:pic>
        <p:nvPicPr>
          <p:cNvPr id="28" name="Рисунок 27" descr="C:\Users\Методист\Desktop\акулик н.п\WP_20161207_10_53_47_Pro.jpg"/>
          <p:cNvPicPr/>
          <p:nvPr/>
        </p:nvPicPr>
        <p:blipFill>
          <a:blip r:embed="rId4" cstate="email"/>
          <a:srcRect/>
          <a:stretch>
            <a:fillRect/>
          </a:stretch>
        </p:blipFill>
        <p:spPr bwMode="auto">
          <a:xfrm>
            <a:off x="1142984" y="5857884"/>
            <a:ext cx="4572032" cy="2643206"/>
          </a:xfrm>
          <a:prstGeom prst="snip2Diag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pic>
        <p:nvPicPr>
          <p:cNvPr id="29" name="Рисунок 28" descr="http://mbdou59.ucoz.ru/avatar/files/5q/122842853610619.png"/>
          <p:cNvPicPr/>
          <p:nvPr/>
        </p:nvPicPr>
        <p:blipFill>
          <a:blip r:embed="rId5" cstate="print"/>
          <a:srcRect/>
          <a:stretch>
            <a:fillRect/>
          </a:stretch>
        </p:blipFill>
        <p:spPr bwMode="auto">
          <a:xfrm>
            <a:off x="4000504" y="4500562"/>
            <a:ext cx="2357454" cy="1928826"/>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рамочки\РАМОЧКИ 2\рамочки\16.jpg"/>
          <p:cNvPicPr>
            <a:picLocks noChangeAspect="1" noChangeArrowheads="1"/>
          </p:cNvPicPr>
          <p:nvPr/>
        </p:nvPicPr>
        <p:blipFill>
          <a:blip r:embed="rId2" cstate="email"/>
          <a:srcRect/>
          <a:stretch>
            <a:fillRect/>
          </a:stretch>
        </p:blipFill>
        <p:spPr bwMode="auto">
          <a:xfrm>
            <a:off x="0" y="0"/>
            <a:ext cx="6857999" cy="9144000"/>
          </a:xfrm>
          <a:prstGeom prst="rect">
            <a:avLst/>
          </a:prstGeom>
          <a:noFill/>
        </p:spPr>
      </p:pic>
      <p:sp>
        <p:nvSpPr>
          <p:cNvPr id="3" name="Прямоугольник 2"/>
          <p:cNvSpPr/>
          <p:nvPr/>
        </p:nvSpPr>
        <p:spPr>
          <a:xfrm>
            <a:off x="571480" y="500034"/>
            <a:ext cx="2643206" cy="3046988"/>
          </a:xfrm>
          <a:prstGeom prst="rect">
            <a:avLst/>
          </a:prstGeom>
        </p:spPr>
        <p:txBody>
          <a:bodyPr wrap="square">
            <a:spAutoFit/>
          </a:bodyPr>
          <a:lstStyle/>
          <a:p>
            <a:pPr algn="ctr"/>
            <a:r>
              <a:rPr lang="ru-RU" sz="1600" b="1" dirty="0" smtClean="0">
                <a:latin typeface="Times New Roman" pitchFamily="18" charset="0"/>
                <a:cs typeface="Times New Roman" pitchFamily="18" charset="0"/>
              </a:rPr>
              <a:t>Снегири</a:t>
            </a:r>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Выбегай поскорей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Посмотреть на снегирей.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Прилетели, прилетели,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Стайку встретили метели!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А Мороз-Красный Нос</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Им рябинки принес.</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Хорошо угостил,</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Хорошо подсластил.</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Зимним вечером поздним</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Ярко-алые грозди.</a:t>
            </a:r>
            <a:br>
              <a:rPr lang="ru-RU" sz="1600" dirty="0" smtClean="0">
                <a:latin typeface="Times New Roman" pitchFamily="18" charset="0"/>
                <a:cs typeface="Times New Roman" pitchFamily="18" charset="0"/>
              </a:rPr>
            </a:br>
            <a:r>
              <a:rPr lang="ru-RU" sz="1600" i="1" dirty="0" smtClean="0">
                <a:latin typeface="Times New Roman" pitchFamily="18" charset="0"/>
                <a:cs typeface="Times New Roman" pitchFamily="18" charset="0"/>
              </a:rPr>
              <a:t>А.Прокофьев</a:t>
            </a:r>
            <a:endParaRPr lang="ru-RU" sz="1600" dirty="0" smtClean="0">
              <a:latin typeface="Times New Roman" pitchFamily="18" charset="0"/>
              <a:cs typeface="Times New Roman" pitchFamily="18" charset="0"/>
            </a:endParaRPr>
          </a:p>
        </p:txBody>
      </p:sp>
      <p:sp>
        <p:nvSpPr>
          <p:cNvPr id="4" name="TextBox 3"/>
          <p:cNvSpPr txBox="1"/>
          <p:nvPr/>
        </p:nvSpPr>
        <p:spPr>
          <a:xfrm>
            <a:off x="642918" y="3643306"/>
            <a:ext cx="5643602" cy="4786346"/>
          </a:xfrm>
          <a:prstGeom prst="rect">
            <a:avLst/>
          </a:prstGeom>
          <a:noFill/>
        </p:spPr>
        <p:txBody>
          <a:bodyPr wrap="square" rtlCol="0">
            <a:spAutoFit/>
          </a:bodyPr>
          <a:lstStyle/>
          <a:p>
            <a:pPr algn="ctr"/>
            <a:r>
              <a:rPr lang="ru-RU" b="1" dirty="0" smtClean="0">
                <a:solidFill>
                  <a:srgbClr val="002060"/>
                </a:solidFill>
              </a:rPr>
              <a:t>НЕДЕЛЯ</a:t>
            </a:r>
          </a:p>
          <a:p>
            <a:pPr algn="ctr"/>
            <a:r>
              <a:rPr lang="ru-RU" b="1" dirty="0" smtClean="0">
                <a:solidFill>
                  <a:srgbClr val="7030A0"/>
                </a:solidFill>
              </a:rPr>
              <a:t> «Здравствуй, Зимушка – зима»</a:t>
            </a:r>
            <a:endParaRPr lang="ru-RU" dirty="0" smtClean="0">
              <a:solidFill>
                <a:srgbClr val="7030A0"/>
              </a:solidFill>
            </a:endParaRPr>
          </a:p>
          <a:p>
            <a:r>
              <a:rPr lang="ru-RU" b="1" dirty="0" smtClean="0"/>
              <a:t> </a:t>
            </a:r>
            <a:endParaRPr lang="ru-RU" dirty="0" smtClean="0"/>
          </a:p>
          <a:p>
            <a:pPr algn="just"/>
            <a:r>
              <a:rPr lang="ru-RU" sz="1400" dirty="0" smtClean="0"/>
              <a:t>	С 1 по 9 декабря в нашей группе прошла неделя «Здравствуй, Зимушка - зима». Все дети любят зиму, но не все задумываются, почему времена года сменяют друг друга, всем ли хорошо зимой, что было бы, если бы зимой не было снега. Детям была предоставлена возможность в течение двух недель, заниматься над темой «Зимушка – зима», чтобы получить ответы на интересующие их вопросы.</a:t>
            </a:r>
          </a:p>
          <a:p>
            <a:pPr algn="just"/>
            <a:r>
              <a:rPr lang="ru-RU" sz="1400" dirty="0" smtClean="0"/>
              <a:t>	Поддерживая стремления детей к творчеству, мы помогли детям обогатить имеющиеся знания и навыки. Исходя из потребностей, интересов и предпочтений детей, наша работа позволила ребенку продвинуться вперед и обеспечила выход каждого на свой более высокий уровень. Неделя «Зимушка-зима» предоставила большие возможности для творчества, самостоятельности, умение планировать, работать в коллективе.</a:t>
            </a:r>
          </a:p>
          <a:p>
            <a:pPr algn="just"/>
            <a:r>
              <a:rPr lang="ru-RU" sz="1400" dirty="0" smtClean="0"/>
              <a:t>Ребята приобрели опыт продуктивного взаимодействия друг с другом, умение слушать товарища, усвоили необходимые знания по теме «Зима», а также, проявили интерес к наблюдениям за явлениями в природ</a:t>
            </a:r>
            <a:endParaRPr lang="ru-RU" sz="1400" dirty="0"/>
          </a:p>
        </p:txBody>
      </p:sp>
      <p:pic>
        <p:nvPicPr>
          <p:cNvPr id="5" name="Рисунок 4" descr="C:\Users\Методист\Desktop\акулик н.п\WP_20161205_10_49_22_Pro.jpg"/>
          <p:cNvPicPr/>
          <p:nvPr/>
        </p:nvPicPr>
        <p:blipFill>
          <a:blip r:embed="rId3" cstate="email"/>
          <a:srcRect/>
          <a:stretch>
            <a:fillRect/>
          </a:stretch>
        </p:blipFill>
        <p:spPr bwMode="auto">
          <a:xfrm>
            <a:off x="3143248" y="785786"/>
            <a:ext cx="3000396" cy="2571768"/>
          </a:xfrm>
          <a:prstGeom prst="roundRect">
            <a:avLst/>
          </a:prstGeom>
          <a:noFill/>
          <a:ln w="41275">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рамочки\РАМОЧКИ 2\рамочки\16.jpg"/>
          <p:cNvPicPr>
            <a:picLocks noChangeAspect="1" noChangeArrowheads="1"/>
          </p:cNvPicPr>
          <p:nvPr/>
        </p:nvPicPr>
        <p:blipFill>
          <a:blip r:embed="rId2" cstate="email"/>
          <a:srcRect/>
          <a:stretch>
            <a:fillRect/>
          </a:stretch>
        </p:blipFill>
        <p:spPr bwMode="auto">
          <a:xfrm>
            <a:off x="0" y="0"/>
            <a:ext cx="6857999" cy="9144000"/>
          </a:xfrm>
          <a:prstGeom prst="rect">
            <a:avLst/>
          </a:prstGeom>
          <a:noFill/>
        </p:spPr>
      </p:pic>
      <p:sp>
        <p:nvSpPr>
          <p:cNvPr id="3" name="TextBox 2"/>
          <p:cNvSpPr txBox="1"/>
          <p:nvPr/>
        </p:nvSpPr>
        <p:spPr>
          <a:xfrm>
            <a:off x="500042" y="214282"/>
            <a:ext cx="5715039" cy="1877437"/>
          </a:xfrm>
          <a:prstGeom prst="rect">
            <a:avLst/>
          </a:prstGeom>
          <a:noFill/>
        </p:spPr>
        <p:txBody>
          <a:bodyPr wrap="square" rtlCol="0">
            <a:spAutoFit/>
          </a:bodyPr>
          <a:lstStyle/>
          <a:p>
            <a:pPr algn="ctr"/>
            <a:endParaRPr lang="ru-RU"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r>
              <a:rPr lang="ru-RU" sz="1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Письмо Деду Морозу</a:t>
            </a:r>
          </a:p>
          <a:p>
            <a:pPr algn="just"/>
            <a:r>
              <a:rPr lang="ru-RU" sz="1400" dirty="0" smtClean="0"/>
              <a:t>	9 декабря  мы с детьми старшей группы "Весёлая семейка"  совершили интересную и познавательную экскурсию на почту.  Такие познавательные путешествия  очень нравятся детям, но это не только развлечение. Яркие впечатления способствуют тому, что дети хорошо запоминают и пополняют ту информацию, которую получают на занятиях в детском саду.</a:t>
            </a:r>
          </a:p>
        </p:txBody>
      </p:sp>
      <p:sp>
        <p:nvSpPr>
          <p:cNvPr id="5" name="TextBox 4"/>
          <p:cNvSpPr txBox="1"/>
          <p:nvPr/>
        </p:nvSpPr>
        <p:spPr>
          <a:xfrm>
            <a:off x="500042" y="3929058"/>
            <a:ext cx="5643602" cy="2031325"/>
          </a:xfrm>
          <a:prstGeom prst="rect">
            <a:avLst/>
          </a:prstGeom>
          <a:noFill/>
        </p:spPr>
        <p:txBody>
          <a:bodyPr wrap="square" rtlCol="0">
            <a:spAutoFit/>
          </a:bodyPr>
          <a:lstStyle/>
          <a:p>
            <a:pPr algn="just"/>
            <a:r>
              <a:rPr lang="ru-RU" sz="1400" dirty="0" smtClean="0"/>
              <a:t>         Дети узнали, что  история почты России насчитывает более тысячи лет и о том, что она  является одной из старейших в Европе.  С детьми была проведена предварительная работа: рассматривание фотографий общественных зданий; сюжетно-ролевая игра «Почта»; беседа о правилах поведения на улице. Перед выходом на экскурсию все дружно вспомнили и повторили правила дорожного движения, правила поведения на улице, как переходить дорогу. В гости  дети шли радостно, дружно обсуждали предстоящую встречу с работниками Почтамта.</a:t>
            </a:r>
            <a:endParaRPr lang="ru-RU" sz="1400" dirty="0"/>
          </a:p>
        </p:txBody>
      </p:sp>
      <p:sp>
        <p:nvSpPr>
          <p:cNvPr id="7" name="TextBox 6"/>
          <p:cNvSpPr txBox="1"/>
          <p:nvPr/>
        </p:nvSpPr>
        <p:spPr>
          <a:xfrm>
            <a:off x="500042" y="2071670"/>
            <a:ext cx="2857520" cy="1877437"/>
          </a:xfrm>
          <a:prstGeom prst="rect">
            <a:avLst/>
          </a:prstGeom>
          <a:noFill/>
        </p:spPr>
        <p:txBody>
          <a:bodyPr wrap="square" rtlCol="0">
            <a:spAutoFit/>
          </a:bodyPr>
          <a:lstStyle/>
          <a:p>
            <a:pPr algn="just"/>
            <a:r>
              <a:rPr lang="ru-RU" sz="1400" dirty="0" smtClean="0"/>
              <a:t>       Целью данного мероприятия  было  активизация словаря и систематизация знаний детей о труде работников почты. А самое главное дети пожелали отправить письмо с поздравлениями Деду Морозу, что стало началом нового проекта</a:t>
            </a:r>
            <a:r>
              <a:rPr lang="ru-RU" dirty="0" smtClean="0"/>
              <a:t>.</a:t>
            </a:r>
            <a:endParaRPr lang="ru-RU" dirty="0"/>
          </a:p>
        </p:txBody>
      </p:sp>
      <p:sp>
        <p:nvSpPr>
          <p:cNvPr id="9" name="TextBox 8"/>
          <p:cNvSpPr txBox="1"/>
          <p:nvPr/>
        </p:nvSpPr>
        <p:spPr>
          <a:xfrm>
            <a:off x="500042" y="6000761"/>
            <a:ext cx="3571900" cy="2677656"/>
          </a:xfrm>
          <a:prstGeom prst="rect">
            <a:avLst/>
          </a:prstGeom>
          <a:noFill/>
        </p:spPr>
        <p:txBody>
          <a:bodyPr wrap="square" rtlCol="0">
            <a:spAutoFit/>
          </a:bodyPr>
          <a:lstStyle/>
          <a:p>
            <a:pPr algn="just"/>
            <a:r>
              <a:rPr lang="ru-RU" sz="1400" dirty="0" smtClean="0"/>
              <a:t>      Нас встретили радушно  и рассказала, как можно отправить электронное письмо. Было рассказано детям о том, как обычные письма доходят до адресата.  </a:t>
            </a:r>
          </a:p>
          <a:p>
            <a:pPr algn="just"/>
            <a:r>
              <a:rPr lang="ru-RU" sz="1400" dirty="0" smtClean="0"/>
              <a:t>Выражаем огромную благодарность начальнику  почтового отделения Валентине Валерьевне и всему коллективу,   за интересный и познавательный рассказ о своей работе. Экскурсия очень понравилась детям. А самое главное дети отправили письмо  Деду Морозу в Великий Устюг.</a:t>
            </a:r>
          </a:p>
          <a:p>
            <a:endParaRPr lang="ru-RU" sz="1400" dirty="0"/>
          </a:p>
        </p:txBody>
      </p:sp>
      <p:pic>
        <p:nvPicPr>
          <p:cNvPr id="10" name="Рисунок 9" descr="C:\Users\Олег\Desktop\почта\IMG_0597.JPG"/>
          <p:cNvPicPr/>
          <p:nvPr/>
        </p:nvPicPr>
        <p:blipFill>
          <a:blip r:embed="rId3" cstate="email"/>
          <a:srcRect/>
          <a:stretch>
            <a:fillRect/>
          </a:stretch>
        </p:blipFill>
        <p:spPr bwMode="auto">
          <a:xfrm>
            <a:off x="4143380" y="6072198"/>
            <a:ext cx="2214578" cy="1928826"/>
          </a:xfrm>
          <a:prstGeom prst="roundRect">
            <a:avLst/>
          </a:prstGeom>
          <a:noFill/>
          <a:ln w="38100">
            <a:gradFill>
              <a:gsLst>
                <a:gs pos="0">
                  <a:srgbClr val="FF3399"/>
                </a:gs>
                <a:gs pos="25000">
                  <a:srgbClr val="FF6633"/>
                </a:gs>
                <a:gs pos="50000">
                  <a:srgbClr val="FFFF00"/>
                </a:gs>
                <a:gs pos="75000">
                  <a:srgbClr val="01A78F"/>
                </a:gs>
                <a:gs pos="100000">
                  <a:srgbClr val="3366FF"/>
                </a:gs>
              </a:gsLst>
              <a:lin ang="5400000" scaled="0"/>
            </a:gradFill>
            <a:miter lim="800000"/>
            <a:headEnd/>
            <a:tailEnd/>
          </a:ln>
        </p:spPr>
      </p:pic>
      <p:pic>
        <p:nvPicPr>
          <p:cNvPr id="11" name="Рисунок 10" descr="C:\Users\Олег\Desktop\Новая папка (5)\IMG_0587.JPG"/>
          <p:cNvPicPr/>
          <p:nvPr/>
        </p:nvPicPr>
        <p:blipFill>
          <a:blip r:embed="rId4" cstate="email"/>
          <a:srcRect/>
          <a:stretch>
            <a:fillRect/>
          </a:stretch>
        </p:blipFill>
        <p:spPr bwMode="auto">
          <a:xfrm>
            <a:off x="3500438" y="2000232"/>
            <a:ext cx="2571768" cy="1785950"/>
          </a:xfrm>
          <a:prstGeom prst="round2Diag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рамочки\РАМОЧКИ 2\рамочки\16.jpg"/>
          <p:cNvPicPr>
            <a:picLocks noChangeAspect="1" noChangeArrowheads="1"/>
          </p:cNvPicPr>
          <p:nvPr/>
        </p:nvPicPr>
        <p:blipFill>
          <a:blip r:embed="rId2" cstate="email"/>
          <a:srcRect/>
          <a:stretch>
            <a:fillRect/>
          </a:stretch>
        </p:blipFill>
        <p:spPr bwMode="auto">
          <a:xfrm>
            <a:off x="1" y="0"/>
            <a:ext cx="6857999" cy="9144000"/>
          </a:xfrm>
          <a:prstGeom prst="rect">
            <a:avLst/>
          </a:prstGeom>
          <a:noFill/>
        </p:spPr>
      </p:pic>
      <p:sp>
        <p:nvSpPr>
          <p:cNvPr id="3" name="TextBox 2"/>
          <p:cNvSpPr txBox="1"/>
          <p:nvPr/>
        </p:nvSpPr>
        <p:spPr>
          <a:xfrm>
            <a:off x="2285992" y="428596"/>
            <a:ext cx="2357454" cy="830997"/>
          </a:xfrm>
          <a:prstGeom prst="rect">
            <a:avLst/>
          </a:prstGeom>
          <a:noFill/>
        </p:spPr>
        <p:txBody>
          <a:bodyPr wrap="square" rtlCol="0">
            <a:spAutoFit/>
          </a:bodyPr>
          <a:lstStyle/>
          <a:p>
            <a:pPr algn="ctr"/>
            <a:r>
              <a:rPr lang="ru-RU" sz="2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НЕДЕЛЯ</a:t>
            </a:r>
          </a:p>
          <a:p>
            <a:pPr algn="ctr"/>
            <a:r>
              <a:rPr lang="ru-RU" sz="2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itchFamily="18" charset="0"/>
                <a:cs typeface="Times New Roman" pitchFamily="18" charset="0"/>
              </a:rPr>
              <a:t>«Я человек»</a:t>
            </a:r>
            <a:endParaRPr lang="ru-RU"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4" name="TextBox 3"/>
          <p:cNvSpPr txBox="1"/>
          <p:nvPr/>
        </p:nvSpPr>
        <p:spPr>
          <a:xfrm>
            <a:off x="857232" y="1071538"/>
            <a:ext cx="5429288" cy="3016210"/>
          </a:xfrm>
          <a:prstGeom prst="rect">
            <a:avLst/>
          </a:prstGeom>
          <a:noFill/>
        </p:spPr>
        <p:txBody>
          <a:bodyPr wrap="square" rtlCol="0">
            <a:spAutoFit/>
          </a:bodyPr>
          <a:lstStyle/>
          <a:p>
            <a:pPr algn="just"/>
            <a:r>
              <a:rPr lang="ru-RU" dirty="0" smtClean="0"/>
              <a:t>	</a:t>
            </a:r>
            <a:r>
              <a:rPr lang="ru-RU" sz="1400" dirty="0" smtClean="0"/>
              <a:t> Эта неделя посвящена празднику Дню Конституции Российской Федерации, а именно второй главе  Конституции нашей страны . Она называется: «Права и свободы человека и гражданина»</a:t>
            </a:r>
          </a:p>
          <a:p>
            <a:pPr algn="just"/>
            <a:r>
              <a:rPr lang="ru-RU" sz="1400" dirty="0" smtClean="0"/>
              <a:t>	 Конституции Российской Федерации – это официальный праздник и отмечается он 12 декабря, потому что именно в этот день всенародным голосованием в 1993 году была принята Конституция Российской Федерации, а с 19 сентября 1994 этот праздник стал государственным и объявлен выходным днем.</a:t>
            </a:r>
          </a:p>
          <a:p>
            <a:pPr algn="just"/>
            <a:r>
              <a:rPr lang="ru-RU" sz="1400" dirty="0" smtClean="0"/>
              <a:t>	  В группе были проведены беседы с детьми об основном законе России, государственных символах  с использованием </a:t>
            </a:r>
            <a:r>
              <a:rPr lang="ru-RU" sz="1400" dirty="0" err="1" smtClean="0"/>
              <a:t>слайд-презентации</a:t>
            </a:r>
            <a:r>
              <a:rPr lang="ru-RU" sz="1400" dirty="0" smtClean="0"/>
              <a:t>   «Конституция для малышей». </a:t>
            </a:r>
          </a:p>
          <a:p>
            <a:endParaRPr lang="ru-RU" dirty="0"/>
          </a:p>
        </p:txBody>
      </p:sp>
      <p:pic>
        <p:nvPicPr>
          <p:cNvPr id="5" name="Рисунок 4" descr="C:\Users\Олег\AppData\Local\Microsoft\Windows\Temporary Internet Files\Content.Word\WP_20161215_11_03_05_Pro.jpg"/>
          <p:cNvPicPr/>
          <p:nvPr/>
        </p:nvPicPr>
        <p:blipFill>
          <a:blip r:embed="rId3" cstate="email"/>
          <a:srcRect/>
          <a:stretch>
            <a:fillRect/>
          </a:stretch>
        </p:blipFill>
        <p:spPr bwMode="auto">
          <a:xfrm>
            <a:off x="928670" y="4143372"/>
            <a:ext cx="5143536" cy="3643338"/>
          </a:xfrm>
          <a:prstGeom prst="snip2Diag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рамочки\РАМОЧКИ 2\рамочки\16.jpg"/>
          <p:cNvPicPr>
            <a:picLocks noChangeAspect="1" noChangeArrowheads="1"/>
          </p:cNvPicPr>
          <p:nvPr/>
        </p:nvPicPr>
        <p:blipFill>
          <a:blip r:embed="rId2" cstate="email"/>
          <a:srcRect/>
          <a:stretch>
            <a:fillRect/>
          </a:stretch>
        </p:blipFill>
        <p:spPr bwMode="auto">
          <a:xfrm>
            <a:off x="1" y="0"/>
            <a:ext cx="6857999" cy="9144000"/>
          </a:xfrm>
          <a:prstGeom prst="rect">
            <a:avLst/>
          </a:prstGeom>
          <a:noFill/>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8" name="Прямоугольник 7"/>
          <p:cNvSpPr/>
          <p:nvPr/>
        </p:nvSpPr>
        <p:spPr>
          <a:xfrm>
            <a:off x="1428737" y="571472"/>
            <a:ext cx="4357717" cy="923330"/>
          </a:xfrm>
          <a:prstGeom prst="rect">
            <a:avLst/>
          </a:prstGeom>
        </p:spPr>
        <p:txBody>
          <a:bodyPr wrap="squar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lvl="0" algn="ctr"/>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НЕДЕЛЯ</a:t>
            </a:r>
          </a:p>
          <a:p>
            <a:pPr lvl="0" algn="ctr"/>
            <a:r>
              <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  </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«Мастерская Деда Мороза»</a:t>
            </a:r>
            <a:endPar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endParaRPr>
          </a:p>
          <a:p>
            <a:pPr algn="ctr"/>
            <a:endParaRPr lang="ru-RU"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9" name="TextBox 8"/>
          <p:cNvSpPr txBox="1"/>
          <p:nvPr/>
        </p:nvSpPr>
        <p:spPr>
          <a:xfrm>
            <a:off x="500042" y="1142976"/>
            <a:ext cx="5715040" cy="5970865"/>
          </a:xfrm>
          <a:prstGeom prst="rect">
            <a:avLst/>
          </a:prstGeom>
          <a:noFill/>
        </p:spPr>
        <p:txBody>
          <a:bodyPr wrap="square" rtlCol="0">
            <a:spAutoFit/>
          </a:bodyPr>
          <a:lstStyle/>
          <a:p>
            <a:pPr algn="just"/>
            <a:r>
              <a:rPr lang="ru-RU" sz="1400" dirty="0" smtClean="0"/>
              <a:t>Новый год является временем радостной сказки, как для детей, так и для взрослых. Однако больше всего атмосфера волшебства и праздника восхищает маленьких ребятишек, поэтому Дед Мороз со своей прекрасной  Снегурочкой, сверкающие разноцветные гирлянды и украшенная елочка, всегда приносят детям ощущение настоящего чуда. Важную роль в подготовке к Новому году играют разнообразные поделки, смастерённые  совместно с родителями. </a:t>
            </a:r>
          </a:p>
          <a:p>
            <a:pPr algn="just"/>
            <a:r>
              <a:rPr lang="ru-RU" sz="1400" dirty="0" smtClean="0"/>
              <a:t>Ежегодно в последней декаде ноября стартует ежегодная краевая акция «Зимняя планета детства». В рамках данной акции были объявлены конкурсы: </a:t>
            </a:r>
          </a:p>
          <a:p>
            <a:pPr algn="just">
              <a:buFont typeface="Wingdings" pitchFamily="2" charset="2"/>
              <a:buChar char="v"/>
            </a:pPr>
            <a:r>
              <a:rPr lang="ru-RU" sz="1400" dirty="0" smtClean="0"/>
              <a:t>«Столовая для пернатых»;</a:t>
            </a:r>
          </a:p>
          <a:p>
            <a:pPr algn="just">
              <a:buFont typeface="Wingdings" pitchFamily="2" charset="2"/>
              <a:buChar char="v"/>
            </a:pPr>
            <a:r>
              <a:rPr lang="ru-RU" sz="1400" dirty="0" smtClean="0"/>
              <a:t>«Знакомая незнакомка»;</a:t>
            </a:r>
          </a:p>
          <a:p>
            <a:pPr algn="just">
              <a:buFont typeface="Wingdings" pitchFamily="2" charset="2"/>
              <a:buChar char="v"/>
            </a:pPr>
            <a:r>
              <a:rPr lang="ru-RU" sz="1400" dirty="0" smtClean="0"/>
              <a:t>«Чудо – игрушка».</a:t>
            </a:r>
          </a:p>
          <a:p>
            <a:pPr algn="just"/>
            <a:r>
              <a:rPr lang="ru-RU" sz="1400" dirty="0" smtClean="0"/>
              <a:t> Новогодние поделки для детей  изготавливаются из различных материалов, поэтому поле для детского творчества – разнообразно! Многие  семьи  приняли  активное участие в этом конкурсе! И наши родители нас приятно удивили - самые неожиданные творческие разнообразные игрушки принесли они!  Надеемся, что результат совместного труда оставит  в детской душе незабываемый след, создаст  особое предновогоднее настроение!</a:t>
            </a:r>
          </a:p>
          <a:p>
            <a:pPr algn="just"/>
            <a:r>
              <a:rPr lang="ru-RU" sz="1400" dirty="0" smtClean="0"/>
              <a:t> Наступает самый любимый праздник и детей, и взрослых Новый год! Все мы его ждем, загадываем желания и надеемся на чудо! А чтобы создать себе праздничное настроение, мы заранее оформляем группу и все помещения дошкольного образовательного учреждения. Традиционно в нашем посёлке были объявлен  конкурс новогодних снежных построек! Мы украсили ими наш детский сада. </a:t>
            </a:r>
          </a:p>
          <a:p>
            <a:endParaRPr lang="ru-RU" dirty="0"/>
          </a:p>
        </p:txBody>
      </p:sp>
      <p:pic>
        <p:nvPicPr>
          <p:cNvPr id="6" name="Рисунок 5" descr="C:\Users\Олег\AppData\Local\Microsoft\Windows\Temporary Internet Files\Content.Word\WP_20161215_11_48_30_Pro.jpg"/>
          <p:cNvPicPr/>
          <p:nvPr/>
        </p:nvPicPr>
        <p:blipFill>
          <a:blip r:embed="rId3" cstate="email"/>
          <a:srcRect/>
          <a:stretch>
            <a:fillRect/>
          </a:stretch>
        </p:blipFill>
        <p:spPr bwMode="auto">
          <a:xfrm>
            <a:off x="3214686" y="6786578"/>
            <a:ext cx="3357586" cy="2000264"/>
          </a:xfrm>
          <a:prstGeom prst="round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рамочки\РАМОЧКИ 2\рамочки\16.jpg"/>
          <p:cNvPicPr>
            <a:picLocks noChangeAspect="1" noChangeArrowheads="1"/>
          </p:cNvPicPr>
          <p:nvPr/>
        </p:nvPicPr>
        <p:blipFill>
          <a:blip r:embed="rId2" cstate="email"/>
          <a:srcRect/>
          <a:stretch>
            <a:fillRect/>
          </a:stretch>
        </p:blipFill>
        <p:spPr bwMode="auto">
          <a:xfrm>
            <a:off x="1" y="0"/>
            <a:ext cx="6857999" cy="9144000"/>
          </a:xfrm>
          <a:prstGeom prst="rect">
            <a:avLst/>
          </a:prstGeom>
          <a:noFill/>
        </p:spPr>
      </p:pic>
      <p:sp>
        <p:nvSpPr>
          <p:cNvPr id="3" name="Прямоугольник 2"/>
          <p:cNvSpPr/>
          <p:nvPr/>
        </p:nvSpPr>
        <p:spPr>
          <a:xfrm>
            <a:off x="428604" y="571472"/>
            <a:ext cx="5715040" cy="2800767"/>
          </a:xfrm>
          <a:prstGeom prst="rect">
            <a:avLst/>
          </a:prstGeom>
        </p:spPr>
        <p:txBody>
          <a:bodyPr wrap="square">
            <a:spAutoFit/>
          </a:bodyPr>
          <a:lstStyle/>
          <a:p>
            <a:pPr algn="just"/>
            <a:r>
              <a:rPr lang="ru-RU" sz="2000" b="1" dirty="0" smtClean="0"/>
              <a:t>Выражаем огромную благодарность родительскому комитету  </a:t>
            </a:r>
            <a:r>
              <a:rPr lang="en-US" sz="2000" b="1" dirty="0" smtClean="0"/>
              <a:t>1 </a:t>
            </a:r>
            <a:r>
              <a:rPr lang="ru-RU" sz="2000" b="1" dirty="0" smtClean="0"/>
              <a:t> старшей группы, а также Кушнареву Александру Александровичу,  Якушеву Сергею Анатольевичу, Неверовой Руслане Александровне, </a:t>
            </a:r>
            <a:r>
              <a:rPr lang="ru-RU" sz="2000" b="1" dirty="0" err="1" smtClean="0"/>
              <a:t>Косихину</a:t>
            </a:r>
            <a:r>
              <a:rPr lang="ru-RU" sz="2000" b="1" dirty="0" smtClean="0"/>
              <a:t> Максиму Александровичу  за активное участие в подготовке новогодних снежных построек.</a:t>
            </a:r>
          </a:p>
          <a:p>
            <a:pPr algn="just"/>
            <a:endParaRPr lang="ru-RU" dirty="0" smtClean="0"/>
          </a:p>
          <a:p>
            <a:pPr algn="just"/>
            <a:endParaRPr lang="ru-RU" dirty="0" smtClean="0"/>
          </a:p>
        </p:txBody>
      </p:sp>
      <p:pic>
        <p:nvPicPr>
          <p:cNvPr id="4" name="Рисунок 3" descr="C:\Users\Олег\Desktop\Новая папка (6)\IMG_0617.JPG"/>
          <p:cNvPicPr/>
          <p:nvPr/>
        </p:nvPicPr>
        <p:blipFill>
          <a:blip r:embed="rId3" cstate="email"/>
          <a:srcRect/>
          <a:stretch>
            <a:fillRect/>
          </a:stretch>
        </p:blipFill>
        <p:spPr bwMode="auto">
          <a:xfrm>
            <a:off x="500042" y="6357950"/>
            <a:ext cx="2643206" cy="1962153"/>
          </a:xfrm>
          <a:prstGeom prst="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pic>
        <p:nvPicPr>
          <p:cNvPr id="5" name="Рисунок 4" descr="C:\Users\Олег\Desktop\Новая папка (6)\IMG_0613.JPG"/>
          <p:cNvPicPr/>
          <p:nvPr/>
        </p:nvPicPr>
        <p:blipFill>
          <a:blip r:embed="rId4" cstate="email"/>
          <a:srcRect/>
          <a:stretch>
            <a:fillRect/>
          </a:stretch>
        </p:blipFill>
        <p:spPr bwMode="auto">
          <a:xfrm>
            <a:off x="3500438" y="6357950"/>
            <a:ext cx="2643206" cy="1928826"/>
          </a:xfrm>
          <a:prstGeom prst="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sp>
        <p:nvSpPr>
          <p:cNvPr id="6" name="Прямоугольник 5"/>
          <p:cNvSpPr/>
          <p:nvPr/>
        </p:nvSpPr>
        <p:spPr>
          <a:xfrm>
            <a:off x="428604" y="5786446"/>
            <a:ext cx="5929354" cy="369332"/>
          </a:xfrm>
          <a:prstGeom prst="rect">
            <a:avLst/>
          </a:prstGeom>
        </p:spPr>
        <p:txBody>
          <a:bodyPr wrap="square">
            <a:spAutoFit/>
          </a:bodyPr>
          <a:lstStyle/>
          <a:p>
            <a:pPr algn="just"/>
            <a:r>
              <a:rPr lang="ru-RU" dirty="0" smtClean="0"/>
              <a:t>      Дети готовят к празднику стихи , песни  и танцы. </a:t>
            </a:r>
          </a:p>
        </p:txBody>
      </p:sp>
      <p:pic>
        <p:nvPicPr>
          <p:cNvPr id="7" name="Рисунок 6" descr="C:\Users\Олег\AppData\Local\Microsoft\Windows\Temporary Internet Files\Content.Word\WP_20161218_16_47_30_Pro.jpg"/>
          <p:cNvPicPr/>
          <p:nvPr/>
        </p:nvPicPr>
        <p:blipFill>
          <a:blip r:embed="rId5" cstate="email"/>
          <a:srcRect/>
          <a:stretch>
            <a:fillRect/>
          </a:stretch>
        </p:blipFill>
        <p:spPr bwMode="auto">
          <a:xfrm>
            <a:off x="1214422" y="2857488"/>
            <a:ext cx="4357718" cy="2857520"/>
          </a:xfrm>
          <a:prstGeom prst="snip2Diag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F:\рамочки\РАМОЧКИ 2\рамочки\16.jpg"/>
          <p:cNvPicPr>
            <a:picLocks noChangeAspect="1" noChangeArrowheads="1"/>
          </p:cNvPicPr>
          <p:nvPr/>
        </p:nvPicPr>
        <p:blipFill>
          <a:blip r:embed="rId2" cstate="email"/>
          <a:srcRect/>
          <a:stretch>
            <a:fillRect/>
          </a:stretch>
        </p:blipFill>
        <p:spPr bwMode="auto">
          <a:xfrm>
            <a:off x="0" y="0"/>
            <a:ext cx="6857999" cy="9144000"/>
          </a:xfrm>
          <a:prstGeom prst="rect">
            <a:avLst/>
          </a:prstGeom>
          <a:noFill/>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sp>
        <p:nvSpPr>
          <p:cNvPr id="6" name="TextBox 5"/>
          <p:cNvSpPr txBox="1"/>
          <p:nvPr/>
        </p:nvSpPr>
        <p:spPr>
          <a:xfrm>
            <a:off x="1857364" y="571472"/>
            <a:ext cx="3075842" cy="923330"/>
          </a:xfrm>
          <a:prstGeom prst="rect">
            <a:avLst/>
          </a:prstGeom>
          <a:noFill/>
        </p:spPr>
        <p:txBody>
          <a:bodyPr wrap="none" rtlCol="0">
            <a:spAutoFit/>
          </a:bodyPr>
          <a:lstStyle/>
          <a:p>
            <a:pPr lvl="0" algn="ctr"/>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cs typeface="Times New Roman" pitchFamily="18" charset="0"/>
              </a:rPr>
              <a:t>НЕДЕЛЯ </a:t>
            </a:r>
          </a:p>
          <a:p>
            <a:pPr lvl="0"/>
            <a:r>
              <a:rPr lang="ru-RU" dirty="0" smtClean="0">
                <a:ln w="10160">
                  <a:solidFill>
                    <a:schemeClr val="accent1"/>
                  </a:solidFill>
                  <a:prstDash val="solid"/>
                </a:ln>
                <a:solidFill>
                  <a:srgbClr val="FFFFFF"/>
                </a:solidFill>
                <a:effectLst>
                  <a:outerShdw blurRad="38100" dist="32000" dir="5400000" algn="tl">
                    <a:srgbClr val="000000">
                      <a:alpha val="30000"/>
                    </a:srgbClr>
                  </a:outerShdw>
                </a:effectLst>
                <a:latin typeface="Times New Roman" pitchFamily="18" charset="0"/>
                <a:cs typeface="Times New Roman" pitchFamily="18" charset="0"/>
              </a:rPr>
              <a:t>«К нам приходит Новый год»</a:t>
            </a:r>
          </a:p>
          <a:p>
            <a:endParaRPr lang="ru-RU"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
        <p:nvSpPr>
          <p:cNvPr id="7" name="TextBox 6"/>
          <p:cNvSpPr txBox="1"/>
          <p:nvPr/>
        </p:nvSpPr>
        <p:spPr>
          <a:xfrm>
            <a:off x="500042" y="1571604"/>
            <a:ext cx="5786477" cy="2585323"/>
          </a:xfrm>
          <a:prstGeom prst="rect">
            <a:avLst/>
          </a:prstGeom>
          <a:noFill/>
        </p:spPr>
        <p:txBody>
          <a:bodyPr wrap="square" rtlCol="0">
            <a:spAutoFit/>
          </a:bodyPr>
          <a:lstStyle/>
          <a:p>
            <a:pPr algn="just"/>
            <a:r>
              <a:rPr lang="ru-RU" dirty="0" smtClean="0"/>
              <a:t>В нашем детском саду традиционно прошло праздничное мероприятие, посвященное встрече Нового года. Дети с нетерпением ждали этот праздник. Вместе с родителями готовили костюмы, с воспитателями и музыкальным руководителем разучивали стихи, песни, водили хороводы. И вот этот день настал. Всех собравшихся в музыкальном зале встречала нарядная, сверкающая разноцветными огнями зеленая красавица елка.</a:t>
            </a:r>
            <a:endParaRPr lang="ru-RU" dirty="0"/>
          </a:p>
        </p:txBody>
      </p:sp>
      <p:pic>
        <p:nvPicPr>
          <p:cNvPr id="9" name="Рисунок 8" descr="C:\Users\Олег\Desktop\Новая папка (7)\P1070075.JPG"/>
          <p:cNvPicPr/>
          <p:nvPr/>
        </p:nvPicPr>
        <p:blipFill>
          <a:blip r:embed="rId3" cstate="email"/>
          <a:srcRect/>
          <a:stretch>
            <a:fillRect/>
          </a:stretch>
        </p:blipFill>
        <p:spPr bwMode="auto">
          <a:xfrm>
            <a:off x="1000108" y="4429124"/>
            <a:ext cx="4643470" cy="3500462"/>
          </a:xfrm>
          <a:prstGeom prst="round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рамочки\РАМОЧКИ 2\рамочки\16.jpg"/>
          <p:cNvPicPr>
            <a:picLocks noChangeAspect="1" noChangeArrowheads="1"/>
          </p:cNvPicPr>
          <p:nvPr/>
        </p:nvPicPr>
        <p:blipFill>
          <a:blip r:embed="rId2" cstate="email"/>
          <a:srcRect/>
          <a:stretch>
            <a:fillRect/>
          </a:stretch>
        </p:blipFill>
        <p:spPr bwMode="auto">
          <a:xfrm>
            <a:off x="0" y="0"/>
            <a:ext cx="6857999" cy="9144000"/>
          </a:xfrm>
          <a:prstGeom prst="rect">
            <a:avLst/>
          </a:prstGeom>
          <a:noFill/>
        </p:spPr>
      </p:pic>
      <p:sp>
        <p:nvSpPr>
          <p:cNvPr id="4" name="TextBox 3"/>
          <p:cNvSpPr txBox="1"/>
          <p:nvPr/>
        </p:nvSpPr>
        <p:spPr>
          <a:xfrm>
            <a:off x="857232" y="1071538"/>
            <a:ext cx="5429288" cy="369332"/>
          </a:xfrm>
          <a:prstGeom prst="rect">
            <a:avLst/>
          </a:prstGeom>
          <a:noFill/>
        </p:spPr>
        <p:txBody>
          <a:bodyPr wrap="square" rtlCol="0">
            <a:spAutoFit/>
          </a:bodyPr>
          <a:lstStyle/>
          <a:p>
            <a:pPr algn="just"/>
            <a:r>
              <a:rPr lang="ru-RU" dirty="0" smtClean="0"/>
              <a:t>	</a:t>
            </a:r>
            <a:endParaRPr lang="ru-RU" dirty="0"/>
          </a:p>
        </p:txBody>
      </p:sp>
      <p:pic>
        <p:nvPicPr>
          <p:cNvPr id="2" name="Picture 2"/>
          <p:cNvPicPr>
            <a:picLocks noChangeAspect="1" noChangeArrowheads="1"/>
          </p:cNvPicPr>
          <p:nvPr/>
        </p:nvPicPr>
        <p:blipFill>
          <a:blip r:embed="rId3" cstate="email">
            <a:clrChange>
              <a:clrFrom>
                <a:srgbClr val="000000"/>
              </a:clrFrom>
              <a:clrTo>
                <a:srgbClr val="000000">
                  <a:alpha val="0"/>
                </a:srgbClr>
              </a:clrTo>
            </a:clrChange>
          </a:blip>
          <a:srcRect/>
          <a:stretch>
            <a:fillRect/>
          </a:stretch>
        </p:blipFill>
        <p:spPr bwMode="auto">
          <a:xfrm>
            <a:off x="1142984" y="357158"/>
            <a:ext cx="4490297" cy="1571604"/>
          </a:xfrm>
          <a:prstGeom prst="rect">
            <a:avLst/>
          </a:prstGeom>
          <a:noFill/>
          <a:ln w="9525">
            <a:noFill/>
            <a:miter lim="800000"/>
            <a:headEnd/>
            <a:tailEnd/>
          </a:ln>
        </p:spPr>
      </p:pic>
      <p:sp>
        <p:nvSpPr>
          <p:cNvPr id="6" name="TextBox 5"/>
          <p:cNvSpPr txBox="1"/>
          <p:nvPr/>
        </p:nvSpPr>
        <p:spPr>
          <a:xfrm>
            <a:off x="857232" y="4500562"/>
            <a:ext cx="2214837" cy="369332"/>
          </a:xfrm>
          <a:prstGeom prst="rect">
            <a:avLst/>
          </a:prstGeom>
          <a:noFill/>
        </p:spPr>
        <p:txBody>
          <a:bodyPr wrap="square" rtlCol="0">
            <a:spAutoFit/>
          </a:bodyPr>
          <a:lstStyle/>
          <a:p>
            <a:r>
              <a:rPr lang="ru-RU" b="1" dirty="0" smtClean="0"/>
              <a:t>Гончарова </a:t>
            </a:r>
            <a:r>
              <a:rPr lang="ru-RU" b="1" dirty="0" err="1" smtClean="0"/>
              <a:t>Василина</a:t>
            </a:r>
            <a:r>
              <a:rPr lang="ru-RU" b="1" dirty="0" smtClean="0"/>
              <a:t>      </a:t>
            </a:r>
            <a:endParaRPr lang="ru-RU" b="1" dirty="0"/>
          </a:p>
        </p:txBody>
      </p:sp>
      <p:sp>
        <p:nvSpPr>
          <p:cNvPr id="7" name="TextBox 6"/>
          <p:cNvSpPr txBox="1"/>
          <p:nvPr/>
        </p:nvSpPr>
        <p:spPr>
          <a:xfrm>
            <a:off x="1661244" y="5286380"/>
            <a:ext cx="3456716" cy="2585323"/>
          </a:xfrm>
          <a:prstGeom prst="rect">
            <a:avLst/>
          </a:prstGeom>
          <a:noFill/>
        </p:spPr>
        <p:txBody>
          <a:bodyPr wrap="none" rtlCol="0">
            <a:spAutoFit/>
          </a:bodyPr>
          <a:lstStyle/>
          <a:p>
            <a:pPr algn="ctr"/>
            <a:r>
              <a:rPr lang="ru-RU" b="1" dirty="0" smtClean="0">
                <a:solidFill>
                  <a:srgbClr val="FF0000"/>
                </a:solidFill>
              </a:rPr>
              <a:t>С днем рождения поздравляем!</a:t>
            </a:r>
            <a:endParaRPr lang="ru-RU" dirty="0" smtClean="0">
              <a:solidFill>
                <a:srgbClr val="FF0000"/>
              </a:solidFill>
            </a:endParaRPr>
          </a:p>
          <a:p>
            <a:pPr algn="ctr"/>
            <a:r>
              <a:rPr lang="ru-RU" b="1" dirty="0" smtClean="0">
                <a:solidFill>
                  <a:srgbClr val="FF0000"/>
                </a:solidFill>
              </a:rPr>
              <a:t>Счастья, радости желаем!</a:t>
            </a:r>
            <a:endParaRPr lang="ru-RU" dirty="0" smtClean="0">
              <a:solidFill>
                <a:srgbClr val="FF0000"/>
              </a:solidFill>
            </a:endParaRPr>
          </a:p>
          <a:p>
            <a:pPr algn="ctr"/>
            <a:r>
              <a:rPr lang="ru-RU" b="1" dirty="0" smtClean="0">
                <a:solidFill>
                  <a:srgbClr val="FF0000"/>
                </a:solidFill>
              </a:rPr>
              <a:t>И желаем мы друзей,</a:t>
            </a:r>
            <a:endParaRPr lang="ru-RU" dirty="0" smtClean="0">
              <a:solidFill>
                <a:srgbClr val="FF0000"/>
              </a:solidFill>
            </a:endParaRPr>
          </a:p>
          <a:p>
            <a:pPr algn="ctr"/>
            <a:r>
              <a:rPr lang="ru-RU" b="1" dirty="0" smtClean="0">
                <a:solidFill>
                  <a:srgbClr val="FF0000"/>
                </a:solidFill>
              </a:rPr>
              <a:t>Чтобы было веселей!</a:t>
            </a:r>
            <a:endParaRPr lang="ru-RU" dirty="0" smtClean="0">
              <a:solidFill>
                <a:srgbClr val="FF0000"/>
              </a:solidFill>
            </a:endParaRPr>
          </a:p>
          <a:p>
            <a:pPr algn="ctr"/>
            <a:r>
              <a:rPr lang="ru-RU" b="1" dirty="0" smtClean="0">
                <a:solidFill>
                  <a:srgbClr val="FF0000"/>
                </a:solidFill>
              </a:rPr>
              <a:t> </a:t>
            </a:r>
            <a:endParaRPr lang="ru-RU" dirty="0" smtClean="0">
              <a:solidFill>
                <a:srgbClr val="FF0000"/>
              </a:solidFill>
            </a:endParaRPr>
          </a:p>
          <a:p>
            <a:pPr algn="ctr"/>
            <a:r>
              <a:rPr lang="ru-RU" b="1" dirty="0" smtClean="0">
                <a:solidFill>
                  <a:srgbClr val="FF0000"/>
                </a:solidFill>
              </a:rPr>
              <a:t>И желаем  мы  улыбок</a:t>
            </a:r>
            <a:endParaRPr lang="ru-RU" dirty="0" smtClean="0">
              <a:solidFill>
                <a:srgbClr val="FF0000"/>
              </a:solidFill>
            </a:endParaRPr>
          </a:p>
          <a:p>
            <a:pPr algn="ctr"/>
            <a:r>
              <a:rPr lang="ru-RU" b="1" dirty="0" smtClean="0">
                <a:solidFill>
                  <a:srgbClr val="FF0000"/>
                </a:solidFill>
              </a:rPr>
              <a:t>Чтобы грусть быстрей ушла,</a:t>
            </a:r>
            <a:endParaRPr lang="ru-RU" dirty="0" smtClean="0">
              <a:solidFill>
                <a:srgbClr val="FF0000"/>
              </a:solidFill>
            </a:endParaRPr>
          </a:p>
          <a:p>
            <a:pPr algn="ctr"/>
            <a:r>
              <a:rPr lang="ru-RU" b="1" dirty="0" smtClean="0">
                <a:solidFill>
                  <a:srgbClr val="FF0000"/>
                </a:solidFill>
              </a:rPr>
              <a:t>Чтобы солнышко светило,</a:t>
            </a:r>
            <a:endParaRPr lang="ru-RU" dirty="0" smtClean="0">
              <a:solidFill>
                <a:srgbClr val="FF0000"/>
              </a:solidFill>
            </a:endParaRPr>
          </a:p>
          <a:p>
            <a:pPr algn="ctr"/>
            <a:r>
              <a:rPr lang="ru-RU" b="1" dirty="0" smtClean="0">
                <a:solidFill>
                  <a:srgbClr val="FF0000"/>
                </a:solidFill>
              </a:rPr>
              <a:t>И не гасло никогда.</a:t>
            </a:r>
            <a:endParaRPr lang="ru-RU" dirty="0">
              <a:solidFill>
                <a:srgbClr val="FF0000"/>
              </a:solidFill>
            </a:endParaRPr>
          </a:p>
        </p:txBody>
      </p:sp>
      <p:sp>
        <p:nvSpPr>
          <p:cNvPr id="8" name="TextBox 7"/>
          <p:cNvSpPr txBox="1"/>
          <p:nvPr/>
        </p:nvSpPr>
        <p:spPr>
          <a:xfrm>
            <a:off x="3857628" y="4500562"/>
            <a:ext cx="1506374" cy="369332"/>
          </a:xfrm>
          <a:prstGeom prst="rect">
            <a:avLst/>
          </a:prstGeom>
          <a:noFill/>
        </p:spPr>
        <p:txBody>
          <a:bodyPr wrap="none" rtlCol="0">
            <a:spAutoFit/>
          </a:bodyPr>
          <a:lstStyle/>
          <a:p>
            <a:r>
              <a:rPr lang="ru-RU" b="1" dirty="0" smtClean="0"/>
              <a:t>Бабенко Лев </a:t>
            </a:r>
            <a:endParaRPr lang="ru-RU" b="1" dirty="0"/>
          </a:p>
        </p:txBody>
      </p:sp>
      <p:pic>
        <p:nvPicPr>
          <p:cNvPr id="9" name="Рисунок 8" descr="C:\Users\Олег\AppData\Local\Microsoft\Windows\Temporary Internet Files\Content.Word\WP_20161226_12_03_41_Pro.jpg"/>
          <p:cNvPicPr/>
          <p:nvPr/>
        </p:nvPicPr>
        <p:blipFill>
          <a:blip r:embed="rId4" cstate="email"/>
          <a:srcRect/>
          <a:stretch>
            <a:fillRect/>
          </a:stretch>
        </p:blipFill>
        <p:spPr bwMode="auto">
          <a:xfrm>
            <a:off x="1142984" y="2071670"/>
            <a:ext cx="1643074" cy="2446961"/>
          </a:xfrm>
          <a:prstGeom prst="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pic>
        <p:nvPicPr>
          <p:cNvPr id="10" name="Рисунок 9" descr="C:\Users\Олег\AppData\Local\Microsoft\Windows\Temporary Internet Files\Content.Word\WP_20161226_12_01_25_Pro.jpg"/>
          <p:cNvPicPr/>
          <p:nvPr/>
        </p:nvPicPr>
        <p:blipFill>
          <a:blip r:embed="rId5" cstate="email"/>
          <a:srcRect/>
          <a:stretch>
            <a:fillRect/>
          </a:stretch>
        </p:blipFill>
        <p:spPr bwMode="auto">
          <a:xfrm>
            <a:off x="3714752" y="2000232"/>
            <a:ext cx="1500198" cy="2500330"/>
          </a:xfrm>
          <a:prstGeom prst="rect">
            <a:avLst/>
          </a:prstGeom>
          <a:no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TotalTime>
  <Words>1439</Words>
  <Application>Microsoft Office PowerPoint</Application>
  <PresentationFormat>Экран (4:3)</PresentationFormat>
  <Paragraphs>105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Олег</dc:creator>
  <cp:lastModifiedBy>Пользователь</cp:lastModifiedBy>
  <cp:revision>16</cp:revision>
  <dcterms:created xsi:type="dcterms:W3CDTF">2016-12-20T06:02:04Z</dcterms:created>
  <dcterms:modified xsi:type="dcterms:W3CDTF">2017-05-02T06:00:37Z</dcterms:modified>
</cp:coreProperties>
</file>