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68" r:id="rId6"/>
    <p:sldId id="261" r:id="rId7"/>
    <p:sldId id="270" r:id="rId8"/>
    <p:sldId id="262" r:id="rId9"/>
    <p:sldId id="263" r:id="rId10"/>
    <p:sldId id="264" r:id="rId11"/>
    <p:sldId id="265" r:id="rId12"/>
    <p:sldId id="272" r:id="rId13"/>
    <p:sldId id="266" r:id="rId14"/>
    <p:sldId id="273" r:id="rId15"/>
    <p:sldId id="271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331" autoAdjust="0"/>
  </p:normalViewPr>
  <p:slideViewPr>
    <p:cSldViewPr>
      <p:cViewPr varScale="1">
        <p:scale>
          <a:sx n="51" d="100"/>
          <a:sy n="51" d="100"/>
        </p:scale>
        <p:origin x="-226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7EBCE-4FEE-47C5-AA00-BB28A98E9A56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5F365-4CBC-46C0-9022-D31DD06BFB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F365-4CBC-46C0-9022-D31DD06BFB3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вт 02.05.17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285860" y="214282"/>
            <a:ext cx="5214974" cy="12573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2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Весёлая семейка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8" y="1714480"/>
            <a:ext cx="58104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номера:          Над выпуском работали:</a:t>
            </a:r>
          </a:p>
          <a:p>
            <a:pPr lvl="0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Апрель      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Нетесова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Т.С.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1600" dirty="0" smtClean="0"/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Книжная неделя</a:t>
            </a:r>
            <a:r>
              <a:rPr lang="ru-RU" sz="1600" dirty="0" smtClean="0"/>
              <a:t>»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Акулик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Н.П.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«Космос и ракеты»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«Кто такой мультипликатор?»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«Пасхальная неделя»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«Наши руки не для скуки»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71480" y="6929454"/>
            <a:ext cx="55721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девиз: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надо бояться, не стоит сомнений  - у нас все получиться, ведь мы уже давно одна большая дружная семья!</a:t>
            </a:r>
          </a:p>
          <a:p>
            <a:endParaRPr lang="ru-RU" dirty="0"/>
          </a:p>
        </p:txBody>
      </p:sp>
      <p:pic>
        <p:nvPicPr>
          <p:cNvPr id="9" name="Рисунок 8" descr="G:\Пасха\IMG_59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70" y="4000496"/>
            <a:ext cx="5072098" cy="320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>
            <a:clrChange>
              <a:clrFrom>
                <a:srgbClr val="FFFCE4"/>
              </a:clrFrom>
              <a:clrTo>
                <a:srgbClr val="FFFC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32" y="2786050"/>
            <a:ext cx="1928802" cy="114300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71744" y="571472"/>
            <a:ext cx="2506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Это интересно!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42" y="1142976"/>
            <a:ext cx="6072230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Ни ночью, ни днем не балуйтесь с огнем</a:t>
            </a:r>
          </a:p>
          <a:p>
            <a:r>
              <a:rPr lang="ru-RU" sz="1400" dirty="0" smtClean="0"/>
              <a:t> </a:t>
            </a:r>
          </a:p>
          <a:p>
            <a:pPr algn="just"/>
            <a:r>
              <a:rPr lang="ru-RU" sz="1400" dirty="0" smtClean="0"/>
              <a:t>Задумывались ли вы над тем, что детские шалости со спичками и зажигалками могут привести к пожару? Пожар всегда возникает неожиданно. Казалось бы, только что все было нормально, и вдруг возникает пламя, появляется удушливый дым. Взрослые должны помнить, что спички и зажигалки нужно хранить в местах недоступных детям. Это не игрушка, а опасные предметы. Помните русскую пословицу «В одном коробке сто пожаров».</a:t>
            </a:r>
          </a:p>
          <a:p>
            <a:pPr algn="just"/>
            <a:r>
              <a:rPr lang="ru-RU" sz="1400" dirty="0" smtClean="0"/>
              <a:t>В связи с тем, что ситуации, когда ребенок может неосторожно себя вести с пожароопасными предметами, чаще всего возникают вне рамок дошкольного учреждения. Поэтому для педагогов важно, чтобы сведения, полученные ребенком в детском саду, находили свое подтверждение в кругу семьи.</a:t>
            </a:r>
          </a:p>
          <a:p>
            <a:pPr algn="just"/>
            <a:r>
              <a:rPr lang="ru-RU" sz="1400" dirty="0" smtClean="0"/>
              <a:t>Задача педагогов и родителей помочь детям хорошо запомнить основную группу пожароопасных предметов, которыми нельзя самостоятельно пользоваться. Перед тем, как пойти в детский сад, просите ребенка проверить – выключены ли все электроприборы в квартире, чаще спрашивайте, с какими предметами нельзя играть. </a:t>
            </a:r>
          </a:p>
          <a:p>
            <a:pPr algn="just"/>
            <a:r>
              <a:rPr lang="ru-RU" sz="1400" dirty="0" smtClean="0"/>
              <a:t>Обязательно, объясните ребенку, что огонь может быть не только врагом, но и другом человека. Ведь в далекие времена, когда люди не умели его добывать, они мерзли от холода и ели сырую пищу…Поэтому огонь нужен, но главное – помнить об опасности и быть с ним очень осторожным. </a:t>
            </a:r>
          </a:p>
          <a:p>
            <a:pPr algn="just"/>
            <a:endParaRPr lang="ru-RU" sz="1400" dirty="0" smtClean="0"/>
          </a:p>
          <a:p>
            <a:pPr algn="just"/>
            <a:r>
              <a:rPr lang="ru-RU" sz="1400" b="1" dirty="0" smtClean="0"/>
              <a:t>Поговорки</a:t>
            </a:r>
          </a:p>
          <a:p>
            <a:pPr algn="just"/>
            <a:r>
              <a:rPr lang="ru-RU" sz="1400" dirty="0" smtClean="0"/>
              <a:t>Ростом спичка-невеличка – не смотрите, что мала.</a:t>
            </a:r>
          </a:p>
          <a:p>
            <a:pPr algn="just"/>
            <a:r>
              <a:rPr lang="ru-RU" sz="1400" dirty="0" smtClean="0"/>
              <a:t>Эта спичка-невеличка может сделать много зла.</a:t>
            </a:r>
          </a:p>
          <a:p>
            <a:pPr algn="just"/>
            <a:r>
              <a:rPr lang="ru-RU" sz="1400" dirty="0" smtClean="0"/>
              <a:t>Если ты включил утюг, убегать не надо вдруг.</a:t>
            </a:r>
          </a:p>
          <a:p>
            <a:pPr algn="just"/>
            <a:r>
              <a:rPr lang="ru-RU" sz="1400" dirty="0" smtClean="0"/>
              <a:t>Закрывая в доме дверь – все ли выключил, проверь.</a:t>
            </a:r>
          </a:p>
          <a:p>
            <a:pPr algn="just"/>
            <a:r>
              <a:rPr lang="ru-RU" sz="1400" dirty="0" smtClean="0"/>
              <a:t>Если близко телефон и тебе доступен он.</a:t>
            </a:r>
          </a:p>
          <a:p>
            <a:pPr algn="just"/>
            <a:r>
              <a:rPr lang="ru-RU" sz="1400" dirty="0" smtClean="0"/>
              <a:t>Нужно «01» набрать и быстрей пожарных звать.</a:t>
            </a:r>
          </a:p>
          <a:p>
            <a:pPr algn="just"/>
            <a:r>
              <a:rPr lang="ru-RU" sz="1400" dirty="0" smtClean="0"/>
              <a:t>Если же большой огонь, дымом все объято.</a:t>
            </a:r>
          </a:p>
          <a:p>
            <a:pPr algn="just"/>
            <a:r>
              <a:rPr lang="ru-RU" sz="1400" dirty="0" smtClean="0"/>
              <a:t>Выбегать из дома вон надо всем ребята.</a:t>
            </a:r>
          </a:p>
          <a:p>
            <a:pPr algn="just"/>
            <a:r>
              <a:rPr lang="ru-RU" sz="1400" dirty="0" smtClean="0"/>
              <a:t>И на помощь поскорей ты зови, зови людей.</a:t>
            </a:r>
          </a:p>
          <a:p>
            <a:endParaRPr lang="ru-RU" sz="1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66" y="642910"/>
            <a:ext cx="607223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/>
              <a:t>Поиграйте с ребенком в игру:</a:t>
            </a:r>
            <a:r>
              <a:rPr lang="ru-RU" sz="1400" dirty="0" smtClean="0"/>
              <a:t> вы будите перечислять действия, а ребенок должен выделить (хлопнуть в ладоши, топнуть и т.д.) только те, которые могут привести к пожару. Используйте каждый раз новые слова: рисование, поджигание бумаги, пение, игра с зажигалкой, изготовление аппликации, зажигание свечки и т.д.</a:t>
            </a:r>
          </a:p>
          <a:p>
            <a:pPr algn="just"/>
            <a:r>
              <a:rPr lang="ru-RU" sz="1400" dirty="0" smtClean="0"/>
              <a:t>Можно использовать для чтения детскую литературу: «Кошкин дом» С. Я. Маршака, «Путаница» К. Чуковского, «Жил на свете слоненок» Г. Цыферова, «Пожар», «Пожарные собаки» Л. Толстого, «Пожар», «Дым», «Пожар в доме» Б. Житкова. Обсудите с детьми опасные ситуации, в которые попали персонажи прочитанных произведений. Спросите их, почему так произошло. Поинтересуйтесь, как им следовало правильно поступить в каждом из рассмотренных случаев.</a:t>
            </a:r>
          </a:p>
          <a:p>
            <a:pPr algn="just"/>
            <a:r>
              <a:rPr lang="ru-RU" sz="1400" dirty="0" smtClean="0"/>
              <a:t>Предложите детям раскрасить языки пламени свечи, керосиновой лампы, печки на картинке с интерьером сельской кухни. Пусть раскрасят электрическую плитку, показав, что она раскалена. Рассмотрите вместе с детьми результаты их работы. Как сказочные цветы, выглядят языки пламени, раскрашенные ярко-желтым, оранжевым и красным цветами. Обсудите – в каких ситуациях. </a:t>
            </a:r>
          </a:p>
          <a:p>
            <a:pPr algn="just"/>
            <a:r>
              <a:rPr lang="ru-RU" sz="1400" dirty="0" smtClean="0"/>
              <a:t>Поддержите попытки детей представить себе, что случиться при неосторожном обращении с огнем.</a:t>
            </a:r>
          </a:p>
          <a:p>
            <a:pPr algn="just"/>
            <a:r>
              <a:rPr lang="ru-RU" sz="1400" b="1" dirty="0" smtClean="0"/>
              <a:t>Загадайте детям загадки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dirty="0" smtClean="0"/>
              <a:t>Шипит и злится, воды боится.</a:t>
            </a:r>
          </a:p>
          <a:p>
            <a:pPr algn="just"/>
            <a:r>
              <a:rPr lang="ru-RU" sz="1400" dirty="0" smtClean="0"/>
              <a:t>С языком, а не лает, без зубов, а кусает (огонь).</a:t>
            </a:r>
          </a:p>
          <a:p>
            <a:pPr algn="just"/>
            <a:r>
              <a:rPr lang="ru-RU" sz="1400" dirty="0" smtClean="0"/>
              <a:t>Рыжий зверь в печи сидит,</a:t>
            </a:r>
          </a:p>
          <a:p>
            <a:pPr algn="just"/>
            <a:r>
              <a:rPr lang="ru-RU" sz="1400" dirty="0" smtClean="0"/>
              <a:t>Рыжий зверь на всех сердит.</a:t>
            </a:r>
          </a:p>
          <a:p>
            <a:pPr algn="just"/>
            <a:r>
              <a:rPr lang="ru-RU" sz="1400" dirty="0" smtClean="0"/>
              <a:t>Он со злости ест дрова,</a:t>
            </a:r>
          </a:p>
          <a:p>
            <a:pPr algn="just"/>
            <a:r>
              <a:rPr lang="ru-RU" sz="1400" dirty="0" smtClean="0"/>
              <a:t>Может, час, а может, два.</a:t>
            </a:r>
          </a:p>
          <a:p>
            <a:pPr algn="just"/>
            <a:endParaRPr lang="ru-RU" sz="1400" dirty="0" smtClean="0"/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70" y="5572132"/>
            <a:ext cx="1934826" cy="3000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604" y="6429388"/>
            <a:ext cx="40005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/>
              <a:t>Ты рукой его не тронь.</a:t>
            </a:r>
          </a:p>
          <a:p>
            <a:pPr algn="just"/>
            <a:r>
              <a:rPr lang="ru-RU" sz="1400" dirty="0" smtClean="0"/>
              <a:t>Искусает он ладонь (огонь).</a:t>
            </a:r>
          </a:p>
          <a:p>
            <a:pPr algn="just"/>
            <a:r>
              <a:rPr lang="ru-RU" sz="1400" dirty="0" smtClean="0"/>
              <a:t>Тонкая девчонка, белая юбчонка, красный нос.</a:t>
            </a:r>
          </a:p>
          <a:p>
            <a:pPr algn="just"/>
            <a:r>
              <a:rPr lang="ru-RU" sz="1400" dirty="0" smtClean="0"/>
              <a:t>Чем длиннее ночи, тем она короче от горючих слез (свеча). </a:t>
            </a:r>
          </a:p>
          <a:p>
            <a:pPr algn="just"/>
            <a:r>
              <a:rPr lang="ru-RU" sz="1400" dirty="0" smtClean="0"/>
              <a:t>Мать толста, дочь красна, сын – бес</a:t>
            </a:r>
          </a:p>
          <a:p>
            <a:pPr algn="just"/>
            <a:r>
              <a:rPr lang="ru-RU" sz="1400" dirty="0" smtClean="0"/>
              <a:t>Долетел до небес (печь, огонь, дым).</a:t>
            </a:r>
          </a:p>
          <a:p>
            <a:pPr algn="just"/>
            <a:r>
              <a:rPr lang="ru-RU" sz="1400" b="1" dirty="0" smtClean="0"/>
              <a:t> Организуйте игру </a:t>
            </a:r>
            <a:r>
              <a:rPr lang="ru-RU" sz="1400" dirty="0" smtClean="0"/>
              <a:t>«Вызов пожарных». Сделайте полосу препятствий из столов, стульев, коробок – ваша задача создать труднопроходимый участок.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604" y="785786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Ребенок на время должен пройти полосу препятствий, добраться до телефона, набрать номер «01» и четко произнести адрес, имя, фамилию. Для лучшего запоминания номера телефона выучите с ребенком следующее стихотворение:</a:t>
            </a:r>
          </a:p>
          <a:p>
            <a:pPr algn="just"/>
            <a:r>
              <a:rPr lang="ru-RU" sz="1400" dirty="0" smtClean="0"/>
              <a:t>Сам не справишься с пожаром,</a:t>
            </a:r>
          </a:p>
          <a:p>
            <a:pPr algn="just"/>
            <a:r>
              <a:rPr lang="ru-RU" sz="1400" dirty="0" smtClean="0"/>
              <a:t>Этот труд не для детей.</a:t>
            </a:r>
          </a:p>
          <a:p>
            <a:pPr algn="just"/>
            <a:r>
              <a:rPr lang="ru-RU" sz="1400" dirty="0" smtClean="0"/>
              <a:t>Не теряя время даром, «01» звони скорей.</a:t>
            </a:r>
          </a:p>
          <a:p>
            <a:pPr algn="just"/>
            <a:r>
              <a:rPr lang="ru-RU" sz="1400" dirty="0" smtClean="0"/>
              <a:t>Набирай умело – чтоб не все сгорело. </a:t>
            </a:r>
          </a:p>
          <a:p>
            <a:pPr algn="just"/>
            <a:r>
              <a:rPr lang="ru-RU" sz="1400" dirty="0" smtClean="0"/>
              <a:t>Л. </a:t>
            </a:r>
            <a:r>
              <a:rPr lang="ru-RU" sz="1400" dirty="0" err="1" smtClean="0"/>
              <a:t>Зильберг</a:t>
            </a:r>
            <a:endParaRPr lang="ru-RU" sz="1400" dirty="0" smtClean="0"/>
          </a:p>
          <a:p>
            <a:pPr algn="just"/>
            <a:r>
              <a:rPr lang="ru-RU" sz="1400" dirty="0" smtClean="0"/>
              <a:t>Используя рисунки, художественную литературу, игры и беседы, постарайтесь детям дать советы, как следует вести себя при пожаре:</a:t>
            </a:r>
          </a:p>
          <a:p>
            <a:pPr algn="just"/>
            <a:r>
              <a:rPr lang="ru-RU" sz="1400" dirty="0" smtClean="0"/>
              <a:t>• Если пожар небольшой – его можно затушить водой или накрыть плотным одеялом.</a:t>
            </a:r>
          </a:p>
          <a:p>
            <a:pPr algn="just"/>
            <a:r>
              <a:rPr lang="ru-RU" sz="1400" dirty="0" smtClean="0"/>
              <a:t>• Нельзя тушить водой горящие электроприборы.</a:t>
            </a:r>
          </a:p>
          <a:p>
            <a:pPr algn="just"/>
            <a:r>
              <a:rPr lang="ru-RU" sz="1400" dirty="0" smtClean="0"/>
              <a:t>• Нельзя прятаться в дальних углах, под кроватями, за шкафом – опасен не только огонь, но и дым.</a:t>
            </a:r>
          </a:p>
          <a:p>
            <a:pPr algn="just"/>
            <a:r>
              <a:rPr lang="ru-RU" sz="1400" dirty="0" smtClean="0"/>
              <a:t>• Нельзя оставаться в помещении, где начался пожар, а надо быстро уйти и звать на помощь взрослых.</a:t>
            </a:r>
          </a:p>
          <a:p>
            <a:pPr algn="just"/>
            <a:r>
              <a:rPr lang="ru-RU" sz="1400" dirty="0" smtClean="0"/>
              <a:t>Нарисуйте с ребенком красивый рисунок – комната в квартире или чудесная лужайка в лесу. Обсудите, как красиво, как счастливы люди, которые там живут или отдыхают. И вот случилась беда – пожар. Возьмите черную краску и дорисуйте рисунок, создайте картину– после пожара. Обсудите с ребенком, где бы он хотел оказаться: в первом или во втором варианте? Почему?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8" y="6000760"/>
            <a:ext cx="2214578" cy="27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43248" y="5500694"/>
            <a:ext cx="33575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dirty="0" smtClean="0"/>
          </a:p>
          <a:p>
            <a:pPr algn="just"/>
            <a:r>
              <a:rPr lang="ru-RU" sz="1400" dirty="0" smtClean="0"/>
              <a:t>Любая общепринятая норма должна быть осознана и принята маленьким человеком – только тогда она станет действенным регулятором его поведения. Прямолинейное, декларативное требование соблюдать принятые в обществе правила поведения чаще всего оказываются малоэффективными. </a:t>
            </a:r>
          </a:p>
          <a:p>
            <a:pPr algn="just"/>
            <a:r>
              <a:rPr lang="ru-RU" sz="1400" dirty="0" smtClean="0"/>
              <a:t>Проявите терпение, творчество и вы не просто дадите ему сумму знаний, а сформируете умение правильно себя вести в различных ситуациях.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16832" y="755576"/>
            <a:ext cx="3111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Наши руки не для скуки </a:t>
            </a:r>
            <a:endParaRPr lang="ru-RU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1" name="Рисунок 10" descr="H:\Pictures\Camera Roll\WP_20170421_14_11_50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42" y="1500166"/>
            <a:ext cx="2643206" cy="3695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G:\Пасха\IMG_587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42" y="5500694"/>
            <a:ext cx="557216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:\Pictures\Camera Roll\WP_20170414_14_54_40_Pro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9000" y="1500166"/>
            <a:ext cx="264320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2" name="Рисунок 1" descr="H:\Pictures\Camera Roll\WP_20170414_14_55_25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46" y="928662"/>
            <a:ext cx="450059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Олег\Desktop\фото\WP_20170227_09_35_01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08" y="3643306"/>
            <a:ext cx="47149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G:\Пасха\IMG_587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5992" y="6143636"/>
            <a:ext cx="1928826" cy="245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6" name="Рисунок 5" descr="H:\Pictures\Camera Roll\WP_20170420_16_20_26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8" y="428596"/>
            <a:ext cx="528641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Pictures\Camera Roll\WP_20170420_16_09_36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56" y="3071802"/>
            <a:ext cx="52149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Pictures\Camera Roll\WP_20170407_10_02_51_Pro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94" y="5500694"/>
            <a:ext cx="53578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42918" y="8215338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 новых встреч!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500042" y="857224"/>
            <a:ext cx="573727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 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pPr algn="ctr"/>
            <a:r>
              <a:rPr lang="ru-RU" sz="1400" dirty="0" smtClean="0"/>
              <a:t>.</a:t>
            </a:r>
          </a:p>
          <a:p>
            <a:pPr algn="ctr"/>
            <a:r>
              <a:rPr lang="ru-RU" b="1" dirty="0" smtClean="0"/>
              <a:t> </a:t>
            </a:r>
            <a:endParaRPr lang="ru-RU" dirty="0" smtClean="0"/>
          </a:p>
        </p:txBody>
      </p:sp>
      <p:pic>
        <p:nvPicPr>
          <p:cNvPr id="10" name="Рисунок 9" descr="C:\Users\Олег\Desktop\ДОУ\WP_20170327_16_23_30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70" y="3714744"/>
            <a:ext cx="53578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10" y="1071538"/>
            <a:ext cx="314327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80" y="714348"/>
            <a:ext cx="278608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pPr algn="ctr"/>
            <a:r>
              <a:rPr lang="ru-RU" b="1" dirty="0" smtClean="0"/>
              <a:t>Апрель</a:t>
            </a:r>
          </a:p>
          <a:p>
            <a:r>
              <a:rPr lang="ru-RU" sz="1400" dirty="0" smtClean="0"/>
              <a:t> За окном звенит капель</a:t>
            </a:r>
          </a:p>
          <a:p>
            <a:r>
              <a:rPr lang="ru-RU" sz="1400" dirty="0" smtClean="0"/>
              <a:t>Приближается апрель</a:t>
            </a:r>
          </a:p>
          <a:p>
            <a:r>
              <a:rPr lang="ru-RU" sz="1400" dirty="0" smtClean="0"/>
              <a:t>Шапки снега таят вмиг</a:t>
            </a:r>
          </a:p>
          <a:p>
            <a:r>
              <a:rPr lang="ru-RU" sz="1400" dirty="0" smtClean="0"/>
              <a:t>И повсюду чик-чирик</a:t>
            </a:r>
          </a:p>
          <a:p>
            <a:r>
              <a:rPr lang="ru-RU" sz="1400" dirty="0" smtClean="0"/>
              <a:t>Все очнулось ото сна</a:t>
            </a:r>
          </a:p>
          <a:p>
            <a:r>
              <a:rPr lang="ru-RU" sz="1400" dirty="0" smtClean="0"/>
              <a:t>На Земле ведь вновь Весна.</a:t>
            </a:r>
          </a:p>
          <a:p>
            <a:r>
              <a:rPr lang="ru-RU" sz="1400" dirty="0" smtClean="0"/>
              <a:t> </a:t>
            </a:r>
          </a:p>
          <a:p>
            <a:r>
              <a:rPr lang="ru-RU" sz="1400" dirty="0" smtClean="0"/>
              <a:t>Ура, ура - пришел апрель!</a:t>
            </a:r>
          </a:p>
          <a:p>
            <a:r>
              <a:rPr lang="ru-RU" sz="1400" dirty="0" smtClean="0"/>
              <a:t>Бегут ручьи, звенит капель.</a:t>
            </a:r>
          </a:p>
          <a:p>
            <a:r>
              <a:rPr lang="ru-RU" sz="1400" dirty="0" smtClean="0"/>
              <a:t>И в небе ясном солнце светит,</a:t>
            </a:r>
          </a:p>
          <a:p>
            <a:r>
              <a:rPr lang="ru-RU" sz="1400" dirty="0" smtClean="0"/>
              <a:t>Весна шагает по планете!</a:t>
            </a:r>
          </a:p>
          <a:p>
            <a:endParaRPr lang="ru-RU" sz="14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57232" y="6558677"/>
            <a:ext cx="516551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Апрель зиму гонит, а лето зовёт.</a:t>
            </a:r>
          </a:p>
          <a:p>
            <a:r>
              <a:rPr lang="ru-RU" sz="1600" dirty="0" smtClean="0"/>
              <a:t> Апрель таков: днем — лужи, а вечером — стужа.</a:t>
            </a:r>
          </a:p>
          <a:p>
            <a:r>
              <a:rPr lang="ru-RU" sz="1600" dirty="0" smtClean="0"/>
              <a:t> Апрель обманет, под май подведёт.</a:t>
            </a:r>
          </a:p>
          <a:p>
            <a:r>
              <a:rPr lang="ru-RU" sz="1600" dirty="0" smtClean="0"/>
              <a:t> Апрель водою славен, почками красен.</a:t>
            </a:r>
          </a:p>
          <a:p>
            <a:r>
              <a:rPr lang="ru-RU" sz="1600" dirty="0" smtClean="0"/>
              <a:t> Апрель подходит — холода не бойся.</a:t>
            </a:r>
          </a:p>
          <a:p>
            <a:r>
              <a:rPr lang="ru-RU" sz="1600" dirty="0" smtClean="0"/>
              <a:t> Апрель ленивого не любит, а проворного голубит.</a:t>
            </a:r>
          </a:p>
          <a:p>
            <a:r>
              <a:rPr lang="ru-RU" sz="1600" dirty="0" smtClean="0"/>
              <a:t> Апрель с водой – май с травой.</a:t>
            </a:r>
          </a:p>
          <a:p>
            <a:r>
              <a:rPr lang="ru-RU" sz="1600" dirty="0" smtClean="0"/>
              <a:t> Апрель каждого напоит.</a:t>
            </a:r>
          </a:p>
          <a:p>
            <a:r>
              <a:rPr lang="ru-RU" sz="1600" dirty="0" smtClean="0"/>
              <a:t> Апрель месяц зиму с летом сплетает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8" y="3419872"/>
            <a:ext cx="588242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«Книжная неделя»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/>
              <a:t>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1 по 7 апреля в нашей группе прошла  «Книжная неделя». </a:t>
            </a:r>
            <a:r>
              <a:rPr lang="ru-RU" sz="1600" dirty="0" smtClean="0"/>
              <a:t>В последнее время во всём мире значительно снизился интерес к книге. На смену книгам всё чаще и чаще приходят компьютеры, электронные и цифровые носители. Книги становятся невостребованными, пылятся на полках, простаивают в библиотеках и магазинах. Книга постепенно уходит на второй план, чтение перестаёт быть процессом воспитания собственной души, требующим от человека большой работы ума и сердца, переживания, осмысления. Читающий человек – мыслящий человек. Вот почему так важно прививать детям - любовь к книге - начиная с дошкольного возраста. Читательский опыт начинает закладываться в детстве. Это возраст, в котором наиболее ярко появляется способность слухом, зрением, осязанием, воображением воспринимать художественное произведение; искренне, от души сострадать, возмущаться, радоваться. Хотелось бы помочь детям найти книги, которые им помогут приобрести радость общения.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Олег\Desktop\ДОУ\WP_20170327_16_23_55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84" y="785786"/>
            <a:ext cx="478634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22" y="1142976"/>
            <a:ext cx="4987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 «Космос и ракеты»</a:t>
            </a:r>
          </a:p>
        </p:txBody>
      </p:sp>
      <p:pic>
        <p:nvPicPr>
          <p:cNvPr id="7" name="Рисунок 6" descr="H:\Pictures\Camera Roll\WP_20170417_11_50_38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32" y="3000364"/>
            <a:ext cx="507209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7166" y="5715008"/>
            <a:ext cx="6072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12 апреля наша страна отмечает день космонавтики. Это всенародный праздник. Для нас кажется привычным, что стартуют с Земли космические корабли. В высоких небесных далях происходят стыковки космических аппаратов. Месяцами в космических станциях живут и трудятся космонавты, уходят к другим планетам автоматические станции. Мы можете сказать «Что тут особенного?» Но ведь совсем недавно о космических полетах говорили как о фантастике. И вот 4 октября 1957 года началась новая эра - </a:t>
            </a:r>
            <a:r>
              <a:rPr lang="ru-RU" dirty="0" err="1" smtClean="0"/>
              <a:t>эра</a:t>
            </a:r>
            <a:r>
              <a:rPr lang="ru-RU" dirty="0" smtClean="0"/>
              <a:t> освоения космоса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8" y="1714480"/>
            <a:ext cx="57864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Если только захотеть в космос можно полететь.</a:t>
            </a:r>
          </a:p>
          <a:p>
            <a:pPr algn="ctr"/>
            <a:r>
              <a:rPr lang="ru-RU" b="1" i="1" dirty="0" smtClean="0"/>
              <a:t> Нарисую я ракету, небо звездное вокруг,</a:t>
            </a:r>
          </a:p>
          <a:p>
            <a:pPr algn="ctr"/>
            <a:r>
              <a:rPr lang="ru-RU" b="1" i="1" dirty="0" smtClean="0"/>
              <a:t> Облечу я все планеты, заверну я на луну,</a:t>
            </a:r>
          </a:p>
          <a:p>
            <a:pPr algn="ctr"/>
            <a:r>
              <a:rPr lang="ru-RU" b="1" i="1" dirty="0" smtClean="0"/>
              <a:t> И к веселым Марсианам непременно загляну. </a:t>
            </a:r>
            <a:endParaRPr lang="ru-RU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04" y="4716016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</a:p>
          <a:p>
            <a:pPr algn="just"/>
            <a:r>
              <a:rPr lang="ru-RU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8" y="1357290"/>
            <a:ext cx="528641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1400" b="1" dirty="0" smtClean="0"/>
              <a:t>12 апреля 1961 </a:t>
            </a:r>
            <a:r>
              <a:rPr lang="ru-RU" sz="1400" dirty="0" smtClean="0"/>
              <a:t>года впервые в мире на космическом корабле «Восток» совершил полет первый космонавт планеты. Им был наш гражданин </a:t>
            </a:r>
            <a:r>
              <a:rPr lang="ru-RU" sz="1400" b="1" dirty="0" smtClean="0"/>
              <a:t>Юрий Алексеевич Гагарин. </a:t>
            </a:r>
            <a:r>
              <a:rPr lang="ru-RU" sz="1400" dirty="0" smtClean="0"/>
              <a:t>В 2017году Ю.А. Гагарину исполнилось бы 73 года. Жители Земли всегда будут с благодарностью помнить имена людей, открывших новую сферу человеческой деятельности. </a:t>
            </a:r>
          </a:p>
          <a:p>
            <a:pPr algn="just"/>
            <a:r>
              <a:rPr lang="ru-RU" sz="1400" dirty="0" smtClean="0"/>
              <a:t>С 10-16 АПРЕЛЯ прошла неделя, посвящённая  данной тематике. Главной </a:t>
            </a:r>
            <a:r>
              <a:rPr lang="ru-RU" sz="1400" b="1" dirty="0" smtClean="0"/>
              <a:t>целью: </a:t>
            </a:r>
            <a:r>
              <a:rPr lang="ru-RU" sz="1400" dirty="0" smtClean="0"/>
              <a:t>пробудить у ребёнка интерес к космонавтики, привить любовь к астрономии, сделать всё возможное, чтобы детский интерес к изучению взаимосвязей во Вселенной только возрастал год от года. </a:t>
            </a:r>
          </a:p>
          <a:p>
            <a:pPr algn="just"/>
            <a:r>
              <a:rPr lang="ru-RU" sz="1400" dirty="0" smtClean="0"/>
              <a:t>В этом году тематическая неделя прошла под девизом </a:t>
            </a:r>
            <a:r>
              <a:rPr lang="ru-RU" sz="1400" b="1" dirty="0" smtClean="0"/>
              <a:t>«Космонавтом хочешь стать, должен много – </a:t>
            </a:r>
            <a:r>
              <a:rPr lang="ru-RU" sz="1400" b="1" dirty="0" err="1" smtClean="0"/>
              <a:t>много</a:t>
            </a:r>
            <a:r>
              <a:rPr lang="ru-RU" sz="1400" b="1" dirty="0" smtClean="0"/>
              <a:t>  </a:t>
            </a:r>
            <a:r>
              <a:rPr lang="ru-RU" b="1" dirty="0" smtClean="0"/>
              <a:t>знать».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H:\Pictures\Camera Roll\WP_20170331_17_29_44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80" y="4572000"/>
            <a:ext cx="33575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Pictures\Camera Roll\WP_20170331_17_30_10_Pro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86190" y="5357818"/>
            <a:ext cx="2286016" cy="3286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18762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8" y="642910"/>
            <a:ext cx="4857783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 algn="ctr"/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НЕДЕЛЯ</a:t>
            </a:r>
          </a:p>
          <a:p>
            <a:pPr lvl="0"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«Кто такой мультипликатор?»</a:t>
            </a: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9" name="Рисунок 8" descr="H:\DCIM\100CANON\IMG_068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70" y="4786314"/>
            <a:ext cx="500066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42918" y="1357290"/>
            <a:ext cx="55721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С 17 по 23 апреля в нашей группе прошла неделя «Кто такой мультипликатор». Дети узнали об искусстве анимации, что мультфильмы бывают рисованные, кукольные, пластилиновые, созданные с помощью компьютерной техники. Детей познакомили с принципом иллюзии движения (на двух листах бумаги, склеенных между собой, сверху рисуют похожие изображения: лицо девочки, у которой на верхней картинке глаза открыты, на нижней – закрыты. Затем быстро поднимать верхний листок вверх и вниз). За эту неделю дети просмотрели отрывки из мультфильмов, снятых в разной технике, пели знакомые песни, читали произведения, по которым сняты мультфильмы. Так же дети рисовали по теме «Мой любимый герой из мультфильма».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42" y="2714612"/>
            <a:ext cx="585791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Цель: Приобщение дошкольников к национальной культуре, посредством формирования интереса к традициям празднования христианского праздника «Пасха. Светлое Христово Воскресение». Возрождение традиций народной культуры. В группе дети украшали яйца различными узорами из пластилина, мастерили подарки для родителей. 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  <a:p>
            <a:pPr algn="just"/>
            <a:endParaRPr lang="ru-RU" sz="20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714488" y="642910"/>
            <a:ext cx="37862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Пасхальная неделя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80" y="1500166"/>
            <a:ext cx="242889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14686" y="1357290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С 24 по 30 апреля в нашей группе прошла тематическая неделя к празднованию Пасхи. Дети и родители  изготовили поделки к празднику. </a:t>
            </a:r>
            <a:endParaRPr lang="ru-RU" sz="1600" dirty="0"/>
          </a:p>
        </p:txBody>
      </p:sp>
      <p:pic>
        <p:nvPicPr>
          <p:cNvPr id="12" name="Рисунок 11" descr="G:\Пасха\IMG_588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8" y="4643438"/>
            <a:ext cx="564360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8" y="4000496"/>
            <a:ext cx="578647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ходе праздника воспитанники узнали, что в России есть не только государственные праздники, но и православные. Воспитатели: Н. П.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Акулик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И.В.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Мингалеева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, познакомили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ребят с историей и традицией этого праздника. Приятно было посмотреть в какие русские народные костюмы были одеты дети. Педагоги, перевоплотились  в героев из сказки:  Пасхального кролика (Л.В. Сергиенко), Ангела (Л.Р. Соколова ), Солнышко (В.Г. Морозова), Тучку (Т.С.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Нетесова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и Радугу (О.Н. Яковлева) и увлекли детей в волшебный мир.   Ангел помог Зайчику, собрать краску, чтобы покрасить пасхальные яйца. В этом ему помогли Солнце, Тучка и Радуга. Не остались в стороне и наши дошколята.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Они   пели, играли, рассказывали стихи и танцевали.  В итоге  Ангел собрал все краски и принёс их Зайчику, который  поздравил всех с праздником Пасхи  и угостил детей цветными пасхальными яйцами.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Организаторами  данного мероприятия были воспитатель С.В.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Монастырная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музыкальный руководитель А.Н.  Куприянова.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Мы надеемся, что такие встречи будут воспитывать в детях самые лучшие качества, как понимание, доброта и искренняя любовь к людям.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заключении ещё раз хочется поздравить   вас всех с праздником Светлого Христова Воскресения, пусть  сердца наполняются радостью, а дела будут только добрыми!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G:\Пасха\IMG_587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80" y="1928794"/>
            <a:ext cx="2500330" cy="213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143248" y="1857356"/>
            <a:ext cx="328614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 апреля у нас в детском саду традиционно прошёл праздник Пасхи –самое  радостное и большое событие для христиан. Ликует природа, все вокруг оживает и цветет.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этот день нас посетили уважаемые гости из  Храма   Петра и Павла матушка Ольга и отец Георгий, который поздравил всех со столь значимым событием и преподнёс детям замечательные подарки. 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604" y="714348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«Праздник Светлого Христова Воскресения-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(Пасха)»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Олег\Documents\рамочки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1" name="Рисунок 10" descr="http://skychild.ru/uploads/posts/2014-09/1412075707_1395465929_1-kopiy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04" y="571472"/>
            <a:ext cx="5929354" cy="814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18" y="1500167"/>
            <a:ext cx="5572164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С днем рождения поздравляю</a:t>
            </a:r>
            <a:br>
              <a:rPr lang="ru-RU" sz="1400" b="1" i="1" dirty="0" smtClean="0"/>
            </a:br>
            <a:r>
              <a:rPr lang="ru-RU" sz="1400" b="1" i="1" dirty="0" smtClean="0"/>
              <a:t>И от всей души желаю</a:t>
            </a:r>
            <a:br>
              <a:rPr lang="ru-RU" sz="1400" b="1" i="1" dirty="0" smtClean="0"/>
            </a:br>
            <a:r>
              <a:rPr lang="ru-RU" sz="1400" b="1" i="1" dirty="0" smtClean="0"/>
              <a:t>Улыбаться, веселиться,</a:t>
            </a:r>
            <a:br>
              <a:rPr lang="ru-RU" sz="1400" b="1" i="1" dirty="0" smtClean="0"/>
            </a:br>
            <a:r>
              <a:rPr lang="ru-RU" sz="1400" b="1" i="1" dirty="0" smtClean="0"/>
              <a:t>Не грустить и не сердиться.</a:t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Пусть конфеты и игрушки</a:t>
            </a:r>
            <a:br>
              <a:rPr lang="ru-RU" sz="1400" b="1" i="1" dirty="0" smtClean="0"/>
            </a:br>
            <a:r>
              <a:rPr lang="ru-RU" sz="1400" b="1" i="1" dirty="0" smtClean="0"/>
              <a:t>Вдруг найдутся под подушкой,</a:t>
            </a:r>
            <a:br>
              <a:rPr lang="ru-RU" sz="1400" b="1" i="1" dirty="0" smtClean="0"/>
            </a:br>
            <a:r>
              <a:rPr lang="ru-RU" sz="1400" b="1" i="1" dirty="0" smtClean="0"/>
              <a:t>Будет полон дом друзей,</a:t>
            </a:r>
            <a:br>
              <a:rPr lang="ru-RU" sz="1400" b="1" i="1" dirty="0" smtClean="0"/>
            </a:br>
            <a:r>
              <a:rPr lang="ru-RU" sz="1400" b="1" i="1" dirty="0" smtClean="0"/>
              <a:t>С ними праздник веселей</a:t>
            </a:r>
            <a:r>
              <a:rPr lang="ru-RU" sz="1400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i="1" dirty="0" err="1" smtClean="0">
                <a:solidFill>
                  <a:srgbClr val="FF0000"/>
                </a:solidFill>
              </a:rPr>
              <a:t>Борута</a:t>
            </a:r>
            <a:r>
              <a:rPr lang="ru-RU" sz="2000" b="1" i="1" dirty="0" smtClean="0">
                <a:solidFill>
                  <a:srgbClr val="FF0000"/>
                </a:solidFill>
              </a:rPr>
              <a:t> Юра</a:t>
            </a:r>
          </a:p>
          <a:p>
            <a:pPr algn="ctr"/>
            <a:r>
              <a:rPr lang="ru-RU" sz="2000" b="1" i="1" dirty="0" smtClean="0">
                <a:solidFill>
                  <a:srgbClr val="FF0000"/>
                </a:solidFill>
              </a:rPr>
              <a:t>Сушкова Соня</a:t>
            </a:r>
          </a:p>
          <a:p>
            <a:pPr algn="ctr"/>
            <a:r>
              <a:rPr lang="ru-RU" sz="2000" b="1" i="1" dirty="0" err="1" smtClean="0">
                <a:solidFill>
                  <a:srgbClr val="FF0000"/>
                </a:solidFill>
              </a:rPr>
              <a:t>Ульчугачева</a:t>
            </a:r>
            <a:r>
              <a:rPr lang="ru-RU" sz="2000" b="1" i="1" dirty="0" smtClean="0">
                <a:solidFill>
                  <a:srgbClr val="FF0000"/>
                </a:solidFill>
              </a:rPr>
              <a:t> Алина</a:t>
            </a:r>
            <a:endParaRPr lang="ru-RU" sz="1600" b="1" i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7" name="Рисунок 6" descr="G:\Пасха\IMG_588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71546" y="3714744"/>
            <a:ext cx="464347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1579</Words>
  <Application>Microsoft Office PowerPoint</Application>
  <PresentationFormat>Экран (4:3)</PresentationFormat>
  <Paragraphs>159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Пользователь</cp:lastModifiedBy>
  <cp:revision>68</cp:revision>
  <dcterms:created xsi:type="dcterms:W3CDTF">2016-12-20T06:02:04Z</dcterms:created>
  <dcterms:modified xsi:type="dcterms:W3CDTF">2017-05-02T06:02:43Z</dcterms:modified>
</cp:coreProperties>
</file>