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3.jpg" ContentType="image/jpeg"/>
  <Override PartName="/ppt/media/image6.jpg" ContentType="image/jpeg"/>
  <Override PartName="/ppt/media/image8.jpg" ContentType="image/jpeg"/>
  <Override PartName="/ppt/media/image11.jpg" ContentType="image/jpeg"/>
  <Override PartName="/ppt/media/image12.jpg" ContentType="image/jpeg"/>
  <Override PartName="/ppt/media/image13.jpg" ContentType="image/jpeg"/>
  <Override PartName="/ppt/media/image14.jpg" ContentType="image/jpeg"/>
  <Override PartName="/ppt/media/image15.jpg" ContentType="image/jpeg"/>
  <Override PartName="/ppt/media/image16.jpg" ContentType="image/jpeg"/>
  <Override PartName="/ppt/media/image17.jpg" ContentType="image/jpeg"/>
  <Override PartName="/ppt/media/image18.jpg" ContentType="image/jpeg"/>
  <Override PartName="/ppt/media/image19.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0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FA85F95C-8640-487C-84E2-A96440A0C8DA}" type="datetimeFigureOut">
              <a:rPr lang="ru-RU" smtClean="0"/>
              <a:t>12.02.2017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DEEC030-8663-4EB7-8B58-EB9222637A4C}"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A85F95C-8640-487C-84E2-A96440A0C8DA}" type="datetimeFigureOut">
              <a:rPr lang="ru-RU" smtClean="0"/>
              <a:t>12.02.2017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DEEC030-8663-4EB7-8B58-EB9222637A4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A85F95C-8640-487C-84E2-A96440A0C8DA}" type="datetimeFigureOut">
              <a:rPr lang="ru-RU" smtClean="0"/>
              <a:t>12.02.2017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DEEC030-8663-4EB7-8B58-EB9222637A4C}"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A85F95C-8640-487C-84E2-A96440A0C8DA}" type="datetimeFigureOut">
              <a:rPr lang="ru-RU" smtClean="0"/>
              <a:t>12.02.2017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DEEC030-8663-4EB7-8B58-EB9222637A4C}"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A85F95C-8640-487C-84E2-A96440A0C8DA}" type="datetimeFigureOut">
              <a:rPr lang="ru-RU" smtClean="0"/>
              <a:t>12.02.2017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DEEC030-8663-4EB7-8B58-EB9222637A4C}"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FA85F95C-8640-487C-84E2-A96440A0C8DA}" type="datetimeFigureOut">
              <a:rPr lang="ru-RU" smtClean="0"/>
              <a:t>12.02.2017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DEEC030-8663-4EB7-8B58-EB9222637A4C}"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A85F95C-8640-487C-84E2-A96440A0C8DA}" type="datetimeFigureOut">
              <a:rPr lang="ru-RU" smtClean="0"/>
              <a:t>12.02.2017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DEEC030-8663-4EB7-8B58-EB9222637A4C}"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FA85F95C-8640-487C-84E2-A96440A0C8DA}" type="datetimeFigureOut">
              <a:rPr lang="ru-RU" smtClean="0"/>
              <a:t>12.02.2017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DEEC030-8663-4EB7-8B58-EB9222637A4C}"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FA85F95C-8640-487C-84E2-A96440A0C8DA}" type="datetimeFigureOut">
              <a:rPr lang="ru-RU" smtClean="0"/>
              <a:t>12.02.2017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DEEC030-8663-4EB7-8B58-EB9222637A4C}"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A85F95C-8640-487C-84E2-A96440A0C8DA}" type="datetimeFigureOut">
              <a:rPr lang="ru-RU" smtClean="0"/>
              <a:t>12.02.2017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DEEC030-8663-4EB7-8B58-EB9222637A4C}"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A85F95C-8640-487C-84E2-A96440A0C8DA}" type="datetimeFigureOut">
              <a:rPr lang="ru-RU" smtClean="0"/>
              <a:t>12.02.2017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DEEC030-8663-4EB7-8B58-EB9222637A4C}"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A85F95C-8640-487C-84E2-A96440A0C8DA}" type="datetimeFigureOut">
              <a:rPr lang="ru-RU" smtClean="0"/>
              <a:t>12.02.2017</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3DEEC030-8663-4EB7-8B58-EB9222637A4C}"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6600" b="1" dirty="0" smtClean="0">
                <a:solidFill>
                  <a:srgbClr val="FFFF00"/>
                </a:solidFill>
              </a:rPr>
              <a:t>КОГО ЧАЩЕ КУСАЮТ КОМАРЫ ?</a:t>
            </a:r>
            <a:endParaRPr lang="ru-RU" sz="6600" b="1" dirty="0">
              <a:solidFill>
                <a:srgbClr val="FFFF00"/>
              </a:solidFill>
            </a:endParaRPr>
          </a:p>
        </p:txBody>
      </p:sp>
      <p:sp>
        <p:nvSpPr>
          <p:cNvPr id="3" name="Подзаголовок 2"/>
          <p:cNvSpPr>
            <a:spLocks noGrp="1"/>
          </p:cNvSpPr>
          <p:nvPr>
            <p:ph type="subTitle" idx="1"/>
          </p:nvPr>
        </p:nvSpPr>
        <p:spPr>
          <a:xfrm rot="10800000" flipV="1">
            <a:off x="3707904" y="4365104"/>
            <a:ext cx="5040560" cy="1299861"/>
          </a:xfrm>
        </p:spPr>
        <p:txBody>
          <a:bodyPr>
            <a:normAutofit fontScale="92500" lnSpcReduction="10000"/>
          </a:bodyPr>
          <a:lstStyle/>
          <a:p>
            <a:r>
              <a:rPr lang="ru-RU" b="1" dirty="0" smtClean="0">
                <a:solidFill>
                  <a:srgbClr val="FFFF00"/>
                </a:solidFill>
              </a:rPr>
              <a:t>МБОУ ЛСОШ  </a:t>
            </a:r>
            <a:r>
              <a:rPr lang="ru-RU" b="1" dirty="0" smtClean="0">
                <a:solidFill>
                  <a:srgbClr val="FFFF00"/>
                </a:solidFill>
              </a:rPr>
              <a:t>№</a:t>
            </a:r>
            <a:r>
              <a:rPr lang="ru-RU" sz="2800" b="1" dirty="0" smtClean="0">
                <a:solidFill>
                  <a:srgbClr val="FFFF00"/>
                </a:solidFill>
              </a:rPr>
              <a:t> 1 </a:t>
            </a:r>
            <a:r>
              <a:rPr lang="ru-RU" b="1" dirty="0" err="1" smtClean="0">
                <a:solidFill>
                  <a:srgbClr val="FFFF00"/>
                </a:solidFill>
              </a:rPr>
              <a:t>г.Луховицы</a:t>
            </a:r>
            <a:endParaRPr lang="ru-RU" b="1" dirty="0" smtClean="0">
              <a:solidFill>
                <a:srgbClr val="FFFF00"/>
              </a:solidFill>
            </a:endParaRPr>
          </a:p>
          <a:p>
            <a:r>
              <a:rPr lang="ru-RU" b="1" dirty="0" smtClean="0">
                <a:solidFill>
                  <a:srgbClr val="FFFF00"/>
                </a:solidFill>
              </a:rPr>
              <a:t>Преподаватель </a:t>
            </a:r>
            <a:r>
              <a:rPr lang="ru-RU" b="1" dirty="0" err="1" smtClean="0">
                <a:solidFill>
                  <a:srgbClr val="FFFF00"/>
                </a:solidFill>
              </a:rPr>
              <a:t>Климантова</a:t>
            </a:r>
            <a:r>
              <a:rPr lang="ru-RU" b="1" dirty="0" smtClean="0">
                <a:solidFill>
                  <a:srgbClr val="FFFF00"/>
                </a:solidFill>
              </a:rPr>
              <a:t> О</a:t>
            </a:r>
            <a:r>
              <a:rPr lang="en-US" b="1" dirty="0" smtClean="0">
                <a:solidFill>
                  <a:srgbClr val="FFFF00"/>
                </a:solidFill>
              </a:rPr>
              <a:t>.</a:t>
            </a:r>
            <a:r>
              <a:rPr lang="ru-RU" b="1" dirty="0" smtClean="0">
                <a:solidFill>
                  <a:srgbClr val="FFFF00"/>
                </a:solidFill>
              </a:rPr>
              <a:t>А</a:t>
            </a:r>
            <a:r>
              <a:rPr lang="en-US" b="1" dirty="0" smtClean="0">
                <a:solidFill>
                  <a:srgbClr val="FFFF00"/>
                </a:solidFill>
              </a:rPr>
              <a:t>.</a:t>
            </a:r>
          </a:p>
          <a:p>
            <a:r>
              <a:rPr lang="ru-RU" b="1" dirty="0" smtClean="0">
                <a:solidFill>
                  <a:srgbClr val="FFFF00"/>
                </a:solidFill>
              </a:rPr>
              <a:t>Выполнил ученик </a:t>
            </a:r>
            <a:r>
              <a:rPr lang="ru-RU" sz="2800" b="1" dirty="0" smtClean="0">
                <a:solidFill>
                  <a:srgbClr val="FFFF00"/>
                </a:solidFill>
              </a:rPr>
              <a:t>2</a:t>
            </a:r>
            <a:r>
              <a:rPr lang="ru-RU" b="1" dirty="0" smtClean="0">
                <a:solidFill>
                  <a:srgbClr val="FFFF00"/>
                </a:solidFill>
              </a:rPr>
              <a:t> класса </a:t>
            </a:r>
            <a:r>
              <a:rPr lang="en-US" b="1" dirty="0" smtClean="0">
                <a:solidFill>
                  <a:srgbClr val="FFFF00"/>
                </a:solidFill>
              </a:rPr>
              <a:t>“</a:t>
            </a:r>
            <a:r>
              <a:rPr lang="ru-RU" b="1" dirty="0" smtClean="0">
                <a:solidFill>
                  <a:srgbClr val="FFFF00"/>
                </a:solidFill>
              </a:rPr>
              <a:t>А</a:t>
            </a:r>
            <a:r>
              <a:rPr lang="en-US" b="1" dirty="0" smtClean="0">
                <a:solidFill>
                  <a:srgbClr val="FFFF00"/>
                </a:solidFill>
              </a:rPr>
              <a:t>”</a:t>
            </a:r>
            <a:r>
              <a:rPr lang="ru-RU" b="1" dirty="0" smtClean="0">
                <a:solidFill>
                  <a:srgbClr val="FFFF00"/>
                </a:solidFill>
              </a:rPr>
              <a:t>Филин Матвей</a:t>
            </a:r>
            <a:endParaRPr lang="ru-RU" b="1" dirty="0">
              <a:solidFill>
                <a:srgbClr val="FFFF00"/>
              </a:solidFill>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308538">
            <a:off x="611560" y="3302585"/>
            <a:ext cx="2232248" cy="1656184"/>
          </a:xfrm>
          <a:prstGeom prst="ellipse">
            <a:avLst/>
          </a:prstGeom>
          <a:ln>
            <a:noFill/>
          </a:ln>
          <a:effectLst>
            <a:softEdge rad="112500"/>
          </a:effectLst>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184" y="3212976"/>
            <a:ext cx="1741376" cy="1400944"/>
          </a:xfrm>
          <a:prstGeom prst="ellipse">
            <a:avLst/>
          </a:prstGeom>
          <a:ln>
            <a:noFill/>
          </a:ln>
          <a:effectLst>
            <a:softEdge rad="112500"/>
          </a:effectLst>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6" y="476672"/>
            <a:ext cx="1656184" cy="1563602"/>
          </a:xfrm>
          <a:prstGeom prst="ellipse">
            <a:avLst/>
          </a:prstGeom>
          <a:ln>
            <a:noFill/>
          </a:ln>
          <a:effectLst>
            <a:softEdge rad="112500"/>
          </a:effectLst>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40152" y="332656"/>
            <a:ext cx="1681452" cy="1080120"/>
          </a:xfrm>
          <a:prstGeom prst="ellipse">
            <a:avLst/>
          </a:prstGeom>
          <a:ln>
            <a:noFill/>
          </a:ln>
          <a:effectLst>
            <a:softEdge rad="112500"/>
          </a:effectLst>
        </p:spPr>
      </p:pic>
    </p:spTree>
    <p:extLst>
      <p:ext uri="{BB962C8B-B14F-4D97-AF65-F5344CB8AC3E}">
        <p14:creationId xmlns:p14="http://schemas.microsoft.com/office/powerpoint/2010/main" val="2335339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4499992" y="1844824"/>
            <a:ext cx="4466539" cy="3357571"/>
          </a:xfrm>
        </p:spPr>
        <p:txBody>
          <a:bodyPr>
            <a:noAutofit/>
          </a:bodyPr>
          <a:lstStyle/>
          <a:p>
            <a:pPr algn="just"/>
            <a:r>
              <a:rPr lang="ru-RU" sz="2400" b="1" dirty="0">
                <a:solidFill>
                  <a:schemeClr val="tx1"/>
                </a:solidFill>
                <a:latin typeface="Times New Roman" panose="02020603050405020304" pitchFamily="18" charset="0"/>
                <a:cs typeface="Times New Roman" panose="02020603050405020304" pitchFamily="18" charset="0"/>
              </a:rPr>
              <a:t>Находят своих жертв комары, как правило, по движению, теплу и по запаху крови. Если у вас нет никаких средств защиты от комаров, то вам не удастся спастись на открытой местности при помощи каких-то действий. Если, конечно же, вы не будете неистово махать руками и бежать без оглядки.</a:t>
            </a:r>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10495" r="10495"/>
          <a:stretch>
            <a:fillRect/>
          </a:stretch>
        </p:blipFill>
        <p:spPr>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657147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179512" y="620688"/>
            <a:ext cx="5112568" cy="5616624"/>
          </a:xfrm>
        </p:spPr>
        <p:txBody>
          <a:bodyPr>
            <a:noAutofit/>
          </a:bodyPr>
          <a:lstStyle/>
          <a:p>
            <a:pPr algn="just"/>
            <a:r>
              <a:rPr lang="ru-RU" sz="2400" b="1" dirty="0">
                <a:solidFill>
                  <a:schemeClr val="tx1"/>
                </a:solidFill>
                <a:latin typeface="Times New Roman" panose="02020603050405020304" pitchFamily="18" charset="0"/>
                <a:cs typeface="Times New Roman" panose="02020603050405020304" pitchFamily="18" charset="0"/>
              </a:rPr>
              <a:t>В литературе </a:t>
            </a:r>
            <a:r>
              <a:rPr lang="ru-RU" sz="2400" b="1" dirty="0" smtClean="0">
                <a:solidFill>
                  <a:schemeClr val="tx1"/>
                </a:solidFill>
                <a:latin typeface="Times New Roman" panose="02020603050405020304" pitchFamily="18" charset="0"/>
                <a:cs typeface="Times New Roman" panose="02020603050405020304" pitchFamily="18" charset="0"/>
              </a:rPr>
              <a:t>говорится, что </a:t>
            </a:r>
            <a:r>
              <a:rPr lang="ru-RU" sz="2400" b="1" dirty="0">
                <a:solidFill>
                  <a:schemeClr val="tx1"/>
                </a:solidFill>
                <a:latin typeface="Times New Roman" panose="02020603050405020304" pitchFamily="18" charset="0"/>
                <a:cs typeface="Times New Roman" panose="02020603050405020304" pitchFamily="18" charset="0"/>
              </a:rPr>
              <a:t>комары довольно избирательны в своих жертвах, их выбор строится сразу из нескольких факторов: притягательным образом действует запах тела. Комары любят кусать людей </a:t>
            </a:r>
            <a:r>
              <a:rPr lang="ru-RU" sz="2400" b="1" dirty="0" smtClean="0">
                <a:solidFill>
                  <a:schemeClr val="tx1"/>
                </a:solidFill>
                <a:latin typeface="Times New Roman" panose="02020603050405020304" pitchFamily="18" charset="0"/>
                <a:cs typeface="Times New Roman" panose="02020603050405020304" pitchFamily="18" charset="0"/>
              </a:rPr>
              <a:t>:</a:t>
            </a:r>
            <a:endParaRPr lang="ru-RU" sz="2400" b="1" dirty="0">
              <a:solidFill>
                <a:schemeClr val="tx1"/>
              </a:solidFill>
              <a:latin typeface="Times New Roman" panose="02020603050405020304" pitchFamily="18" charset="0"/>
              <a:cs typeface="Times New Roman" panose="02020603050405020304" pitchFamily="18" charset="0"/>
            </a:endParaRPr>
          </a:p>
          <a:p>
            <a:pPr algn="just"/>
            <a:endParaRPr lang="ru-RU" sz="2400" b="1" dirty="0">
              <a:solidFill>
                <a:schemeClr val="tx1"/>
              </a:solidFill>
              <a:latin typeface="Times New Roman" panose="02020603050405020304" pitchFamily="18" charset="0"/>
              <a:cs typeface="Times New Roman" panose="02020603050405020304" pitchFamily="18" charset="0"/>
            </a:endParaRPr>
          </a:p>
          <a:p>
            <a:pPr algn="just"/>
            <a:r>
              <a:rPr lang="ru-RU" sz="2400" b="1" dirty="0" smtClean="0">
                <a:solidFill>
                  <a:schemeClr val="tx1"/>
                </a:solidFill>
                <a:latin typeface="Times New Roman" panose="02020603050405020304" pitchFamily="18" charset="0"/>
                <a:cs typeface="Times New Roman" panose="02020603050405020304" pitchFamily="18" charset="0"/>
              </a:rPr>
              <a:t> </a:t>
            </a:r>
            <a:r>
              <a:rPr lang="ru-RU" sz="2400" b="1" dirty="0" smtClean="0">
                <a:solidFill>
                  <a:schemeClr val="tx1"/>
                </a:solidFill>
                <a:latin typeface="Times New Roman" panose="02020603050405020304" pitchFamily="18" charset="0"/>
                <a:cs typeface="Times New Roman" panose="02020603050405020304" pitchFamily="18" charset="0"/>
              </a:rPr>
              <a:t>- со </a:t>
            </a:r>
            <a:r>
              <a:rPr lang="ru-RU" sz="2400" b="1" dirty="0">
                <a:solidFill>
                  <a:schemeClr val="tx1"/>
                </a:solidFill>
                <a:latin typeface="Times New Roman" panose="02020603050405020304" pitchFamily="18" charset="0"/>
                <a:cs typeface="Times New Roman" panose="02020603050405020304" pitchFamily="18" charset="0"/>
              </a:rPr>
              <a:t>светлой кожей и </a:t>
            </a:r>
            <a:r>
              <a:rPr lang="ru-RU" sz="2400" b="1" dirty="0" smtClean="0">
                <a:solidFill>
                  <a:schemeClr val="tx1"/>
                </a:solidFill>
                <a:latin typeface="Times New Roman" panose="02020603050405020304" pitchFamily="18" charset="0"/>
                <a:cs typeface="Times New Roman" panose="02020603050405020304" pitchFamily="18" charset="0"/>
              </a:rPr>
              <a:t>волосами;    </a:t>
            </a:r>
            <a:endParaRPr lang="ru-RU" sz="2400" b="1" dirty="0">
              <a:solidFill>
                <a:schemeClr val="tx1"/>
              </a:solidFill>
              <a:latin typeface="Times New Roman" panose="02020603050405020304" pitchFamily="18" charset="0"/>
              <a:cs typeface="Times New Roman" panose="02020603050405020304" pitchFamily="18" charset="0"/>
            </a:endParaRPr>
          </a:p>
          <a:p>
            <a:pPr algn="just"/>
            <a:r>
              <a:rPr lang="ru-RU" sz="2400" b="1" dirty="0" smtClean="0">
                <a:solidFill>
                  <a:schemeClr val="tx1"/>
                </a:solidFill>
                <a:latin typeface="Times New Roman" panose="02020603050405020304" pitchFamily="18" charset="0"/>
                <a:cs typeface="Times New Roman" panose="02020603050405020304" pitchFamily="18" charset="0"/>
              </a:rPr>
              <a:t>- </a:t>
            </a:r>
            <a:r>
              <a:rPr lang="ru-RU" sz="2400" b="1" dirty="0">
                <a:solidFill>
                  <a:schemeClr val="tx1"/>
                </a:solidFill>
                <a:latin typeface="Times New Roman" panose="02020603050405020304" pitchFamily="18" charset="0"/>
                <a:cs typeface="Times New Roman" panose="02020603050405020304" pitchFamily="18" charset="0"/>
              </a:rPr>
              <a:t>с первой и второй группой </a:t>
            </a:r>
            <a:r>
              <a:rPr lang="ru-RU" sz="2400" b="1" dirty="0" smtClean="0">
                <a:solidFill>
                  <a:schemeClr val="tx1"/>
                </a:solidFill>
                <a:latin typeface="Times New Roman" panose="02020603050405020304" pitchFamily="18" charset="0"/>
                <a:cs typeface="Times New Roman" panose="02020603050405020304" pitchFamily="18" charset="0"/>
              </a:rPr>
              <a:t>крови;</a:t>
            </a:r>
            <a:endParaRPr lang="ru-RU" sz="2400" b="1" dirty="0">
              <a:solidFill>
                <a:schemeClr val="tx1"/>
              </a:solidFill>
              <a:latin typeface="Times New Roman" panose="02020603050405020304" pitchFamily="18" charset="0"/>
              <a:cs typeface="Times New Roman" panose="02020603050405020304" pitchFamily="18" charset="0"/>
            </a:endParaRPr>
          </a:p>
          <a:p>
            <a:pPr algn="just"/>
            <a:r>
              <a:rPr lang="ru-RU" sz="2400" b="1" dirty="0" smtClean="0">
                <a:solidFill>
                  <a:schemeClr val="tx1"/>
                </a:solidFill>
                <a:latin typeface="Times New Roman" panose="02020603050405020304" pitchFamily="18" charset="0"/>
                <a:cs typeface="Times New Roman" panose="02020603050405020304" pitchFamily="18" charset="0"/>
              </a:rPr>
              <a:t>- детей</a:t>
            </a:r>
            <a:r>
              <a:rPr lang="ru-RU" sz="2400" b="1" dirty="0">
                <a:solidFill>
                  <a:schemeClr val="tx1"/>
                </a:solidFill>
                <a:latin typeface="Times New Roman" panose="02020603050405020304" pitchFamily="18" charset="0"/>
                <a:cs typeface="Times New Roman" panose="02020603050405020304" pitchFamily="18" charset="0"/>
              </a:rPr>
              <a:t>, из-за нежной тонкой </a:t>
            </a:r>
            <a:r>
              <a:rPr lang="ru-RU" sz="2400" b="1" dirty="0" smtClean="0">
                <a:solidFill>
                  <a:schemeClr val="tx1"/>
                </a:solidFill>
                <a:latin typeface="Times New Roman" panose="02020603050405020304" pitchFamily="18" charset="0"/>
                <a:cs typeface="Times New Roman" panose="02020603050405020304" pitchFamily="18" charset="0"/>
              </a:rPr>
              <a:t>кожи;</a:t>
            </a:r>
            <a:endParaRPr lang="ru-RU" sz="2400" b="1" dirty="0">
              <a:solidFill>
                <a:schemeClr val="tx1"/>
              </a:solidFill>
              <a:latin typeface="Times New Roman" panose="02020603050405020304" pitchFamily="18" charset="0"/>
              <a:cs typeface="Times New Roman" panose="02020603050405020304" pitchFamily="18" charset="0"/>
            </a:endParaRPr>
          </a:p>
          <a:p>
            <a:pPr algn="just"/>
            <a:r>
              <a:rPr lang="ru-RU" sz="2400" b="1" dirty="0" smtClean="0">
                <a:solidFill>
                  <a:schemeClr val="tx1"/>
                </a:solidFill>
                <a:latin typeface="Times New Roman" panose="02020603050405020304" pitchFamily="18" charset="0"/>
                <a:cs typeface="Times New Roman" panose="02020603050405020304" pitchFamily="18" charset="0"/>
              </a:rPr>
              <a:t>- людей с ожирением;</a:t>
            </a:r>
            <a:endParaRPr lang="ru-RU" sz="2400" b="1" dirty="0">
              <a:solidFill>
                <a:schemeClr val="tx1"/>
              </a:solidFill>
              <a:latin typeface="Times New Roman" panose="02020603050405020304" pitchFamily="18" charset="0"/>
              <a:cs typeface="Times New Roman" panose="02020603050405020304" pitchFamily="18" charset="0"/>
            </a:endParaRPr>
          </a:p>
          <a:p>
            <a:pPr algn="just"/>
            <a:r>
              <a:rPr lang="ru-RU" sz="2400" b="1" dirty="0" smtClean="0">
                <a:solidFill>
                  <a:schemeClr val="tx1"/>
                </a:solidFill>
                <a:latin typeface="Times New Roman" panose="02020603050405020304" pitchFamily="18" charset="0"/>
                <a:cs typeface="Times New Roman" panose="02020603050405020304" pitchFamily="18" charset="0"/>
              </a:rPr>
              <a:t>- с </a:t>
            </a:r>
            <a:r>
              <a:rPr lang="ru-RU" sz="2400" b="1" dirty="0">
                <a:solidFill>
                  <a:schemeClr val="tx1"/>
                </a:solidFill>
                <a:latin typeface="Times New Roman" panose="02020603050405020304" pitchFamily="18" charset="0"/>
                <a:cs typeface="Times New Roman" panose="02020603050405020304" pitchFamily="18" charset="0"/>
              </a:rPr>
              <a:t>«молодой» </a:t>
            </a:r>
            <a:r>
              <a:rPr lang="ru-RU" sz="2400" b="1" dirty="0" smtClean="0">
                <a:solidFill>
                  <a:schemeClr val="tx1"/>
                </a:solidFill>
                <a:latin typeface="Times New Roman" panose="02020603050405020304" pitchFamily="18" charset="0"/>
                <a:cs typeface="Times New Roman" panose="02020603050405020304" pitchFamily="18" charset="0"/>
              </a:rPr>
              <a:t>кровью.</a:t>
            </a:r>
            <a:endParaRPr lang="ru-RU" sz="2400" b="1" dirty="0">
              <a:solidFill>
                <a:schemeClr val="tx1"/>
              </a:solidFill>
              <a:latin typeface="Times New Roman" panose="02020603050405020304" pitchFamily="18" charset="0"/>
              <a:cs typeface="Times New Roman" panose="02020603050405020304" pitchFamily="18" charset="0"/>
            </a:endParaRPr>
          </a:p>
          <a:p>
            <a:endParaRPr lang="ru-RU" sz="2000" b="1"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82160" y="2420888"/>
            <a:ext cx="3090489" cy="252028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296688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4283968" y="980728"/>
            <a:ext cx="4402833" cy="4226273"/>
          </a:xfrm>
        </p:spPr>
        <p:txBody>
          <a:bodyPr>
            <a:noAutofit/>
          </a:bodyPr>
          <a:lstStyle/>
          <a:p>
            <a:pPr algn="just"/>
            <a:r>
              <a:rPr lang="ru-RU" sz="2400" b="1" dirty="0">
                <a:solidFill>
                  <a:schemeClr val="tx1"/>
                </a:solidFill>
                <a:latin typeface="Times New Roman" panose="02020603050405020304" pitchFamily="18" charset="0"/>
                <a:cs typeface="Times New Roman" panose="02020603050405020304" pitchFamily="18" charset="0"/>
              </a:rPr>
              <a:t>Может и правда, что у кого «моложе» кровь, того кусают чаще? Теория основана на том, что якобы через определенные промежутки времени в жизни человека происходит обновления организма: полностью заменяются ткани и слизистые оболочки, кровь. Кровь у мужчин обновляется раз в 4 года, у женщин — раз в 3 года. </a:t>
            </a:r>
          </a:p>
        </p:txBody>
      </p:sp>
      <p:pic>
        <p:nvPicPr>
          <p:cNvPr id="5" name="Рисунок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9409" r="9409"/>
          <a:stretch>
            <a:fillRect/>
          </a:stretch>
        </p:blipFill>
        <p:spPr>
          <a:xfrm>
            <a:off x="107504" y="620688"/>
            <a:ext cx="3566160" cy="2926080"/>
          </a:xfrm>
          <a:prstGeom prst="ellipse">
            <a:avLst/>
          </a:prstGeom>
          <a:ln>
            <a:noFill/>
          </a:ln>
          <a:effectLst>
            <a:softEdge rad="112500"/>
          </a:effectLst>
        </p:spPr>
      </p:pic>
    </p:spTree>
    <p:extLst>
      <p:ext uri="{BB962C8B-B14F-4D97-AF65-F5344CB8AC3E}">
        <p14:creationId xmlns:p14="http://schemas.microsoft.com/office/powerpoint/2010/main" val="2573852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908720"/>
            <a:ext cx="8136904" cy="4893647"/>
          </a:xfrm>
          <a:prstGeom prst="rect">
            <a:avLst/>
          </a:prstGeom>
        </p:spPr>
        <p:txBody>
          <a:bodyPr wrap="square">
            <a:spAutoFit/>
          </a:bodyPr>
          <a:lstStyle/>
          <a:p>
            <a:pPr algn="ctr"/>
            <a:r>
              <a:rPr lang="ru-RU" sz="2400" b="1" dirty="0" smtClean="0">
                <a:latin typeface="Times New Roman" panose="02020603050405020304" pitchFamily="18" charset="0"/>
                <a:cs typeface="Times New Roman" panose="02020603050405020304" pitchFamily="18" charset="0"/>
              </a:rPr>
              <a:t>Рассчитывать надо так:</a:t>
            </a:r>
          </a:p>
          <a:p>
            <a:pPr algn="ctr"/>
            <a:endParaRPr lang="ru-RU" sz="2400" b="1" dirty="0" smtClean="0">
              <a:latin typeface="Times New Roman" panose="02020603050405020304" pitchFamily="18" charset="0"/>
              <a:cs typeface="Times New Roman" panose="02020603050405020304" pitchFamily="18" charset="0"/>
            </a:endParaRPr>
          </a:p>
          <a:p>
            <a:pPr algn="just"/>
            <a:r>
              <a:rPr lang="ru-RU" sz="2400" b="1" dirty="0" smtClean="0">
                <a:latin typeface="Times New Roman" panose="02020603050405020304" pitchFamily="18" charset="0"/>
                <a:cs typeface="Times New Roman" panose="02020603050405020304" pitchFamily="18" charset="0"/>
              </a:rPr>
              <a:t>1. </a:t>
            </a:r>
            <a:r>
              <a:rPr lang="ru-RU" sz="2400" b="1" dirty="0">
                <a:latin typeface="Times New Roman" panose="02020603050405020304" pitchFamily="18" charset="0"/>
                <a:cs typeface="Times New Roman" panose="02020603050405020304" pitchFamily="18" charset="0"/>
              </a:rPr>
              <a:t>М</a:t>
            </a:r>
            <a:r>
              <a:rPr lang="ru-RU" sz="2400" b="1" dirty="0" smtClean="0">
                <a:latin typeface="Times New Roman" panose="02020603050405020304" pitchFamily="18" charset="0"/>
                <a:cs typeface="Times New Roman" panose="02020603050405020304" pitchFamily="18" charset="0"/>
              </a:rPr>
              <a:t>ой </a:t>
            </a:r>
            <a:r>
              <a:rPr lang="ru-RU" sz="2400" b="1" dirty="0" smtClean="0">
                <a:latin typeface="Times New Roman" panose="02020603050405020304" pitchFamily="18" charset="0"/>
                <a:cs typeface="Times New Roman" panose="02020603050405020304" pitchFamily="18" charset="0"/>
              </a:rPr>
              <a:t>возраст (8 лет) разделить на 4 – получаем </a:t>
            </a:r>
            <a:r>
              <a:rPr lang="ru-RU" sz="2400" b="1" dirty="0" smtClean="0">
                <a:latin typeface="Times New Roman" panose="02020603050405020304" pitchFamily="18" charset="0"/>
                <a:cs typeface="Times New Roman" panose="02020603050405020304" pitchFamily="18" charset="0"/>
              </a:rPr>
              <a:t>2.</a:t>
            </a:r>
            <a:endParaRPr lang="ru-RU" sz="2400" b="1" dirty="0" smtClean="0">
              <a:latin typeface="Times New Roman" panose="02020603050405020304" pitchFamily="18" charset="0"/>
              <a:cs typeface="Times New Roman" panose="02020603050405020304" pitchFamily="18" charset="0"/>
            </a:endParaRPr>
          </a:p>
          <a:p>
            <a:pPr algn="just"/>
            <a:endParaRPr lang="ru-RU" sz="2400" b="1" dirty="0" smtClean="0">
              <a:latin typeface="Times New Roman" panose="02020603050405020304" pitchFamily="18" charset="0"/>
              <a:cs typeface="Times New Roman" panose="02020603050405020304" pitchFamily="18" charset="0"/>
            </a:endParaRPr>
          </a:p>
          <a:p>
            <a:pPr algn="just"/>
            <a:r>
              <a:rPr lang="ru-RU" sz="2400" b="1" dirty="0" smtClean="0">
                <a:latin typeface="Times New Roman" panose="02020603050405020304" pitchFamily="18" charset="0"/>
                <a:cs typeface="Times New Roman" panose="02020603050405020304" pitchFamily="18" charset="0"/>
              </a:rPr>
              <a:t>2. </a:t>
            </a:r>
            <a:r>
              <a:rPr lang="ru-RU" sz="2400" b="1" dirty="0" smtClean="0">
                <a:latin typeface="Times New Roman" panose="02020603050405020304" pitchFamily="18" charset="0"/>
                <a:cs typeface="Times New Roman" panose="02020603050405020304" pitchFamily="18" charset="0"/>
              </a:rPr>
              <a:t>М</a:t>
            </a:r>
            <a:r>
              <a:rPr lang="ru-RU" sz="2400" b="1" dirty="0" smtClean="0">
                <a:latin typeface="Times New Roman" panose="02020603050405020304" pitchFamily="18" charset="0"/>
                <a:cs typeface="Times New Roman" panose="02020603050405020304" pitchFamily="18" charset="0"/>
              </a:rPr>
              <a:t>амин </a:t>
            </a:r>
            <a:r>
              <a:rPr lang="ru-RU" sz="2400" b="1" dirty="0" smtClean="0">
                <a:latin typeface="Times New Roman" panose="02020603050405020304" pitchFamily="18" charset="0"/>
                <a:cs typeface="Times New Roman" panose="02020603050405020304" pitchFamily="18" charset="0"/>
              </a:rPr>
              <a:t>возраст (33 года) разделить на 3 – получаем </a:t>
            </a:r>
            <a:r>
              <a:rPr lang="ru-RU" sz="2400" b="1" dirty="0" smtClean="0">
                <a:latin typeface="Times New Roman" panose="02020603050405020304" pitchFamily="18" charset="0"/>
                <a:cs typeface="Times New Roman" panose="02020603050405020304" pitchFamily="18" charset="0"/>
              </a:rPr>
              <a:t>11.</a:t>
            </a:r>
            <a:endParaRPr lang="ru-RU" sz="2400" b="1" dirty="0" smtClean="0">
              <a:latin typeface="Times New Roman" panose="02020603050405020304" pitchFamily="18" charset="0"/>
              <a:cs typeface="Times New Roman" panose="02020603050405020304" pitchFamily="18" charset="0"/>
            </a:endParaRPr>
          </a:p>
          <a:p>
            <a:pPr algn="just"/>
            <a:endParaRPr lang="ru-RU" sz="2400" b="1" dirty="0" smtClean="0">
              <a:latin typeface="Times New Roman" panose="02020603050405020304" pitchFamily="18" charset="0"/>
              <a:cs typeface="Times New Roman" panose="02020603050405020304" pitchFamily="18" charset="0"/>
            </a:endParaRPr>
          </a:p>
          <a:p>
            <a:pPr algn="just"/>
            <a:r>
              <a:rPr lang="ru-RU" sz="2400" b="1" dirty="0" smtClean="0">
                <a:latin typeface="Times New Roman" panose="02020603050405020304" pitchFamily="18" charset="0"/>
                <a:cs typeface="Times New Roman" panose="02020603050405020304" pitchFamily="18" charset="0"/>
              </a:rPr>
              <a:t>3. </a:t>
            </a:r>
            <a:r>
              <a:rPr lang="ru-RU" sz="2400" b="1" dirty="0">
                <a:latin typeface="Times New Roman" panose="02020603050405020304" pitchFamily="18" charset="0"/>
                <a:cs typeface="Times New Roman" panose="02020603050405020304" pitchFamily="18" charset="0"/>
              </a:rPr>
              <a:t>Б</a:t>
            </a:r>
            <a:r>
              <a:rPr lang="ru-RU" sz="2400" b="1" dirty="0" smtClean="0">
                <a:latin typeface="Times New Roman" panose="02020603050405020304" pitchFamily="18" charset="0"/>
                <a:cs typeface="Times New Roman" panose="02020603050405020304" pitchFamily="18" charset="0"/>
              </a:rPr>
              <a:t>абушкин </a:t>
            </a:r>
            <a:r>
              <a:rPr lang="ru-RU" sz="2400" b="1" dirty="0" smtClean="0">
                <a:latin typeface="Times New Roman" panose="02020603050405020304" pitchFamily="18" charset="0"/>
                <a:cs typeface="Times New Roman" panose="02020603050405020304" pitchFamily="18" charset="0"/>
              </a:rPr>
              <a:t>возраст (53 года) разделить на 3 – получаем 17, </a:t>
            </a:r>
            <a:r>
              <a:rPr lang="ru-RU" sz="2400" b="1" dirty="0" smtClean="0">
                <a:latin typeface="Times New Roman" panose="02020603050405020304" pitchFamily="18" charset="0"/>
                <a:cs typeface="Times New Roman" panose="02020603050405020304" pitchFamily="18" charset="0"/>
              </a:rPr>
              <a:t>7.</a:t>
            </a:r>
            <a:endParaRPr lang="ru-RU" sz="2400" b="1" dirty="0" smtClean="0">
              <a:latin typeface="Times New Roman" panose="02020603050405020304" pitchFamily="18" charset="0"/>
              <a:cs typeface="Times New Roman" panose="02020603050405020304" pitchFamily="18" charset="0"/>
            </a:endParaRPr>
          </a:p>
          <a:p>
            <a:pPr algn="just"/>
            <a:endParaRPr lang="ru-RU" sz="2400" b="1" dirty="0" smtClean="0">
              <a:latin typeface="Times New Roman" panose="02020603050405020304" pitchFamily="18" charset="0"/>
              <a:cs typeface="Times New Roman" panose="02020603050405020304" pitchFamily="18" charset="0"/>
            </a:endParaRPr>
          </a:p>
          <a:p>
            <a:pPr algn="just"/>
            <a:r>
              <a:rPr lang="ru-RU" sz="2400" b="1" dirty="0" smtClean="0">
                <a:latin typeface="Times New Roman" panose="02020603050405020304" pitchFamily="18" charset="0"/>
                <a:cs typeface="Times New Roman" panose="02020603050405020304" pitchFamily="18" charset="0"/>
              </a:rPr>
              <a:t>4. Папин </a:t>
            </a:r>
            <a:r>
              <a:rPr lang="ru-RU" sz="2400" b="1" dirty="0" smtClean="0">
                <a:latin typeface="Times New Roman" panose="02020603050405020304" pitchFamily="18" charset="0"/>
                <a:cs typeface="Times New Roman" panose="02020603050405020304" pitchFamily="18" charset="0"/>
              </a:rPr>
              <a:t>возраст (28 лет) разделить на 4 – получаем </a:t>
            </a:r>
            <a:r>
              <a:rPr lang="ru-RU" sz="2400" b="1" dirty="0" smtClean="0">
                <a:latin typeface="Times New Roman" panose="02020603050405020304" pitchFamily="18" charset="0"/>
                <a:cs typeface="Times New Roman" panose="02020603050405020304" pitchFamily="18" charset="0"/>
              </a:rPr>
              <a:t>7.</a:t>
            </a:r>
            <a:endParaRPr lang="ru-RU" sz="2400" b="1" dirty="0" smtClean="0">
              <a:latin typeface="Times New Roman" panose="02020603050405020304" pitchFamily="18" charset="0"/>
              <a:cs typeface="Times New Roman" panose="02020603050405020304" pitchFamily="18" charset="0"/>
            </a:endParaRPr>
          </a:p>
          <a:p>
            <a:pPr algn="just"/>
            <a:endParaRPr lang="ru-RU" sz="2400" b="1" dirty="0" smtClean="0">
              <a:latin typeface="Times New Roman" panose="02020603050405020304" pitchFamily="18" charset="0"/>
              <a:cs typeface="Times New Roman" panose="02020603050405020304" pitchFamily="18" charset="0"/>
            </a:endParaRPr>
          </a:p>
          <a:p>
            <a:pPr algn="just"/>
            <a:r>
              <a:rPr lang="ru-RU" sz="2400" b="1" dirty="0" smtClean="0">
                <a:latin typeface="Times New Roman" panose="02020603050405020304" pitchFamily="18" charset="0"/>
                <a:cs typeface="Times New Roman" panose="02020603050405020304" pitchFamily="18" charset="0"/>
              </a:rPr>
              <a:t>Получается, что самая молодая кровь у меня и папы.</a:t>
            </a:r>
          </a:p>
          <a:p>
            <a:pPr algn="ct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893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99592" y="1988840"/>
            <a:ext cx="7380808" cy="4137323"/>
          </a:xfrm>
        </p:spPr>
        <p:txBody>
          <a:bodyPr>
            <a:normAutofit/>
          </a:bodyPr>
          <a:lstStyle/>
          <a:p>
            <a:pPr marL="0" indent="0" algn="just">
              <a:buNone/>
            </a:pPr>
            <a:r>
              <a:rPr lang="ru-RU" b="1" dirty="0">
                <a:solidFill>
                  <a:schemeClr val="tx1"/>
                </a:solidFill>
                <a:latin typeface="Times New Roman" panose="02020603050405020304" pitchFamily="18" charset="0"/>
                <a:cs typeface="Times New Roman" panose="02020603050405020304" pitchFamily="18" charset="0"/>
              </a:rPr>
              <a:t>Далее, я провел опрос среди своих знакомых разных возрастов, и  моя гипотеза подтвердилась – не всех комары кусают одинаково, они выбирают себе для питания человека с молодой кровью.</a:t>
            </a:r>
          </a:p>
        </p:txBody>
      </p:sp>
      <p:sp>
        <p:nvSpPr>
          <p:cNvPr id="3" name="Заголовок 2"/>
          <p:cNvSpPr>
            <a:spLocks noGrp="1"/>
          </p:cNvSpPr>
          <p:nvPr>
            <p:ph type="title"/>
          </p:nvPr>
        </p:nvSpPr>
        <p:spPr/>
        <p:txBody>
          <a:bodyPr>
            <a:normAutofit/>
          </a:bodyPr>
          <a:lstStyle/>
          <a:p>
            <a:r>
              <a:rPr lang="ru-RU" sz="7200" dirty="0" smtClean="0">
                <a:solidFill>
                  <a:srgbClr val="FFFF00"/>
                </a:solidFill>
              </a:rPr>
              <a:t>ВЫВОДЫ</a:t>
            </a:r>
            <a:endParaRPr lang="ru-RU" sz="7200" dirty="0">
              <a:solidFill>
                <a:srgbClr val="FFFF00"/>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94928">
            <a:off x="4821373" y="4069142"/>
            <a:ext cx="2814960" cy="230425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399926">
            <a:off x="896183" y="4187552"/>
            <a:ext cx="2376264" cy="208329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854911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9287" y="1412776"/>
            <a:ext cx="8219177" cy="1569660"/>
          </a:xfrm>
          <a:prstGeom prst="rect">
            <a:avLst/>
          </a:prstGeom>
        </p:spPr>
        <p:txBody>
          <a:bodyPr wrap="square">
            <a:spAutoFit/>
          </a:bodyPr>
          <a:lstStyle/>
          <a:p>
            <a:pPr algn="just"/>
            <a:r>
              <a:rPr lang="ru-RU" sz="2400" b="1" dirty="0" smtClean="0">
                <a:latin typeface="Times New Roman" panose="02020603050405020304" pitchFamily="18" charset="0"/>
                <a:cs typeface="Times New Roman" panose="02020603050405020304" pitchFamily="18" charset="0"/>
              </a:rPr>
              <a:t>А для того чтобы избежать укусов комаров необходимо защищаться. Есть народные средства защиты (чеснок, листья базилика и другие) и химические (</a:t>
            </a:r>
            <a:r>
              <a:rPr lang="ru-RU" sz="2400" b="1" dirty="0" err="1" smtClean="0">
                <a:latin typeface="Times New Roman" panose="02020603050405020304" pitchFamily="18" charset="0"/>
                <a:cs typeface="Times New Roman" panose="02020603050405020304" pitchFamily="18" charset="0"/>
              </a:rPr>
              <a:t>дэта</a:t>
            </a:r>
            <a:r>
              <a:rPr lang="ru-RU" sz="2400" b="1" dirty="0" smtClean="0">
                <a:latin typeface="Times New Roman" panose="02020603050405020304" pitchFamily="18" charset="0"/>
                <a:cs typeface="Times New Roman" panose="02020603050405020304" pitchFamily="18" charset="0"/>
              </a:rPr>
              <a:t>, </a:t>
            </a:r>
            <a:r>
              <a:rPr lang="ru-RU" sz="2400" b="1" dirty="0" err="1" smtClean="0">
                <a:latin typeface="Times New Roman" panose="02020603050405020304" pitchFamily="18" charset="0"/>
                <a:cs typeface="Times New Roman" panose="02020603050405020304" pitchFamily="18" charset="0"/>
              </a:rPr>
              <a:t>москитол</a:t>
            </a:r>
            <a:r>
              <a:rPr lang="ru-RU" sz="2400" b="1" dirty="0" smtClean="0">
                <a:latin typeface="Times New Roman" panose="02020603050405020304" pitchFamily="18" charset="0"/>
                <a:cs typeface="Times New Roman" panose="02020603050405020304" pitchFamily="18" charset="0"/>
              </a:rPr>
              <a:t> и другие).</a:t>
            </a:r>
            <a:endParaRPr lang="ru-RU" sz="2400" b="1"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331896">
            <a:off x="5026868" y="4058135"/>
            <a:ext cx="3361556" cy="22410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24248">
            <a:off x="683568" y="3781579"/>
            <a:ext cx="3744416" cy="249627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24396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600200"/>
            <a:ext cx="7772400" cy="2692896"/>
          </a:xfrm>
        </p:spPr>
        <p:txBody>
          <a:bodyPr>
            <a:noAutofit/>
          </a:bodyPr>
          <a:lstStyle/>
          <a:p>
            <a:r>
              <a:rPr lang="ru-RU" sz="6600" b="1" dirty="0" smtClean="0">
                <a:solidFill>
                  <a:srgbClr val="FFFF00"/>
                </a:solidFill>
              </a:rPr>
              <a:t>СПАСИБО ЗА ВНИМАНИЕ!!!!</a:t>
            </a:r>
            <a:endParaRPr lang="ru-RU" sz="6600" b="1" dirty="0">
              <a:solidFill>
                <a:srgbClr val="FFFF00"/>
              </a:solidFill>
            </a:endParaRPr>
          </a:p>
        </p:txBody>
      </p:sp>
    </p:spTree>
    <p:extLst>
      <p:ext uri="{BB962C8B-B14F-4D97-AF65-F5344CB8AC3E}">
        <p14:creationId xmlns:p14="http://schemas.microsoft.com/office/powerpoint/2010/main" val="1232095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2915816" y="2060848"/>
            <a:ext cx="5976664" cy="4104456"/>
          </a:xfrm>
        </p:spPr>
        <p:txBody>
          <a:bodyPr>
            <a:noAutofit/>
          </a:bodyPr>
          <a:lstStyle/>
          <a:p>
            <a:pPr algn="just"/>
            <a:r>
              <a:rPr lang="ru-RU" sz="2400" b="1" dirty="0">
                <a:solidFill>
                  <a:schemeClr val="tx1"/>
                </a:solidFill>
                <a:latin typeface="Times New Roman" panose="02020603050405020304" pitchFamily="18" charset="0"/>
                <a:cs typeface="Times New Roman" panose="02020603050405020304" pitchFamily="18" charset="0"/>
              </a:rPr>
              <a:t>Когда стал вопрос  с выбором темы проекта, я вспомнил такой случай.                      </a:t>
            </a:r>
          </a:p>
          <a:p>
            <a:pPr algn="just"/>
            <a:r>
              <a:rPr lang="ru-RU" sz="2400" b="1" dirty="0">
                <a:solidFill>
                  <a:schemeClr val="tx1"/>
                </a:solidFill>
                <a:latin typeface="Times New Roman" panose="02020603050405020304" pitchFamily="18" charset="0"/>
                <a:cs typeface="Times New Roman" panose="02020603050405020304" pitchFamily="18" charset="0"/>
              </a:rPr>
              <a:t>  Однажды летом мы всей семьёй (мама, папа, я и бабушка) отправились гулять в лес. Я думал, что все пройдет прекрасно, но была одна небольшая «проблема» - это комары. И меня смутил тот факт, что меня кусают намного чаще. Я решил поставить перед собой цель: выяснить всех ли одинаково кусают комары? </a:t>
            </a:r>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8549" r="8549"/>
          <a:stretch>
            <a:fillRect/>
          </a:stretch>
        </p:blipFill>
        <p:spPr>
          <a:xfrm rot="20865055">
            <a:off x="-143950" y="85197"/>
            <a:ext cx="3392256" cy="274522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805311">
            <a:off x="6711992" y="383154"/>
            <a:ext cx="2094870" cy="1640004"/>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2324757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1772816"/>
            <a:ext cx="7560840" cy="3170099"/>
          </a:xfrm>
          <a:prstGeom prst="rect">
            <a:avLst/>
          </a:prstGeom>
        </p:spPr>
        <p:txBody>
          <a:bodyPr wrap="square">
            <a:spAutoFit/>
          </a:bodyPr>
          <a:lstStyle/>
          <a:p>
            <a:r>
              <a:rPr lang="ru-RU" sz="3000" b="1" dirty="0" smtClean="0">
                <a:latin typeface="Times New Roman" panose="02020603050405020304" pitchFamily="18" charset="0"/>
                <a:cs typeface="Times New Roman" panose="02020603050405020304" pitchFamily="18" charset="0"/>
              </a:rPr>
              <a:t>       Передо </a:t>
            </a:r>
            <a:r>
              <a:rPr lang="ru-RU" sz="3000" b="1" dirty="0" smtClean="0">
                <a:latin typeface="Times New Roman" panose="02020603050405020304" pitchFamily="18" charset="0"/>
                <a:cs typeface="Times New Roman" panose="02020603050405020304" pitchFamily="18" charset="0"/>
              </a:rPr>
              <a:t>мной стояли такие </a:t>
            </a:r>
            <a:r>
              <a:rPr lang="ru-RU" sz="3000" b="1" dirty="0" smtClean="0">
                <a:latin typeface="Times New Roman" panose="02020603050405020304" pitchFamily="18" charset="0"/>
                <a:cs typeface="Times New Roman" panose="02020603050405020304" pitchFamily="18" charset="0"/>
              </a:rPr>
              <a:t>задачи:</a:t>
            </a:r>
            <a:endParaRPr lang="ru-RU" sz="3000" b="1" dirty="0" smtClean="0">
              <a:latin typeface="Times New Roman" panose="02020603050405020304" pitchFamily="18" charset="0"/>
              <a:cs typeface="Times New Roman" panose="02020603050405020304" pitchFamily="18" charset="0"/>
            </a:endParaRPr>
          </a:p>
          <a:p>
            <a:endParaRPr lang="ru-RU" sz="3000" b="1" dirty="0" smtClean="0">
              <a:latin typeface="Times New Roman" panose="02020603050405020304" pitchFamily="18" charset="0"/>
              <a:cs typeface="Times New Roman" panose="02020603050405020304" pitchFamily="18" charset="0"/>
            </a:endParaRPr>
          </a:p>
          <a:p>
            <a:pPr marL="457200" indent="-457200">
              <a:buFontTx/>
              <a:buChar char="-"/>
            </a:pPr>
            <a:r>
              <a:rPr lang="ru-RU" sz="2800" dirty="0" smtClean="0">
                <a:latin typeface="Times New Roman" panose="02020603050405020304" pitchFamily="18" charset="0"/>
                <a:cs typeface="Times New Roman" panose="02020603050405020304" pitchFamily="18" charset="0"/>
              </a:rPr>
              <a:t>изучить </a:t>
            </a:r>
            <a:r>
              <a:rPr lang="ru-RU" sz="2800" dirty="0" smtClean="0">
                <a:latin typeface="Times New Roman" panose="02020603050405020304" pitchFamily="18" charset="0"/>
                <a:cs typeface="Times New Roman" panose="02020603050405020304" pitchFamily="18" charset="0"/>
              </a:rPr>
              <a:t>информацию по данному вопросу</a:t>
            </a:r>
            <a:r>
              <a:rPr lang="ru-RU" sz="2800" dirty="0" smtClean="0">
                <a:latin typeface="Times New Roman" panose="02020603050405020304" pitchFamily="18" charset="0"/>
                <a:cs typeface="Times New Roman" panose="02020603050405020304" pitchFamily="18" charset="0"/>
              </a:rPr>
              <a:t>;</a:t>
            </a:r>
          </a:p>
          <a:p>
            <a:r>
              <a:rPr lang="ru-RU" sz="2800" dirty="0" smtClean="0">
                <a:latin typeface="Times New Roman" panose="02020603050405020304" pitchFamily="18" charset="0"/>
                <a:cs typeface="Times New Roman" panose="02020603050405020304" pitchFamily="18" charset="0"/>
              </a:rPr>
              <a:t>- узнать, всех ли одинаково кусают;</a:t>
            </a:r>
          </a:p>
          <a:p>
            <a:endParaRPr lang="ru-RU" sz="2800" dirty="0" smtClean="0">
              <a:latin typeface="Times New Roman" panose="02020603050405020304" pitchFamily="18" charset="0"/>
              <a:cs typeface="Times New Roman" panose="02020603050405020304" pitchFamily="18" charset="0"/>
            </a:endParaRPr>
          </a:p>
          <a:p>
            <a:r>
              <a:rPr lang="ru-RU" sz="2800" dirty="0" smtClean="0">
                <a:latin typeface="Times New Roman" panose="02020603050405020304" pitchFamily="18" charset="0"/>
                <a:cs typeface="Times New Roman" panose="02020603050405020304" pitchFamily="18" charset="0"/>
              </a:rPr>
              <a:t>- выяснить</a:t>
            </a:r>
            <a:r>
              <a:rPr lang="ru-RU" sz="2800" dirty="0" smtClean="0">
                <a:latin typeface="Times New Roman" panose="02020603050405020304" pitchFamily="18" charset="0"/>
                <a:cs typeface="Times New Roman" panose="02020603050405020304" pitchFamily="18" charset="0"/>
              </a:rPr>
              <a:t>, как обезопасить себя от комаров.</a:t>
            </a:r>
          </a:p>
          <a:p>
            <a:endParaRPr lang="ru-RU" sz="2800" dirty="0"/>
          </a:p>
        </p:txBody>
      </p:sp>
    </p:spTree>
    <p:extLst>
      <p:ext uri="{BB962C8B-B14F-4D97-AF65-F5344CB8AC3E}">
        <p14:creationId xmlns:p14="http://schemas.microsoft.com/office/powerpoint/2010/main" val="3092088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2132856"/>
            <a:ext cx="8352928" cy="3046988"/>
          </a:xfrm>
          <a:prstGeom prst="rect">
            <a:avLst/>
          </a:prstGeom>
        </p:spPr>
        <p:txBody>
          <a:bodyPr wrap="square">
            <a:spAutoFit/>
          </a:bodyPr>
          <a:lstStyle/>
          <a:p>
            <a:pPr algn="ctr"/>
            <a:r>
              <a:rPr lang="ru-RU" sz="4800" b="1" dirty="0" smtClean="0">
                <a:latin typeface="Times New Roman" panose="02020603050405020304" pitchFamily="18" charset="0"/>
                <a:cs typeface="Times New Roman" panose="02020603050405020304" pitchFamily="18" charset="0"/>
              </a:rPr>
              <a:t>Выдвинул такую гипотезу:</a:t>
            </a:r>
          </a:p>
          <a:p>
            <a:pPr algn="ctr"/>
            <a:endParaRPr lang="ru-RU" sz="4800" b="1" dirty="0" smtClean="0">
              <a:latin typeface="Times New Roman" panose="02020603050405020304" pitchFamily="18" charset="0"/>
              <a:cs typeface="Times New Roman" panose="02020603050405020304" pitchFamily="18" charset="0"/>
            </a:endParaRPr>
          </a:p>
          <a:p>
            <a:pPr algn="ctr"/>
            <a:r>
              <a:rPr lang="ru-RU" sz="4800" dirty="0" smtClean="0">
                <a:latin typeface="Times New Roman" panose="02020603050405020304" pitchFamily="18" charset="0"/>
                <a:cs typeface="Times New Roman" panose="02020603050405020304" pitchFamily="18" charset="0"/>
              </a:rPr>
              <a:t>комары кусают </a:t>
            </a:r>
            <a:r>
              <a:rPr lang="ru-RU" sz="4800" u="sng" dirty="0" smtClean="0">
                <a:latin typeface="Times New Roman" panose="02020603050405020304" pitchFamily="18" charset="0"/>
                <a:cs typeface="Times New Roman" panose="02020603050405020304" pitchFamily="18" charset="0"/>
              </a:rPr>
              <a:t>не всех </a:t>
            </a:r>
            <a:r>
              <a:rPr lang="ru-RU" sz="4800" dirty="0" smtClean="0">
                <a:latin typeface="Times New Roman" panose="02020603050405020304" pitchFamily="18" charset="0"/>
                <a:cs typeface="Times New Roman" panose="02020603050405020304" pitchFamily="18" charset="0"/>
              </a:rPr>
              <a:t>одинаково.</a:t>
            </a:r>
            <a:endParaRPr lang="ru-RU"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0785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4860032" y="980728"/>
            <a:ext cx="3818467" cy="4221667"/>
          </a:xfrm>
        </p:spPr>
        <p:txBody>
          <a:bodyPr>
            <a:noAutofit/>
          </a:bodyPr>
          <a:lstStyle/>
          <a:p>
            <a:pPr algn="just"/>
            <a:r>
              <a:rPr lang="ru-RU" sz="2400" b="1" dirty="0">
                <a:solidFill>
                  <a:schemeClr val="tx1"/>
                </a:solidFill>
                <a:latin typeface="Times New Roman" panose="02020603050405020304" pitchFamily="18" charset="0"/>
                <a:cs typeface="Times New Roman" panose="02020603050405020304" pitchFamily="18" charset="0"/>
              </a:rPr>
              <a:t>Я  поискал в </a:t>
            </a:r>
            <a:r>
              <a:rPr lang="ru-RU" sz="2400" b="1" dirty="0" smtClean="0">
                <a:solidFill>
                  <a:schemeClr val="tx1"/>
                </a:solidFill>
                <a:latin typeface="Times New Roman" panose="02020603050405020304" pitchFamily="18" charset="0"/>
                <a:cs typeface="Times New Roman" panose="02020603050405020304" pitchFamily="18" charset="0"/>
              </a:rPr>
              <a:t>сети </a:t>
            </a:r>
            <a:r>
              <a:rPr lang="ru-RU" sz="2400" b="1" dirty="0" smtClean="0">
                <a:solidFill>
                  <a:schemeClr val="tx1"/>
                </a:solidFill>
                <a:latin typeface="Times New Roman" panose="02020603050405020304" pitchFamily="18" charset="0"/>
                <a:cs typeface="Times New Roman" panose="02020603050405020304" pitchFamily="18" charset="0"/>
              </a:rPr>
              <a:t>И</a:t>
            </a:r>
            <a:r>
              <a:rPr lang="ru-RU" sz="2400" b="1" dirty="0" smtClean="0">
                <a:solidFill>
                  <a:schemeClr val="tx1"/>
                </a:solidFill>
                <a:latin typeface="Times New Roman" panose="02020603050405020304" pitchFamily="18" charset="0"/>
                <a:cs typeface="Times New Roman" panose="02020603050405020304" pitchFamily="18" charset="0"/>
              </a:rPr>
              <a:t>нтернет</a:t>
            </a:r>
            <a:r>
              <a:rPr lang="en-US" sz="2400" b="1" dirty="0" smtClean="0">
                <a:solidFill>
                  <a:schemeClr val="tx1"/>
                </a:solidFill>
                <a:latin typeface="Times New Roman" panose="02020603050405020304" pitchFamily="18" charset="0"/>
                <a:cs typeface="Times New Roman" panose="02020603050405020304" pitchFamily="18" charset="0"/>
              </a:rPr>
              <a:t>.</a:t>
            </a:r>
            <a:endParaRPr lang="ru-RU" sz="2400" b="1" dirty="0">
              <a:solidFill>
                <a:schemeClr val="tx1"/>
              </a:solidFill>
              <a:latin typeface="Times New Roman" panose="02020603050405020304" pitchFamily="18" charset="0"/>
              <a:cs typeface="Times New Roman" panose="02020603050405020304" pitchFamily="18" charset="0"/>
            </a:endParaRPr>
          </a:p>
          <a:p>
            <a:pPr algn="just"/>
            <a:r>
              <a:rPr lang="ru-RU" sz="2400" b="1" dirty="0" smtClean="0">
                <a:solidFill>
                  <a:schemeClr val="tx1"/>
                </a:solidFill>
                <a:latin typeface="Times New Roman" panose="02020603050405020304" pitchFamily="18" charset="0"/>
                <a:cs typeface="Times New Roman" panose="02020603050405020304" pitchFamily="18" charset="0"/>
              </a:rPr>
              <a:t>Слово </a:t>
            </a:r>
            <a:r>
              <a:rPr lang="ru-RU" sz="2400" b="1" dirty="0">
                <a:solidFill>
                  <a:schemeClr val="tx1"/>
                </a:solidFill>
                <a:latin typeface="Times New Roman" panose="02020603050405020304" pitchFamily="18" charset="0"/>
                <a:cs typeface="Times New Roman" panose="02020603050405020304" pitchFamily="18" charset="0"/>
              </a:rPr>
              <a:t>«комар» или </a:t>
            </a:r>
            <a:r>
              <a:rPr lang="ru-RU" sz="2400" b="1" dirty="0" err="1">
                <a:solidFill>
                  <a:schemeClr val="tx1"/>
                </a:solidFill>
                <a:latin typeface="Times New Roman" panose="02020603050405020304" pitchFamily="18" charset="0"/>
                <a:cs typeface="Times New Roman" panose="02020603050405020304" pitchFamily="18" charset="0"/>
              </a:rPr>
              <a:t>москито</a:t>
            </a:r>
            <a:r>
              <a:rPr lang="ru-RU" sz="2400" b="1" dirty="0">
                <a:solidFill>
                  <a:schemeClr val="tx1"/>
                </a:solidFill>
                <a:latin typeface="Times New Roman" panose="02020603050405020304" pitchFamily="18" charset="0"/>
                <a:cs typeface="Times New Roman" panose="02020603050405020304" pitchFamily="18" charset="0"/>
              </a:rPr>
              <a:t> имеет испанское происхождение и обозначает «маленькую муху</a:t>
            </a:r>
            <a:r>
              <a:rPr lang="ru-RU" sz="2400" b="1" dirty="0" smtClean="0">
                <a:solidFill>
                  <a:schemeClr val="tx1"/>
                </a:solidFill>
                <a:latin typeface="Times New Roman" panose="02020603050405020304" pitchFamily="18" charset="0"/>
                <a:cs typeface="Times New Roman" panose="02020603050405020304" pitchFamily="18" charset="0"/>
              </a:rPr>
              <a:t>». </a:t>
            </a:r>
          </a:p>
          <a:p>
            <a:pPr algn="just"/>
            <a:r>
              <a:rPr lang="ru-RU" sz="2400" b="1" dirty="0" smtClean="0">
                <a:solidFill>
                  <a:schemeClr val="tx1"/>
                </a:solidFill>
                <a:latin typeface="Times New Roman" panose="02020603050405020304" pitchFamily="18" charset="0"/>
                <a:cs typeface="Times New Roman" panose="02020603050405020304" pitchFamily="18" charset="0"/>
              </a:rPr>
              <a:t>К</a:t>
            </a:r>
            <a:r>
              <a:rPr lang="ru-RU" sz="2400" b="1" dirty="0" smtClean="0">
                <a:solidFill>
                  <a:schemeClr val="tx1"/>
                </a:solidFill>
                <a:latin typeface="Times New Roman" panose="02020603050405020304" pitchFamily="18" charset="0"/>
                <a:cs typeface="Times New Roman" panose="02020603050405020304" pitchFamily="18" charset="0"/>
              </a:rPr>
              <a:t>омар </a:t>
            </a:r>
            <a:r>
              <a:rPr lang="ru-RU" sz="2400" b="1" dirty="0">
                <a:solidFill>
                  <a:schemeClr val="tx1"/>
                </a:solidFill>
                <a:latin typeface="Times New Roman" panose="02020603050405020304" pitchFamily="18" charset="0"/>
                <a:cs typeface="Times New Roman" panose="02020603050405020304" pitchFamily="18" charset="0"/>
              </a:rPr>
              <a:t>– это мелкое двукрылое насекомое с </a:t>
            </a:r>
            <a:r>
              <a:rPr lang="ru-RU" sz="2400" b="1" dirty="0" err="1">
                <a:solidFill>
                  <a:schemeClr val="tx1"/>
                </a:solidFill>
                <a:latin typeface="Times New Roman" panose="02020603050405020304" pitchFamily="18" charset="0"/>
                <a:cs typeface="Times New Roman" panose="02020603050405020304" pitchFamily="18" charset="0"/>
              </a:rPr>
              <a:t>острожалящим</a:t>
            </a:r>
            <a:r>
              <a:rPr lang="ru-RU" sz="2400" b="1" dirty="0">
                <a:solidFill>
                  <a:schemeClr val="tx1"/>
                </a:solidFill>
                <a:latin typeface="Times New Roman" panose="02020603050405020304" pitchFamily="18" charset="0"/>
                <a:cs typeface="Times New Roman" panose="02020603050405020304" pitchFamily="18" charset="0"/>
              </a:rPr>
              <a:t> хоботком. Комары обитают везде кроме Антарктиды. </a:t>
            </a:r>
          </a:p>
          <a:p>
            <a:endParaRPr lang="ru-RU" sz="2000" b="1"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13404" r="13404"/>
          <a:stretch>
            <a:fillRect/>
          </a:stretch>
        </p:blipFill>
        <p:spPr>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774201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539552" y="1268760"/>
            <a:ext cx="3727648" cy="4217641"/>
          </a:xfrm>
        </p:spPr>
        <p:txBody>
          <a:bodyPr>
            <a:noAutofit/>
          </a:bodyPr>
          <a:lstStyle/>
          <a:p>
            <a:pPr algn="just"/>
            <a:r>
              <a:rPr lang="ru-RU" sz="2400" b="1" dirty="0">
                <a:solidFill>
                  <a:schemeClr val="tx1"/>
                </a:solidFill>
                <a:latin typeface="Times New Roman" panose="02020603050405020304" pitchFamily="18" charset="0"/>
                <a:cs typeface="Times New Roman" panose="02020603050405020304" pitchFamily="18" charset="0"/>
              </a:rPr>
              <a:t>В течение жизненного цикла комар проходит изменения на разных стадиях, и меняет среду обитания. Из яиц, отложенных самкой комара, развиваются личинки, далее превращаются в куколок, а из них, выходят зрелые комары (имаго). </a:t>
            </a:r>
          </a:p>
        </p:txBody>
      </p:sp>
      <p:pic>
        <p:nvPicPr>
          <p:cNvPr id="7" name="Объект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51375" y="2171700"/>
            <a:ext cx="3905250" cy="3124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47731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395536" y="908720"/>
            <a:ext cx="4824536" cy="5832648"/>
          </a:xfrm>
        </p:spPr>
        <p:txBody>
          <a:bodyPr>
            <a:noAutofit/>
          </a:bodyPr>
          <a:lstStyle/>
          <a:p>
            <a:pPr algn="just"/>
            <a:r>
              <a:rPr lang="ru-RU" sz="2400" b="1" dirty="0">
                <a:solidFill>
                  <a:schemeClr val="tx1"/>
                </a:solidFill>
                <a:latin typeface="Times New Roman" panose="02020603050405020304" pitchFamily="18" charset="0"/>
                <a:cs typeface="Times New Roman" panose="02020603050405020304" pitchFamily="18" charset="0"/>
              </a:rPr>
              <a:t>Я </a:t>
            </a:r>
            <a:r>
              <a:rPr lang="ru-RU" sz="2400" b="1" dirty="0" smtClean="0">
                <a:solidFill>
                  <a:schemeClr val="tx1"/>
                </a:solidFill>
                <a:latin typeface="Times New Roman" panose="02020603050405020304" pitchFamily="18" charset="0"/>
                <a:cs typeface="Times New Roman" panose="02020603050405020304" pitchFamily="18" charset="0"/>
              </a:rPr>
              <a:t>выяснил, </a:t>
            </a:r>
            <a:r>
              <a:rPr lang="ru-RU" sz="2400" b="1" dirty="0">
                <a:solidFill>
                  <a:schemeClr val="tx1"/>
                </a:solidFill>
                <a:latin typeface="Times New Roman" panose="02020603050405020304" pitchFamily="18" charset="0"/>
                <a:cs typeface="Times New Roman" panose="02020603050405020304" pitchFamily="18" charset="0"/>
              </a:rPr>
              <a:t>что: </a:t>
            </a:r>
          </a:p>
          <a:p>
            <a:pPr algn="just"/>
            <a:r>
              <a:rPr lang="ru-RU" sz="2400" b="1" dirty="0">
                <a:solidFill>
                  <a:schemeClr val="tx1"/>
                </a:solidFill>
                <a:latin typeface="Times New Roman" panose="02020603050405020304" pitchFamily="18" charset="0"/>
                <a:cs typeface="Times New Roman" panose="02020603050405020304" pitchFamily="18" charset="0"/>
              </a:rPr>
              <a:t>Комар — насекомые с тонким телом (длиной 4—14 мм), длинными ногами и с одной парой узких прозрачных крыльев, покрытых чешуйками. Брюшко удлинённое. Грудь шире брюшка. На голове фасеточные глаза, пара усиков – они являются ушами и носами. </a:t>
            </a:r>
            <a:r>
              <a:rPr lang="ru-RU" sz="2400" b="1" dirty="0" smtClean="0">
                <a:solidFill>
                  <a:schemeClr val="tx1"/>
                </a:solidFill>
                <a:latin typeface="Times New Roman" panose="02020603050405020304" pitchFamily="18" charset="0"/>
                <a:cs typeface="Times New Roman" panose="02020603050405020304" pitchFamily="18" charset="0"/>
              </a:rPr>
              <a:t>Игловидный хоботок </a:t>
            </a:r>
            <a:r>
              <a:rPr lang="ru-RU" sz="2400" b="1" dirty="0">
                <a:solidFill>
                  <a:schemeClr val="tx1"/>
                </a:solidFill>
                <a:latin typeface="Times New Roman" panose="02020603050405020304" pitchFamily="18" charset="0"/>
                <a:cs typeface="Times New Roman" panose="02020603050405020304" pitchFamily="18" charset="0"/>
              </a:rPr>
              <a:t>– жало. У самок хоботок длинный и состоит из колющих щетинок, у самцов — без них. Лапки заканчиваются парой коготков.</a:t>
            </a:r>
          </a:p>
          <a:p>
            <a:endParaRPr lang="ru-RU" sz="2000" b="1"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61000" y="1828800"/>
            <a:ext cx="2286000" cy="3810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823144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4868333" y="1340768"/>
            <a:ext cx="3818467" cy="3866233"/>
          </a:xfrm>
        </p:spPr>
        <p:txBody>
          <a:bodyPr>
            <a:noAutofit/>
          </a:bodyPr>
          <a:lstStyle/>
          <a:p>
            <a:pPr algn="just"/>
            <a:r>
              <a:rPr lang="ru-RU" sz="2400" b="1" dirty="0">
                <a:solidFill>
                  <a:schemeClr val="tx1"/>
                </a:solidFill>
                <a:latin typeface="Times New Roman" panose="02020603050405020304" pitchFamily="18" charset="0"/>
                <a:cs typeface="Times New Roman" panose="02020603050405020304" pitchFamily="18" charset="0"/>
              </a:rPr>
              <a:t>Я узнал, что не все комары кусаются. Самцы комаров проводят свои дни, мирно попивая цветочный нектар. Самки тоже не против того, чтобы полакомиться нектаром. Но перед тем, как отложить яйца, самкам некоторых видов комаров необходимо напиться теплой крови.</a:t>
            </a:r>
          </a:p>
        </p:txBody>
      </p:sp>
      <p:pic>
        <p:nvPicPr>
          <p:cNvPr id="9" name="Рисунок 8"/>
          <p:cNvPicPr>
            <a:picLocks noGrp="1" noChangeAspect="1"/>
          </p:cNvPicPr>
          <p:nvPr>
            <p:ph type="pic" idx="1"/>
          </p:nvPr>
        </p:nvPicPr>
        <p:blipFill>
          <a:blip r:embed="rId2">
            <a:extLst>
              <a:ext uri="{28A0092B-C50C-407E-A947-70E740481C1C}">
                <a14:useLocalDpi xmlns:a14="http://schemas.microsoft.com/office/drawing/2010/main" val="0"/>
              </a:ext>
            </a:extLst>
          </a:blip>
          <a:srcRect l="11307" r="11307"/>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476713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251520" y="332656"/>
            <a:ext cx="4968552" cy="5400600"/>
          </a:xfrm>
        </p:spPr>
        <p:txBody>
          <a:bodyPr>
            <a:noAutofit/>
          </a:bodyPr>
          <a:lstStyle/>
          <a:p>
            <a:pPr algn="just"/>
            <a:r>
              <a:rPr lang="ru-RU" sz="2400" b="1" dirty="0">
                <a:solidFill>
                  <a:schemeClr val="tx1"/>
                </a:solidFill>
                <a:latin typeface="Times New Roman" panose="02020603050405020304" pitchFamily="18" charset="0"/>
                <a:cs typeface="Times New Roman" panose="02020603050405020304" pitchFamily="18" charset="0"/>
              </a:rPr>
              <a:t>Оказывается, что комары не кусаются, а прокалывают. Своим хоботком они сверлят, или скорее бурят кожу человека. Перед тем, как самка комара начинает пить кровь, она вводит в кожу своей жертвы слюну, </a:t>
            </a:r>
            <a:r>
              <a:rPr lang="ru-RU" sz="2400" b="1" dirty="0" smtClean="0">
                <a:solidFill>
                  <a:schemeClr val="tx1"/>
                </a:solidFill>
                <a:latin typeface="Times New Roman" panose="02020603050405020304" pitchFamily="18" charset="0"/>
                <a:cs typeface="Times New Roman" panose="02020603050405020304" pitchFamily="18" charset="0"/>
              </a:rPr>
              <a:t>препятствующие </a:t>
            </a:r>
            <a:r>
              <a:rPr lang="ru-RU" sz="2400" b="1" dirty="0">
                <a:solidFill>
                  <a:schemeClr val="tx1"/>
                </a:solidFill>
                <a:latin typeface="Times New Roman" panose="02020603050405020304" pitchFamily="18" charset="0"/>
                <a:cs typeface="Times New Roman" panose="02020603050405020304" pitchFamily="18" charset="0"/>
              </a:rPr>
              <a:t>свёртыванию крови. Именно слюна комара вызывает зуд, отёк, покраснение в месте укуса, а в некоторых случаях и тяжёлую аллергическую реакцию. И именно со слюной передаются переносимые комарами инфекции. Комар может проглотить крови в четыре раза больше, чем весит сам.</a:t>
            </a: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2900" y="2060849"/>
            <a:ext cx="3648406" cy="27363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000467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105</TotalTime>
  <Words>759</Words>
  <Application>Microsoft Office PowerPoint</Application>
  <PresentationFormat>Экран (4:3)</PresentationFormat>
  <Paragraphs>47</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Волна</vt:lpstr>
      <vt:lpstr>КОГО ЧАЩЕ КУСАЮТ КОМАРЫ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ВЫВОДЫ</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КОГО ЧАЩЕ КУСАЮТ КОМАРЫ ?</dc:title>
  <dc:creator>admin</dc:creator>
  <cp:lastModifiedBy>Ольга</cp:lastModifiedBy>
  <cp:revision>12</cp:revision>
  <dcterms:created xsi:type="dcterms:W3CDTF">2017-02-02T10:38:58Z</dcterms:created>
  <dcterms:modified xsi:type="dcterms:W3CDTF">2017-02-12T15:35:48Z</dcterms:modified>
</cp:coreProperties>
</file>