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64" r:id="rId14"/>
    <p:sldId id="265" r:id="rId15"/>
    <p:sldId id="266" r:id="rId16"/>
    <p:sldId id="274" r:id="rId17"/>
    <p:sldId id="279" r:id="rId18"/>
    <p:sldId id="275" r:id="rId19"/>
    <p:sldId id="276" r:id="rId20"/>
    <p:sldId id="277" r:id="rId21"/>
    <p:sldId id="278" r:id="rId22"/>
    <p:sldId id="267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863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9824" autoAdjust="0"/>
  </p:normalViewPr>
  <p:slideViewPr>
    <p:cSldViewPr>
      <p:cViewPr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C7621-2363-474A-AAFE-C5FBCE2E9308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46ACF5-C5CE-4FD8-86F7-985C99B514EB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План схема проекта</a:t>
          </a:r>
          <a:endParaRPr lang="ru-RU" dirty="0"/>
        </a:p>
      </dgm:t>
    </dgm:pt>
    <dgm:pt modelId="{38456A13-8C4B-4AAF-BB96-9065AF3130F9}" type="parTrans" cxnId="{4A933F14-A405-460E-BE64-0E203A3F824F}">
      <dgm:prSet/>
      <dgm:spPr/>
      <dgm:t>
        <a:bodyPr/>
        <a:lstStyle/>
        <a:p>
          <a:endParaRPr lang="ru-RU"/>
        </a:p>
      </dgm:t>
    </dgm:pt>
    <dgm:pt modelId="{BF36E607-A9DA-48A9-97AB-585CF912FE1A}" type="sibTrans" cxnId="{4A933F14-A405-460E-BE64-0E203A3F824F}">
      <dgm:prSet/>
      <dgm:spPr/>
      <dgm:t>
        <a:bodyPr/>
        <a:lstStyle/>
        <a:p>
          <a:endParaRPr lang="ru-RU"/>
        </a:p>
      </dgm:t>
    </dgm:pt>
    <dgm:pt modelId="{C3841E36-18E8-4B6E-A66A-83D9C832DD09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Обогатить предметно-развивающую среду</a:t>
          </a:r>
          <a:endParaRPr lang="ru-RU" dirty="0"/>
        </a:p>
      </dgm:t>
    </dgm:pt>
    <dgm:pt modelId="{89EF55E3-CC94-4CA2-AE10-0C4B2EE203C3}" type="parTrans" cxnId="{A454E009-5C2C-44F6-81A8-E7DD5AFB09C7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740FEF02-F70F-4E52-859B-FAEE8642BF9F}" type="sibTrans" cxnId="{A454E009-5C2C-44F6-81A8-E7DD5AFB09C7}">
      <dgm:prSet/>
      <dgm:spPr/>
      <dgm:t>
        <a:bodyPr/>
        <a:lstStyle/>
        <a:p>
          <a:endParaRPr lang="ru-RU"/>
        </a:p>
      </dgm:t>
    </dgm:pt>
    <dgm:pt modelId="{1BA4D7E2-B47F-4C5F-B235-34B1608F96B0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Разработать план игр и занятий о перелетных птицах</a:t>
          </a:r>
          <a:endParaRPr lang="ru-RU" dirty="0"/>
        </a:p>
      </dgm:t>
    </dgm:pt>
    <dgm:pt modelId="{2E63D563-4951-4AF6-8A6E-E4DA8CA540CB}" type="parTrans" cxnId="{D5638687-57A9-4E00-9544-B52B72FF70F7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DF2131B-D94B-43A6-9373-9F2A245A8FAB}" type="sibTrans" cxnId="{D5638687-57A9-4E00-9544-B52B72FF70F7}">
      <dgm:prSet/>
      <dgm:spPr/>
      <dgm:t>
        <a:bodyPr/>
        <a:lstStyle/>
        <a:p>
          <a:endParaRPr lang="ru-RU"/>
        </a:p>
      </dgm:t>
    </dgm:pt>
    <dgm:pt modelId="{9CD03C81-EA41-4FC0-9E57-6D068C29479D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Подготовить информацию для родителей по данной теме</a:t>
          </a:r>
          <a:endParaRPr lang="ru-RU" dirty="0"/>
        </a:p>
      </dgm:t>
    </dgm:pt>
    <dgm:pt modelId="{4E3B29EC-9118-44C1-8BA0-9BBA2F90C6C4}" type="parTrans" cxnId="{19FDF381-D3B9-4836-BA6B-A0ED4BE3E2CF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56289200-99BC-4D97-99FF-DF51793E62AA}" type="sibTrans" cxnId="{19FDF381-D3B9-4836-BA6B-A0ED4BE3E2CF}">
      <dgm:prSet/>
      <dgm:spPr/>
      <dgm:t>
        <a:bodyPr/>
        <a:lstStyle/>
        <a:p>
          <a:endParaRPr lang="ru-RU"/>
        </a:p>
      </dgm:t>
    </dgm:pt>
    <dgm:pt modelId="{C9F8E815-69F4-4F8E-8405-2A4F7D39D1FE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Выставка детского творчества: «Птицы весной».</a:t>
          </a:r>
          <a:endParaRPr lang="ru-RU" dirty="0"/>
        </a:p>
      </dgm:t>
    </dgm:pt>
    <dgm:pt modelId="{CAA5F0E5-AD52-4410-8661-6836EBD60DA8}" type="parTrans" cxnId="{465D266F-5065-4823-AEE1-DB7D5476C6A1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70674BA9-37A8-4B8A-8FAF-76D00A08F6B8}" type="sibTrans" cxnId="{465D266F-5065-4823-AEE1-DB7D5476C6A1}">
      <dgm:prSet/>
      <dgm:spPr/>
      <dgm:t>
        <a:bodyPr/>
        <a:lstStyle/>
        <a:p>
          <a:endParaRPr lang="ru-RU"/>
        </a:p>
      </dgm:t>
    </dgm:pt>
    <dgm:pt modelId="{AFC295A9-72AB-44E7-BE29-2BD1BF58C5FB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Провести совместную деятельность по данной теме.</a:t>
          </a:r>
          <a:endParaRPr lang="ru-RU" dirty="0"/>
        </a:p>
      </dgm:t>
    </dgm:pt>
    <dgm:pt modelId="{F8BABD0E-F063-4779-99C5-7B160D41F4D3}" type="parTrans" cxnId="{40FFFEE4-2787-4F3B-9CB9-67F0957F003E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6405CC5D-B2DF-4AD6-A42C-6894B74192A0}" type="sibTrans" cxnId="{40FFFEE4-2787-4F3B-9CB9-67F0957F003E}">
      <dgm:prSet/>
      <dgm:spPr/>
      <dgm:t>
        <a:bodyPr/>
        <a:lstStyle/>
        <a:p>
          <a:endParaRPr lang="ru-RU"/>
        </a:p>
      </dgm:t>
    </dgm:pt>
    <dgm:pt modelId="{B2644B99-33E2-4C1E-9882-8D480772AD2D}" type="pres">
      <dgm:prSet presAssocID="{EDDC7621-2363-474A-AAFE-C5FBCE2E930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C80A44-9FAE-4062-9FA6-B89260F539FD}" type="pres">
      <dgm:prSet presAssocID="{1846ACF5-C5CE-4FD8-86F7-985C99B514EB}" presName="centerShape" presStyleLbl="node0" presStyleIdx="0" presStyleCnt="1"/>
      <dgm:spPr/>
      <dgm:t>
        <a:bodyPr/>
        <a:lstStyle/>
        <a:p>
          <a:endParaRPr lang="ru-RU"/>
        </a:p>
      </dgm:t>
    </dgm:pt>
    <dgm:pt modelId="{83CC7DFC-628B-44FB-A706-02BBDECB9B48}" type="pres">
      <dgm:prSet presAssocID="{89EF55E3-CC94-4CA2-AE10-0C4B2EE203C3}" presName="parTrans" presStyleLbl="sibTrans2D1" presStyleIdx="0" presStyleCnt="5"/>
      <dgm:spPr/>
      <dgm:t>
        <a:bodyPr/>
        <a:lstStyle/>
        <a:p>
          <a:endParaRPr lang="ru-RU"/>
        </a:p>
      </dgm:t>
    </dgm:pt>
    <dgm:pt modelId="{B9AC4448-E12D-4BEF-A564-578A4668C778}" type="pres">
      <dgm:prSet presAssocID="{89EF55E3-CC94-4CA2-AE10-0C4B2EE203C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079BD8C-552C-4BC6-86BA-C4CCFC277727}" type="pres">
      <dgm:prSet presAssocID="{C3841E36-18E8-4B6E-A66A-83D9C832DD0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E0AD1-7C98-4C24-BC89-D55DED29E2FB}" type="pres">
      <dgm:prSet presAssocID="{2E63D563-4951-4AF6-8A6E-E4DA8CA540CB}" presName="parTrans" presStyleLbl="sibTrans2D1" presStyleIdx="1" presStyleCnt="5" custLinFactNeighborX="-8837" custLinFactNeighborY="4247"/>
      <dgm:spPr/>
      <dgm:t>
        <a:bodyPr/>
        <a:lstStyle/>
        <a:p>
          <a:endParaRPr lang="ru-RU"/>
        </a:p>
      </dgm:t>
    </dgm:pt>
    <dgm:pt modelId="{4A08407A-D5F6-4B0A-AABF-66DCE34422E4}" type="pres">
      <dgm:prSet presAssocID="{2E63D563-4951-4AF6-8A6E-E4DA8CA540CB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FB9E05A-143D-43C4-BBFE-46D4F2BC6EDC}" type="pres">
      <dgm:prSet presAssocID="{1BA4D7E2-B47F-4C5F-B235-34B1608F96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3E8C2-C2D0-421F-904F-841E1D258CC7}" type="pres">
      <dgm:prSet presAssocID="{4E3B29EC-9118-44C1-8BA0-9BBA2F90C6C4}" presName="parTrans" presStyleLbl="sibTrans2D1" presStyleIdx="2" presStyleCnt="5"/>
      <dgm:spPr/>
      <dgm:t>
        <a:bodyPr/>
        <a:lstStyle/>
        <a:p>
          <a:endParaRPr lang="ru-RU"/>
        </a:p>
      </dgm:t>
    </dgm:pt>
    <dgm:pt modelId="{C053B020-B9D1-45F1-B1C2-477AFF130841}" type="pres">
      <dgm:prSet presAssocID="{4E3B29EC-9118-44C1-8BA0-9BBA2F90C6C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23714686-4E3A-4AC5-9D75-3C2A4886AFC3}" type="pres">
      <dgm:prSet presAssocID="{9CD03C81-EA41-4FC0-9E57-6D068C29479D}" presName="node" presStyleLbl="node1" presStyleIdx="2" presStyleCnt="5" custRadScaleRad="99778" custRadScaleInc="3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9B0B6-EA2D-4428-A172-AA22B1A03D3C}" type="pres">
      <dgm:prSet presAssocID="{F8BABD0E-F063-4779-99C5-7B160D41F4D3}" presName="parTrans" presStyleLbl="sibTrans2D1" presStyleIdx="3" presStyleCnt="5"/>
      <dgm:spPr/>
      <dgm:t>
        <a:bodyPr/>
        <a:lstStyle/>
        <a:p>
          <a:endParaRPr lang="ru-RU"/>
        </a:p>
      </dgm:t>
    </dgm:pt>
    <dgm:pt modelId="{C4B6C9EE-B1B3-474B-B1E2-9F2623FA83A5}" type="pres">
      <dgm:prSet presAssocID="{F8BABD0E-F063-4779-99C5-7B160D41F4D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35498C1F-54B3-4EB6-A28B-49F31EFC4F18}" type="pres">
      <dgm:prSet presAssocID="{AFC295A9-72AB-44E7-BE29-2BD1BF58C5FB}" presName="node" presStyleLbl="node1" presStyleIdx="3" presStyleCnt="5" custRadScaleRad="99027" custRadScaleInc="-4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BD1C2-8AB5-4D6D-ADF2-E12CAAE87C03}" type="pres">
      <dgm:prSet presAssocID="{CAA5F0E5-AD52-4410-8661-6836EBD60DA8}" presName="parTrans" presStyleLbl="sibTrans2D1" presStyleIdx="4" presStyleCnt="5"/>
      <dgm:spPr/>
      <dgm:t>
        <a:bodyPr/>
        <a:lstStyle/>
        <a:p>
          <a:endParaRPr lang="ru-RU"/>
        </a:p>
      </dgm:t>
    </dgm:pt>
    <dgm:pt modelId="{B115636A-1DB5-4889-8CB0-8AB391F4CA62}" type="pres">
      <dgm:prSet presAssocID="{CAA5F0E5-AD52-4410-8661-6836EBD60DA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1F78ED8-C574-411D-BF45-B4DC7CDF71C9}" type="pres">
      <dgm:prSet presAssocID="{C9F8E815-69F4-4F8E-8405-2A4F7D39D1F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6D3CC3-5504-4E88-A321-D3F3C9D8A0AE}" type="presOf" srcId="{CAA5F0E5-AD52-4410-8661-6836EBD60DA8}" destId="{B115636A-1DB5-4889-8CB0-8AB391F4CA62}" srcOrd="1" destOrd="0" presId="urn:microsoft.com/office/officeart/2005/8/layout/radial5"/>
    <dgm:cxn modelId="{BD823D87-B731-494E-90D8-0BB1990CD7C1}" type="presOf" srcId="{89EF55E3-CC94-4CA2-AE10-0C4B2EE203C3}" destId="{B9AC4448-E12D-4BEF-A564-578A4668C778}" srcOrd="1" destOrd="0" presId="urn:microsoft.com/office/officeart/2005/8/layout/radial5"/>
    <dgm:cxn modelId="{56864004-3C7B-4B7E-88AA-7261B92FF048}" type="presOf" srcId="{1BA4D7E2-B47F-4C5F-B235-34B1608F96B0}" destId="{2FB9E05A-143D-43C4-BBFE-46D4F2BC6EDC}" srcOrd="0" destOrd="0" presId="urn:microsoft.com/office/officeart/2005/8/layout/radial5"/>
    <dgm:cxn modelId="{38DDBB95-0AF6-45C9-B5F4-85DFD3CC9043}" type="presOf" srcId="{C3841E36-18E8-4B6E-A66A-83D9C832DD09}" destId="{E079BD8C-552C-4BC6-86BA-C4CCFC277727}" srcOrd="0" destOrd="0" presId="urn:microsoft.com/office/officeart/2005/8/layout/radial5"/>
    <dgm:cxn modelId="{465D266F-5065-4823-AEE1-DB7D5476C6A1}" srcId="{1846ACF5-C5CE-4FD8-86F7-985C99B514EB}" destId="{C9F8E815-69F4-4F8E-8405-2A4F7D39D1FE}" srcOrd="4" destOrd="0" parTransId="{CAA5F0E5-AD52-4410-8661-6836EBD60DA8}" sibTransId="{70674BA9-37A8-4B8A-8FAF-76D00A08F6B8}"/>
    <dgm:cxn modelId="{19FDF381-D3B9-4836-BA6B-A0ED4BE3E2CF}" srcId="{1846ACF5-C5CE-4FD8-86F7-985C99B514EB}" destId="{9CD03C81-EA41-4FC0-9E57-6D068C29479D}" srcOrd="2" destOrd="0" parTransId="{4E3B29EC-9118-44C1-8BA0-9BBA2F90C6C4}" sibTransId="{56289200-99BC-4D97-99FF-DF51793E62AA}"/>
    <dgm:cxn modelId="{36C327A7-77E1-40C5-9902-8ACB9F5A052F}" type="presOf" srcId="{89EF55E3-CC94-4CA2-AE10-0C4B2EE203C3}" destId="{83CC7DFC-628B-44FB-A706-02BBDECB9B48}" srcOrd="0" destOrd="0" presId="urn:microsoft.com/office/officeart/2005/8/layout/radial5"/>
    <dgm:cxn modelId="{4A933F14-A405-460E-BE64-0E203A3F824F}" srcId="{EDDC7621-2363-474A-AAFE-C5FBCE2E9308}" destId="{1846ACF5-C5CE-4FD8-86F7-985C99B514EB}" srcOrd="0" destOrd="0" parTransId="{38456A13-8C4B-4AAF-BB96-9065AF3130F9}" sibTransId="{BF36E607-A9DA-48A9-97AB-585CF912FE1A}"/>
    <dgm:cxn modelId="{AD52A940-9E5E-4912-9E1B-ECA66D3A09C4}" type="presOf" srcId="{2E63D563-4951-4AF6-8A6E-E4DA8CA540CB}" destId="{E14E0AD1-7C98-4C24-BC89-D55DED29E2FB}" srcOrd="0" destOrd="0" presId="urn:microsoft.com/office/officeart/2005/8/layout/radial5"/>
    <dgm:cxn modelId="{7C061FC3-260B-4932-88A6-0E00B3BE137C}" type="presOf" srcId="{1846ACF5-C5CE-4FD8-86F7-985C99B514EB}" destId="{76C80A44-9FAE-4062-9FA6-B89260F539FD}" srcOrd="0" destOrd="0" presId="urn:microsoft.com/office/officeart/2005/8/layout/radial5"/>
    <dgm:cxn modelId="{42DE5097-2686-471F-80F1-709E913C38E2}" type="presOf" srcId="{CAA5F0E5-AD52-4410-8661-6836EBD60DA8}" destId="{0DDBD1C2-8AB5-4D6D-ADF2-E12CAAE87C03}" srcOrd="0" destOrd="0" presId="urn:microsoft.com/office/officeart/2005/8/layout/radial5"/>
    <dgm:cxn modelId="{2F8BD4B2-5B03-4A22-BF79-8CFE293AEB3D}" type="presOf" srcId="{F8BABD0E-F063-4779-99C5-7B160D41F4D3}" destId="{C4B6C9EE-B1B3-474B-B1E2-9F2623FA83A5}" srcOrd="1" destOrd="0" presId="urn:microsoft.com/office/officeart/2005/8/layout/radial5"/>
    <dgm:cxn modelId="{957D1EA8-D87B-41AA-82AB-A05CD70C3A5D}" type="presOf" srcId="{4E3B29EC-9118-44C1-8BA0-9BBA2F90C6C4}" destId="{0AB3E8C2-C2D0-421F-904F-841E1D258CC7}" srcOrd="0" destOrd="0" presId="urn:microsoft.com/office/officeart/2005/8/layout/radial5"/>
    <dgm:cxn modelId="{40FFFEE4-2787-4F3B-9CB9-67F0957F003E}" srcId="{1846ACF5-C5CE-4FD8-86F7-985C99B514EB}" destId="{AFC295A9-72AB-44E7-BE29-2BD1BF58C5FB}" srcOrd="3" destOrd="0" parTransId="{F8BABD0E-F063-4779-99C5-7B160D41F4D3}" sibTransId="{6405CC5D-B2DF-4AD6-A42C-6894B74192A0}"/>
    <dgm:cxn modelId="{3E8D95D1-388A-4C8C-A1C4-D0031AE6F041}" type="presOf" srcId="{2E63D563-4951-4AF6-8A6E-E4DA8CA540CB}" destId="{4A08407A-D5F6-4B0A-AABF-66DCE34422E4}" srcOrd="1" destOrd="0" presId="urn:microsoft.com/office/officeart/2005/8/layout/radial5"/>
    <dgm:cxn modelId="{D5638687-57A9-4E00-9544-B52B72FF70F7}" srcId="{1846ACF5-C5CE-4FD8-86F7-985C99B514EB}" destId="{1BA4D7E2-B47F-4C5F-B235-34B1608F96B0}" srcOrd="1" destOrd="0" parTransId="{2E63D563-4951-4AF6-8A6E-E4DA8CA540CB}" sibTransId="{8DF2131B-D94B-43A6-9373-9F2A245A8FAB}"/>
    <dgm:cxn modelId="{A454E009-5C2C-44F6-81A8-E7DD5AFB09C7}" srcId="{1846ACF5-C5CE-4FD8-86F7-985C99B514EB}" destId="{C3841E36-18E8-4B6E-A66A-83D9C832DD09}" srcOrd="0" destOrd="0" parTransId="{89EF55E3-CC94-4CA2-AE10-0C4B2EE203C3}" sibTransId="{740FEF02-F70F-4E52-859B-FAEE8642BF9F}"/>
    <dgm:cxn modelId="{2E6CD98D-F5E4-4F2B-90F8-99C5E8F71B12}" type="presOf" srcId="{AFC295A9-72AB-44E7-BE29-2BD1BF58C5FB}" destId="{35498C1F-54B3-4EB6-A28B-49F31EFC4F18}" srcOrd="0" destOrd="0" presId="urn:microsoft.com/office/officeart/2005/8/layout/radial5"/>
    <dgm:cxn modelId="{2B425BED-A33A-47A4-8EF6-6D03C2F526F7}" type="presOf" srcId="{F8BABD0E-F063-4779-99C5-7B160D41F4D3}" destId="{3599B0B6-EA2D-4428-A172-AA22B1A03D3C}" srcOrd="0" destOrd="0" presId="urn:microsoft.com/office/officeart/2005/8/layout/radial5"/>
    <dgm:cxn modelId="{5FC14DAC-337C-42B0-966A-C38431DB5924}" type="presOf" srcId="{9CD03C81-EA41-4FC0-9E57-6D068C29479D}" destId="{23714686-4E3A-4AC5-9D75-3C2A4886AFC3}" srcOrd="0" destOrd="0" presId="urn:microsoft.com/office/officeart/2005/8/layout/radial5"/>
    <dgm:cxn modelId="{6DD1950D-615E-49B0-BEDC-3CB898DE5871}" type="presOf" srcId="{4E3B29EC-9118-44C1-8BA0-9BBA2F90C6C4}" destId="{C053B020-B9D1-45F1-B1C2-477AFF130841}" srcOrd="1" destOrd="0" presId="urn:microsoft.com/office/officeart/2005/8/layout/radial5"/>
    <dgm:cxn modelId="{39F61E11-71E6-46D5-AB5B-F2382B297E49}" type="presOf" srcId="{C9F8E815-69F4-4F8E-8405-2A4F7D39D1FE}" destId="{01F78ED8-C574-411D-BF45-B4DC7CDF71C9}" srcOrd="0" destOrd="0" presId="urn:microsoft.com/office/officeart/2005/8/layout/radial5"/>
    <dgm:cxn modelId="{17A13AFD-FE2E-4B19-B1D6-D847140C7152}" type="presOf" srcId="{EDDC7621-2363-474A-AAFE-C5FBCE2E9308}" destId="{B2644B99-33E2-4C1E-9882-8D480772AD2D}" srcOrd="0" destOrd="0" presId="urn:microsoft.com/office/officeart/2005/8/layout/radial5"/>
    <dgm:cxn modelId="{94138D14-5D2F-4C5F-B561-F5BF83AF1C25}" type="presParOf" srcId="{B2644B99-33E2-4C1E-9882-8D480772AD2D}" destId="{76C80A44-9FAE-4062-9FA6-B89260F539FD}" srcOrd="0" destOrd="0" presId="urn:microsoft.com/office/officeart/2005/8/layout/radial5"/>
    <dgm:cxn modelId="{F6E1644C-F9E6-40BB-A8FD-A239EAA7A099}" type="presParOf" srcId="{B2644B99-33E2-4C1E-9882-8D480772AD2D}" destId="{83CC7DFC-628B-44FB-A706-02BBDECB9B48}" srcOrd="1" destOrd="0" presId="urn:microsoft.com/office/officeart/2005/8/layout/radial5"/>
    <dgm:cxn modelId="{FCC4AE04-6300-4DDC-A131-A502D67B20F6}" type="presParOf" srcId="{83CC7DFC-628B-44FB-A706-02BBDECB9B48}" destId="{B9AC4448-E12D-4BEF-A564-578A4668C778}" srcOrd="0" destOrd="0" presId="urn:microsoft.com/office/officeart/2005/8/layout/radial5"/>
    <dgm:cxn modelId="{F1BD6089-0016-435E-8B64-9D7E685C5780}" type="presParOf" srcId="{B2644B99-33E2-4C1E-9882-8D480772AD2D}" destId="{E079BD8C-552C-4BC6-86BA-C4CCFC277727}" srcOrd="2" destOrd="0" presId="urn:microsoft.com/office/officeart/2005/8/layout/radial5"/>
    <dgm:cxn modelId="{943F88EB-AF66-4F47-806D-E4D9CBBAC152}" type="presParOf" srcId="{B2644B99-33E2-4C1E-9882-8D480772AD2D}" destId="{E14E0AD1-7C98-4C24-BC89-D55DED29E2FB}" srcOrd="3" destOrd="0" presId="urn:microsoft.com/office/officeart/2005/8/layout/radial5"/>
    <dgm:cxn modelId="{962FE8BA-9A04-4DDD-85D0-72ED054C4AA4}" type="presParOf" srcId="{E14E0AD1-7C98-4C24-BC89-D55DED29E2FB}" destId="{4A08407A-D5F6-4B0A-AABF-66DCE34422E4}" srcOrd="0" destOrd="0" presId="urn:microsoft.com/office/officeart/2005/8/layout/radial5"/>
    <dgm:cxn modelId="{5D6D7D0B-FCFA-46A4-9CDA-E1C53EF76D98}" type="presParOf" srcId="{B2644B99-33E2-4C1E-9882-8D480772AD2D}" destId="{2FB9E05A-143D-43C4-BBFE-46D4F2BC6EDC}" srcOrd="4" destOrd="0" presId="urn:microsoft.com/office/officeart/2005/8/layout/radial5"/>
    <dgm:cxn modelId="{1F7CA263-5A04-46DD-881F-D2FC8120244F}" type="presParOf" srcId="{B2644B99-33E2-4C1E-9882-8D480772AD2D}" destId="{0AB3E8C2-C2D0-421F-904F-841E1D258CC7}" srcOrd="5" destOrd="0" presId="urn:microsoft.com/office/officeart/2005/8/layout/radial5"/>
    <dgm:cxn modelId="{9EB6CDD3-72D0-48BB-824E-346A78AFA469}" type="presParOf" srcId="{0AB3E8C2-C2D0-421F-904F-841E1D258CC7}" destId="{C053B020-B9D1-45F1-B1C2-477AFF130841}" srcOrd="0" destOrd="0" presId="urn:microsoft.com/office/officeart/2005/8/layout/radial5"/>
    <dgm:cxn modelId="{3882DD80-0A7C-44B8-B2CE-A987A3BEA578}" type="presParOf" srcId="{B2644B99-33E2-4C1E-9882-8D480772AD2D}" destId="{23714686-4E3A-4AC5-9D75-3C2A4886AFC3}" srcOrd="6" destOrd="0" presId="urn:microsoft.com/office/officeart/2005/8/layout/radial5"/>
    <dgm:cxn modelId="{867EAB76-E84B-4F01-85DC-C363616CEA15}" type="presParOf" srcId="{B2644B99-33E2-4C1E-9882-8D480772AD2D}" destId="{3599B0B6-EA2D-4428-A172-AA22B1A03D3C}" srcOrd="7" destOrd="0" presId="urn:microsoft.com/office/officeart/2005/8/layout/radial5"/>
    <dgm:cxn modelId="{4470F0D6-0480-4B54-9444-6703AA8E8B10}" type="presParOf" srcId="{3599B0B6-EA2D-4428-A172-AA22B1A03D3C}" destId="{C4B6C9EE-B1B3-474B-B1E2-9F2623FA83A5}" srcOrd="0" destOrd="0" presId="urn:microsoft.com/office/officeart/2005/8/layout/radial5"/>
    <dgm:cxn modelId="{550049DB-7D0E-4057-9935-134E4465CFEB}" type="presParOf" srcId="{B2644B99-33E2-4C1E-9882-8D480772AD2D}" destId="{35498C1F-54B3-4EB6-A28B-49F31EFC4F18}" srcOrd="8" destOrd="0" presId="urn:microsoft.com/office/officeart/2005/8/layout/radial5"/>
    <dgm:cxn modelId="{F4F340CE-CC39-43DD-A20D-7593FB703BF2}" type="presParOf" srcId="{B2644B99-33E2-4C1E-9882-8D480772AD2D}" destId="{0DDBD1C2-8AB5-4D6D-ADF2-E12CAAE87C03}" srcOrd="9" destOrd="0" presId="urn:microsoft.com/office/officeart/2005/8/layout/radial5"/>
    <dgm:cxn modelId="{8366EFBE-C3B3-42BF-AF7C-555031B47D8B}" type="presParOf" srcId="{0DDBD1C2-8AB5-4D6D-ADF2-E12CAAE87C03}" destId="{B115636A-1DB5-4889-8CB0-8AB391F4CA62}" srcOrd="0" destOrd="0" presId="urn:microsoft.com/office/officeart/2005/8/layout/radial5"/>
    <dgm:cxn modelId="{B9249197-BD81-45AB-8724-07C462407A0C}" type="presParOf" srcId="{B2644B99-33E2-4C1E-9882-8D480772AD2D}" destId="{01F78ED8-C574-411D-BF45-B4DC7CDF71C9}" srcOrd="1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C80A44-9FAE-4062-9FA6-B89260F539FD}">
      <dsp:nvSpPr>
        <dsp:cNvPr id="0" name=""/>
        <dsp:cNvSpPr/>
      </dsp:nvSpPr>
      <dsp:spPr>
        <a:xfrm>
          <a:off x="3552335" y="2258653"/>
          <a:ext cx="1610732" cy="161073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План схема проекта</a:t>
          </a:r>
          <a:endParaRPr lang="ru-RU" sz="2500" kern="1200" dirty="0"/>
        </a:p>
      </dsp:txBody>
      <dsp:txXfrm>
        <a:off x="3552335" y="2258653"/>
        <a:ext cx="1610732" cy="1610732"/>
      </dsp:txXfrm>
    </dsp:sp>
    <dsp:sp modelId="{83CC7DFC-628B-44FB-A706-02BBDECB9B48}">
      <dsp:nvSpPr>
        <dsp:cNvPr id="0" name=""/>
        <dsp:cNvSpPr/>
      </dsp:nvSpPr>
      <dsp:spPr>
        <a:xfrm rot="16200000">
          <a:off x="4187228" y="1672830"/>
          <a:ext cx="340947" cy="547649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6200000">
        <a:off x="4187228" y="1672830"/>
        <a:ext cx="340947" cy="547649"/>
      </dsp:txXfrm>
    </dsp:sp>
    <dsp:sp modelId="{E079BD8C-552C-4BC6-86BA-C4CCFC277727}">
      <dsp:nvSpPr>
        <dsp:cNvPr id="0" name=""/>
        <dsp:cNvSpPr/>
      </dsp:nvSpPr>
      <dsp:spPr>
        <a:xfrm>
          <a:off x="3552335" y="4623"/>
          <a:ext cx="1610732" cy="1610732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Обогатить предметно-развивающую среду</a:t>
          </a:r>
          <a:endParaRPr lang="ru-RU" sz="1400" kern="1200" dirty="0"/>
        </a:p>
      </dsp:txBody>
      <dsp:txXfrm>
        <a:off x="3552335" y="4623"/>
        <a:ext cx="1610732" cy="1610732"/>
      </dsp:txXfrm>
    </dsp:sp>
    <dsp:sp modelId="{E14E0AD1-7C98-4C24-BC89-D55DED29E2FB}">
      <dsp:nvSpPr>
        <dsp:cNvPr id="0" name=""/>
        <dsp:cNvSpPr/>
      </dsp:nvSpPr>
      <dsp:spPr>
        <a:xfrm rot="20520000">
          <a:off x="5219776" y="2468169"/>
          <a:ext cx="340947" cy="547649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20520000">
        <a:off x="5219776" y="2468169"/>
        <a:ext cx="340947" cy="547649"/>
      </dsp:txXfrm>
    </dsp:sp>
    <dsp:sp modelId="{2FB9E05A-143D-43C4-BBFE-46D4F2BC6EDC}">
      <dsp:nvSpPr>
        <dsp:cNvPr id="0" name=""/>
        <dsp:cNvSpPr/>
      </dsp:nvSpPr>
      <dsp:spPr>
        <a:xfrm>
          <a:off x="5696045" y="1562120"/>
          <a:ext cx="1610732" cy="161073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Разработать план игр и занятий о перелетных птицах</a:t>
          </a:r>
          <a:endParaRPr lang="ru-RU" sz="1400" kern="1200" dirty="0"/>
        </a:p>
      </dsp:txBody>
      <dsp:txXfrm>
        <a:off x="5696045" y="1562120"/>
        <a:ext cx="1610732" cy="1610732"/>
      </dsp:txXfrm>
    </dsp:sp>
    <dsp:sp modelId="{0AB3E8C2-C2D0-421F-904F-841E1D258CC7}">
      <dsp:nvSpPr>
        <dsp:cNvPr id="0" name=""/>
        <dsp:cNvSpPr/>
      </dsp:nvSpPr>
      <dsp:spPr>
        <a:xfrm rot="3300962">
          <a:off x="4827570" y="3696654"/>
          <a:ext cx="328926" cy="547649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3300962">
        <a:off x="4827570" y="3696654"/>
        <a:ext cx="328926" cy="547649"/>
      </dsp:txXfrm>
    </dsp:sp>
    <dsp:sp modelId="{23714686-4E3A-4AC5-9D75-3C2A4886AFC3}">
      <dsp:nvSpPr>
        <dsp:cNvPr id="0" name=""/>
        <dsp:cNvSpPr/>
      </dsp:nvSpPr>
      <dsp:spPr>
        <a:xfrm>
          <a:off x="4831673" y="4086826"/>
          <a:ext cx="1610732" cy="1610732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Подготовить информацию для родителей по данной теме</a:t>
          </a:r>
          <a:endParaRPr lang="ru-RU" sz="1400" kern="1200" dirty="0"/>
        </a:p>
      </dsp:txBody>
      <dsp:txXfrm>
        <a:off x="4831673" y="4086826"/>
        <a:ext cx="1610732" cy="1610732"/>
      </dsp:txXfrm>
    </dsp:sp>
    <dsp:sp modelId="{3599B0B6-EA2D-4428-A172-AA22B1A03D3C}">
      <dsp:nvSpPr>
        <dsp:cNvPr id="0" name=""/>
        <dsp:cNvSpPr/>
      </dsp:nvSpPr>
      <dsp:spPr>
        <a:xfrm rot="7477090">
          <a:off x="3570047" y="3696742"/>
          <a:ext cx="323690" cy="547649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7477090">
        <a:off x="3570047" y="3696742"/>
        <a:ext cx="323690" cy="547649"/>
      </dsp:txXfrm>
    </dsp:sp>
    <dsp:sp modelId="{35498C1F-54B3-4EB6-A28B-49F31EFC4F18}">
      <dsp:nvSpPr>
        <dsp:cNvPr id="0" name=""/>
        <dsp:cNvSpPr/>
      </dsp:nvSpPr>
      <dsp:spPr>
        <a:xfrm>
          <a:off x="2290308" y="4086826"/>
          <a:ext cx="1610732" cy="161073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Провести совместную деятельность по данной теме.</a:t>
          </a:r>
          <a:endParaRPr lang="ru-RU" sz="1400" kern="1200" dirty="0"/>
        </a:p>
      </dsp:txBody>
      <dsp:txXfrm>
        <a:off x="2290308" y="4086826"/>
        <a:ext cx="1610732" cy="1610732"/>
      </dsp:txXfrm>
    </dsp:sp>
    <dsp:sp modelId="{0DDBD1C2-8AB5-4D6D-ADF2-E12CAAE87C03}">
      <dsp:nvSpPr>
        <dsp:cNvPr id="0" name=""/>
        <dsp:cNvSpPr/>
      </dsp:nvSpPr>
      <dsp:spPr>
        <a:xfrm rot="11880000">
          <a:off x="3124550" y="2444910"/>
          <a:ext cx="340947" cy="547649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1880000">
        <a:off x="3124550" y="2444910"/>
        <a:ext cx="340947" cy="547649"/>
      </dsp:txXfrm>
    </dsp:sp>
    <dsp:sp modelId="{01F78ED8-C574-411D-BF45-B4DC7CDF71C9}">
      <dsp:nvSpPr>
        <dsp:cNvPr id="0" name=""/>
        <dsp:cNvSpPr/>
      </dsp:nvSpPr>
      <dsp:spPr>
        <a:xfrm>
          <a:off x="1408625" y="1562120"/>
          <a:ext cx="1610732" cy="161073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Выставка детского творчества: «Птицы весной».</a:t>
          </a:r>
          <a:endParaRPr lang="ru-RU" sz="1400" kern="1200" dirty="0"/>
        </a:p>
      </dsp:txBody>
      <dsp:txXfrm>
        <a:off x="1408625" y="1562120"/>
        <a:ext cx="1610732" cy="1610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0B336-71FB-40CE-BDC8-004CEE20018B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94787-9371-48C6-B30F-86BCE2683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4787-9371-48C6-B30F-86BCE2683C7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A03B1-D412-4F25-9683-82D4CEB2699C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6D2BD-F470-4C73-B825-8D66D6AF9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1500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2;&#1086;&#1085;&#1089;&#1087;&#1077;&#1082;&#1090;&#1099;\&#1057;&#1085;&#1077;&#1075;&#1080;&#1088;&#1100;%20&#1043;&#1086;&#1083;&#1086;&#1089;&#1072;%20&#1087;&#1090;&#1080;&#1094;%20&#1047;&#1074;&#1091;&#1082;&#1080;%20&#1080;%20&#1075;&#1086;&#1083;&#1086;&#1089;&#1072;_files\&#1075;&#1086;&#1083;&#1086;&#1089;&#1072;%20&#1087;&#1090;&#1080;&#1094;.mp3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+mn-lt"/>
              </a:rPr>
              <a:t>Птицы весной.</a:t>
            </a:r>
            <a:endParaRPr lang="ru-RU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Познавательно-творческий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проект 1 младшей группы «Солнышко».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Речевое развитие: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Поэзия: А. Плещеев «Сельская песенка»; проза: Г. Балл «</a:t>
            </a:r>
            <a:r>
              <a:rPr lang="ru-RU" dirty="0" err="1" smtClean="0"/>
              <a:t>Желтячок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i="1" dirty="0" smtClean="0"/>
              <a:t>Дидактические игры</a:t>
            </a:r>
            <a:r>
              <a:rPr lang="ru-RU" dirty="0" smtClean="0"/>
              <a:t>: </a:t>
            </a:r>
          </a:p>
          <a:p>
            <a:r>
              <a:rPr lang="ru-RU" dirty="0" smtClean="0"/>
              <a:t>«Составь предмет» (разрезные картинки-птички); </a:t>
            </a:r>
          </a:p>
          <a:p>
            <a:r>
              <a:rPr lang="ru-RU" dirty="0" smtClean="0"/>
              <a:t>«Кого не стало?» (птички);</a:t>
            </a:r>
          </a:p>
          <a:p>
            <a:r>
              <a:rPr lang="ru-RU" dirty="0" smtClean="0"/>
              <a:t> «Узнай и назови?» (птицы); </a:t>
            </a:r>
          </a:p>
          <a:p>
            <a:r>
              <a:rPr lang="ru-RU" dirty="0" err="1" smtClean="0"/>
              <a:t>Пазлы</a:t>
            </a:r>
            <a:r>
              <a:rPr lang="ru-RU" dirty="0" smtClean="0"/>
              <a:t> - птицы;</a:t>
            </a:r>
          </a:p>
          <a:p>
            <a:r>
              <a:rPr lang="ru-RU" dirty="0" smtClean="0"/>
              <a:t> «Мама и детки» (птицы);</a:t>
            </a:r>
          </a:p>
          <a:p>
            <a:r>
              <a:rPr lang="ru-RU" dirty="0" smtClean="0"/>
              <a:t>Разрезные картинки «Птицы»; </a:t>
            </a:r>
          </a:p>
          <a:p>
            <a:r>
              <a:rPr lang="ru-RU" dirty="0" smtClean="0"/>
              <a:t> «Вкладыши» (утка с утятами).</a:t>
            </a:r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700" b="1" i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Физическое развитие:</a:t>
            </a:r>
            <a:br>
              <a:rPr lang="ru-RU" sz="2700" b="1" i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</a:br>
            <a:endParaRPr lang="ru-RU" sz="2700" b="1" i="1" dirty="0" smtClean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Утренняя гимнастика: </a:t>
            </a:r>
          </a:p>
          <a:p>
            <a:pPr>
              <a:buNone/>
            </a:pPr>
            <a:r>
              <a:rPr lang="ru-RU" dirty="0" smtClean="0"/>
              <a:t>Е. и С. Железновы «Птички».</a:t>
            </a:r>
          </a:p>
          <a:p>
            <a:pPr>
              <a:buNone/>
            </a:pPr>
            <a:r>
              <a:rPr lang="ru-RU" i="1" dirty="0" smtClean="0"/>
              <a:t>Подвижные игры</a:t>
            </a:r>
            <a:r>
              <a:rPr lang="ru-RU" dirty="0" smtClean="0"/>
              <a:t>: </a:t>
            </a:r>
          </a:p>
          <a:p>
            <a:r>
              <a:rPr lang="ru-RU" dirty="0" smtClean="0"/>
              <a:t>«Веселый воробей»;</a:t>
            </a:r>
          </a:p>
          <a:p>
            <a:r>
              <a:rPr lang="ru-RU" dirty="0" smtClean="0"/>
              <a:t>«Ворона и собаки»;</a:t>
            </a:r>
          </a:p>
          <a:p>
            <a:r>
              <a:rPr lang="ru-RU" dirty="0" smtClean="0"/>
              <a:t> «Воробушки и автомобиль»; </a:t>
            </a:r>
          </a:p>
          <a:p>
            <a:r>
              <a:rPr lang="ru-RU" dirty="0" smtClean="0"/>
              <a:t>«Птичка раз, птичка два…»;</a:t>
            </a:r>
          </a:p>
          <a:p>
            <a:r>
              <a:rPr lang="ru-RU" dirty="0" smtClean="0"/>
              <a:t>«Птички летают»; </a:t>
            </a:r>
          </a:p>
          <a:p>
            <a:r>
              <a:rPr lang="ru-RU" dirty="0" smtClean="0"/>
              <a:t>«Птички в гнездышках».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700" b="1" i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Социально-коммуникативное развитие: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err="1" smtClean="0"/>
              <a:t>Сюжетно-отобразительная</a:t>
            </a:r>
            <a:r>
              <a:rPr lang="ru-RU" i="1" dirty="0" smtClean="0"/>
              <a:t> игра:</a:t>
            </a:r>
            <a:r>
              <a:rPr lang="ru-RU" dirty="0" smtClean="0"/>
              <a:t> </a:t>
            </a:r>
          </a:p>
          <a:p>
            <a:r>
              <a:rPr lang="ru-RU" dirty="0" smtClean="0"/>
              <a:t>«На птичьем дворе».</a:t>
            </a:r>
          </a:p>
          <a:p>
            <a:pPr>
              <a:buNone/>
            </a:pPr>
            <a:r>
              <a:rPr lang="ru-RU" i="1" dirty="0" smtClean="0"/>
              <a:t>Строительно-конструктивные игры:</a:t>
            </a:r>
            <a:r>
              <a:rPr lang="ru-RU" dirty="0" smtClean="0"/>
              <a:t> «Скворечник».</a:t>
            </a:r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300" b="1" dirty="0" smtClean="0">
                <a:solidFill>
                  <a:srgbClr val="7030A0"/>
                </a:solidFill>
                <a:latin typeface="+mn-lt"/>
              </a:rPr>
              <a:t>Совместное творчество, коллективная работа: </a:t>
            </a:r>
            <a:br>
              <a:rPr lang="ru-RU" sz="23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300" dirty="0" smtClean="0">
                <a:solidFill>
                  <a:srgbClr val="7030A0"/>
                </a:solidFill>
                <a:latin typeface="+mn-lt"/>
              </a:rPr>
              <a:t>«Птицы в гнездышке (соленое тесто)».</a:t>
            </a:r>
            <a:r>
              <a:rPr lang="ru-RU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+mn-lt"/>
              </a:rPr>
            </a:b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SDC112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4000504"/>
            <a:ext cx="3216000" cy="2412000"/>
          </a:xfrm>
        </p:spPr>
      </p:pic>
      <p:pic>
        <p:nvPicPr>
          <p:cNvPr id="5" name="Рисунок 4" descr="SDC112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1357298"/>
            <a:ext cx="3215999" cy="2412000"/>
          </a:xfrm>
          <a:prstGeom prst="rect">
            <a:avLst/>
          </a:prstGeom>
        </p:spPr>
      </p:pic>
      <p:pic>
        <p:nvPicPr>
          <p:cNvPr id="6" name="Рисунок 5" descr="SDC112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1285860"/>
            <a:ext cx="3216000" cy="2412000"/>
          </a:xfrm>
          <a:prstGeom prst="rect">
            <a:avLst/>
          </a:prstGeom>
        </p:spPr>
      </p:pic>
      <p:pic>
        <p:nvPicPr>
          <p:cNvPr id="7" name="Содержимое 4" descr="Фото20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4071942"/>
            <a:ext cx="3215999" cy="2412000"/>
          </a:xfrm>
          <a:prstGeom prst="rect">
            <a:avLst/>
          </a:prstGeo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67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Коллективная работа: «Птицы прилетели</a:t>
            </a:r>
            <a:r>
              <a:rPr lang="ru-RU" sz="2800" dirty="0" smtClean="0">
                <a:solidFill>
                  <a:srgbClr val="7030A0"/>
                </a:solidFill>
                <a:latin typeface="+mn-lt"/>
              </a:rPr>
              <a:t>».</a:t>
            </a:r>
            <a:br>
              <a:rPr lang="ru-RU" sz="2800" dirty="0" smtClean="0">
                <a:solidFill>
                  <a:srgbClr val="7030A0"/>
                </a:solidFill>
                <a:latin typeface="+mn-lt"/>
              </a:rPr>
            </a:br>
            <a:endParaRPr lang="ru-RU" sz="28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Рисунок 4" descr="IMG_2116.JPG"/>
          <p:cNvPicPr>
            <a:picLocks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70" y="3929066"/>
            <a:ext cx="3240000" cy="2412000"/>
          </a:xfrm>
          <a:prstGeom prst="rect">
            <a:avLst/>
          </a:prstGeom>
        </p:spPr>
      </p:pic>
      <p:pic>
        <p:nvPicPr>
          <p:cNvPr id="6" name="Рисунок 5" descr="IMG_2117.JPG"/>
          <p:cNvPicPr>
            <a:picLocks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08" y="1285860"/>
            <a:ext cx="3240000" cy="2412000"/>
          </a:xfrm>
          <a:prstGeom prst="rect">
            <a:avLst/>
          </a:prstGeom>
        </p:spPr>
      </p:pic>
      <p:pic>
        <p:nvPicPr>
          <p:cNvPr id="7" name="Рисунок 6" descr="Фото2001.jpg"/>
          <p:cNvPicPr>
            <a:picLocks noChangeAspect="1"/>
          </p:cNvPicPr>
          <p:nvPr/>
        </p:nvPicPr>
        <p:blipFill>
          <a:blip r:embed="rId5" cstate="screen"/>
          <a:srcRect t="29826" r="15659"/>
          <a:stretch>
            <a:fillRect/>
          </a:stretch>
        </p:blipFill>
        <p:spPr>
          <a:xfrm>
            <a:off x="5000628" y="1357298"/>
            <a:ext cx="3395396" cy="2273606"/>
          </a:xfrm>
          <a:prstGeom prst="rect">
            <a:avLst/>
          </a:prstGeom>
        </p:spPr>
      </p:pic>
      <p:pic>
        <p:nvPicPr>
          <p:cNvPr id="8" name="Рисунок 7" descr="Фото199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14348" y="3929066"/>
            <a:ext cx="3216000" cy="2412000"/>
          </a:xfrm>
          <a:prstGeom prst="rect">
            <a:avLst/>
          </a:prstGeo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Творчество детей:</a:t>
            </a:r>
            <a:endParaRPr lang="ru-RU" sz="24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7" name="Содержимое 6" descr="IMG_213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730961"/>
            <a:ext cx="4038600" cy="2264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71611"/>
            <a:ext cx="4040188" cy="6032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</a:t>
            </a:r>
            <a:r>
              <a:rPr lang="ru-RU" b="1" dirty="0" smtClean="0">
                <a:solidFill>
                  <a:srgbClr val="7030A0"/>
                </a:solidFill>
              </a:rPr>
              <a:t>Лепка: «Птичка и птенчики».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Коллективная работа,      пластилиновая аппликация.</a:t>
            </a:r>
          </a:p>
        </p:txBody>
      </p:sp>
      <p:pic>
        <p:nvPicPr>
          <p:cNvPr id="9" name="Содержимое 3" descr="IMG_2144.JPG"/>
          <p:cNvPicPr>
            <a:picLocks noGrp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571876"/>
            <a:ext cx="4038600" cy="2267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Рисование: «Маленькая птичка».</a:t>
            </a:r>
            <a:endParaRPr lang="ru-RU" sz="28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Содержимое 4" descr="20170420_09225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51601"/>
            <a:ext cx="4038600" cy="2423160"/>
          </a:xfrm>
        </p:spPr>
      </p:pic>
      <p:pic>
        <p:nvPicPr>
          <p:cNvPr id="6" name="Содержимое 5" descr="20170420_09261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651601"/>
            <a:ext cx="4038600" cy="2423160"/>
          </a:xfr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Рисование: «Весенний вальс».</a:t>
            </a:r>
            <a:endParaRPr lang="ru-RU" dirty="0"/>
          </a:p>
        </p:txBody>
      </p:sp>
      <p:pic>
        <p:nvPicPr>
          <p:cNvPr id="5" name="Содержимое 4" descr="Фото20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000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Аппликация: «Птички и птенчики».</a:t>
            </a:r>
            <a:endParaRPr lang="ru-RU" sz="24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Содержимое 4" descr="IMG_21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480" y="4000503"/>
            <a:ext cx="4681126" cy="2628000"/>
          </a:xfrm>
        </p:spPr>
      </p:pic>
      <p:pic>
        <p:nvPicPr>
          <p:cNvPr id="6" name="Содержимое 5" descr="IMG_2138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1714480" y="1357298"/>
            <a:ext cx="4714908" cy="2648428"/>
          </a:xfr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Рисование крупой: «Цыплята».</a:t>
            </a:r>
            <a:endParaRPr lang="ru-RU" sz="28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IMG_21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31165" y="2697737"/>
            <a:ext cx="4809374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141.JPG"/>
          <p:cNvPicPr>
            <a:picLocks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136066" y="2579050"/>
            <a:ext cx="4572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dirty="0" smtClean="0"/>
              <a:t>Участники проекта: дети 2-3 лет и их родители, воспитатели: </a:t>
            </a:r>
            <a:r>
              <a:rPr lang="ru-RU" dirty="0" err="1" smtClean="0"/>
              <a:t>Усагина</a:t>
            </a:r>
            <a:r>
              <a:rPr lang="ru-RU" dirty="0" smtClean="0"/>
              <a:t> Л. А., Сотникова Л. Ю.</a:t>
            </a:r>
          </a:p>
          <a:p>
            <a:r>
              <a:rPr lang="ru-RU" dirty="0" smtClean="0"/>
              <a:t>Сроки проекта: 2 недели, с 10 по 21 апреля.</a:t>
            </a:r>
          </a:p>
          <a:p>
            <a:r>
              <a:rPr lang="ru-RU" dirty="0" smtClean="0"/>
              <a:t>Проблема: недостаточные знания детей о перелетных птицах и жизни птиц весной.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+mn-lt"/>
              </a:rPr>
              <a:t>Цель проекта: Расширение и обогащение знаний о поведении птиц весной.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Аппликация: «Аисты прилетели».</a:t>
            </a:r>
            <a:endParaRPr lang="ru-RU" sz="24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IMG_214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 rot="-1020000">
            <a:off x="4039106" y="3515251"/>
            <a:ext cx="4484716" cy="2518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1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-1020000">
            <a:off x="690637" y="1718017"/>
            <a:ext cx="4488873" cy="2518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«Птицы весной».</a:t>
            </a:r>
            <a:br>
              <a:rPr lang="ru-RU" sz="2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800" dirty="0" smtClean="0">
                <a:solidFill>
                  <a:srgbClr val="7030A0"/>
                </a:solidFill>
                <a:latin typeface="+mn-lt"/>
              </a:rPr>
              <a:t>Работа с родителями: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428736"/>
            <a:ext cx="4040188" cy="6397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200" b="1" dirty="0" smtClean="0">
                <a:solidFill>
                  <a:srgbClr val="7030A0"/>
                </a:solidFill>
              </a:rPr>
              <a:t>Арина Ж. с мамой.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Рисование пшеном и фломастерами.</a:t>
            </a:r>
          </a:p>
        </p:txBody>
      </p:sp>
      <p:pic>
        <p:nvPicPr>
          <p:cNvPr id="5" name="Рисунок 4" descr="IMG_21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3786190"/>
            <a:ext cx="354751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3" descr="IMG_2128.JPG"/>
          <p:cNvPicPr>
            <a:picLocks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2857496"/>
            <a:ext cx="3564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9374" y="1868296"/>
            <a:ext cx="428326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200" b="1" dirty="0" smtClean="0">
                <a:solidFill>
                  <a:srgbClr val="7030A0"/>
                </a:solidFill>
              </a:rPr>
              <a:t>Тимофей Г. с мамой.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200" dirty="0" smtClean="0">
                <a:solidFill>
                  <a:srgbClr val="7030A0"/>
                </a:solidFill>
              </a:rPr>
              <a:t>Аппликация: «Скворечник».</a:t>
            </a:r>
          </a:p>
        </p:txBody>
      </p:sp>
    </p:spTree>
  </p:cSld>
  <p:clrMapOvr>
    <a:masterClrMapping/>
  </p:clrMapOvr>
  <p:transition spd="slow" advTm="15000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Творчество родителей: «Скворечники и кормушки».</a:t>
            </a:r>
            <a:br>
              <a:rPr lang="ru-RU" sz="2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800" dirty="0" smtClean="0">
                <a:solidFill>
                  <a:srgbClr val="7030A0"/>
                </a:solidFill>
                <a:latin typeface="+mn-lt"/>
              </a:rPr>
              <a:t>Папы: Маши Г., </a:t>
            </a:r>
            <a:r>
              <a:rPr lang="ru-RU" sz="2800" dirty="0" smtClean="0">
                <a:solidFill>
                  <a:srgbClr val="7030A0"/>
                </a:solidFill>
              </a:rPr>
              <a:t>Артема Г. </a:t>
            </a:r>
            <a:r>
              <a:rPr lang="ru-RU" sz="2800" dirty="0" smtClean="0">
                <a:solidFill>
                  <a:srgbClr val="7030A0"/>
                </a:solidFill>
                <a:latin typeface="+mn-lt"/>
              </a:rPr>
              <a:t>Мама Сони Г.</a:t>
            </a:r>
            <a:endParaRPr lang="ru-RU" sz="28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Содержимое 4" descr="IMG_2120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2571734" y="4643447"/>
            <a:ext cx="3526874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Фото2008.jpg"/>
          <p:cNvPicPr>
            <a:picLocks noGrp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>
            <a:off x="928661" y="1500173"/>
            <a:ext cx="2520000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Фото200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4" y="1500174"/>
            <a:ext cx="2700000" cy="3019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голоса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07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307183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+mn-lt"/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+mn-lt"/>
              </a:rPr>
              <a:t>Программные задачи: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Закреплять и расширять знания детей о птицах строение, питание, повадки, жилища (гнездо, скворечник, дупло);</a:t>
            </a:r>
          </a:p>
          <a:p>
            <a:r>
              <a:rPr lang="ru-RU" dirty="0" smtClean="0"/>
              <a:t> Продолжать учить узнавать и называть птиц в натуре и на картинках;</a:t>
            </a:r>
          </a:p>
          <a:p>
            <a:r>
              <a:rPr lang="ru-RU" dirty="0" smtClean="0"/>
              <a:t>Познакомить </a:t>
            </a:r>
            <a:r>
              <a:rPr lang="ru-RU" dirty="0"/>
              <a:t>детей с </a:t>
            </a:r>
            <a:r>
              <a:rPr lang="ru-RU" dirty="0" smtClean="0"/>
              <a:t>перелетными </a:t>
            </a:r>
            <a:r>
              <a:rPr lang="ru-RU" dirty="0"/>
              <a:t>птицами: </a:t>
            </a:r>
            <a:r>
              <a:rPr lang="ru-RU" dirty="0" smtClean="0"/>
              <a:t>скворцы, грачи, гуси, лебеди, ласточки…;</a:t>
            </a:r>
            <a:endParaRPr lang="ru-RU" dirty="0"/>
          </a:p>
          <a:p>
            <a:r>
              <a:rPr lang="ru-RU" dirty="0" smtClean="0"/>
              <a:t>Продолжать учить </a:t>
            </a:r>
            <a:r>
              <a:rPr lang="ru-RU" dirty="0"/>
              <a:t>отвечать на вопросы </a:t>
            </a:r>
            <a:r>
              <a:rPr lang="ru-RU" dirty="0" smtClean="0"/>
              <a:t>воспитателя предложением </a:t>
            </a:r>
            <a:r>
              <a:rPr lang="ru-RU" dirty="0"/>
              <a:t>из 2-3 </a:t>
            </a:r>
            <a:r>
              <a:rPr lang="ru-RU" dirty="0" smtClean="0"/>
              <a:t>слов, развивать диалогическую речь;</a:t>
            </a:r>
          </a:p>
          <a:p>
            <a:r>
              <a:rPr lang="ru-RU" dirty="0" smtClean="0"/>
              <a:t>Учить детей создавать творческие работы о птицах: рисование, лепка, аппликация, выразительно передавать образ птиц;</a:t>
            </a:r>
          </a:p>
          <a:p>
            <a:r>
              <a:rPr lang="ru-RU" dirty="0" smtClean="0"/>
              <a:t>Построить скворечник для пернатых друзей, силами родителей;</a:t>
            </a:r>
            <a:endParaRPr lang="ru-RU" dirty="0"/>
          </a:p>
          <a:p>
            <a:r>
              <a:rPr lang="ru-RU" dirty="0" smtClean="0"/>
              <a:t>Воспитывать </a:t>
            </a:r>
            <a:r>
              <a:rPr lang="ru-RU" dirty="0"/>
              <a:t>заботливое отношение к </a:t>
            </a:r>
            <a:r>
              <a:rPr lang="ru-RU" dirty="0" smtClean="0"/>
              <a:t>пернатым, любовь к природе.</a:t>
            </a:r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+mn-lt"/>
              </a:rPr>
              <a:t>Ожидаемые результаты: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Расширение и систематизация знаний детей о птицах и их поведении весной: возвращение птиц из теплых стран, постройка жилищ, выращивание птенцов;</a:t>
            </a:r>
          </a:p>
          <a:p>
            <a:r>
              <a:rPr lang="ru-RU" dirty="0" smtClean="0"/>
              <a:t>Развитие диалогической и монологической речи детей, обогащение словарного запаса детей;</a:t>
            </a:r>
          </a:p>
          <a:p>
            <a:r>
              <a:rPr lang="ru-RU" dirty="0" smtClean="0"/>
              <a:t>Развитие творческих способностей детей, создание рисунков и поделок о перелетных птицах;</a:t>
            </a:r>
          </a:p>
          <a:p>
            <a:r>
              <a:rPr lang="ru-RU" dirty="0" smtClean="0"/>
              <a:t>Выставка детского творчества «Наши пернатые друзья»;</a:t>
            </a:r>
          </a:p>
          <a:p>
            <a:r>
              <a:rPr lang="ru-RU" dirty="0" smtClean="0"/>
              <a:t>Создание скворечника для пернатых питомцев.</a:t>
            </a:r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42918"/>
          <a:ext cx="8715404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7030A0"/>
                </a:solidFill>
                <a:latin typeface="+mn-lt"/>
              </a:rPr>
              <a:t>Виды деятельности:</a:t>
            </a:r>
            <a:br>
              <a:rPr lang="ru-RU" sz="20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7030A0"/>
                </a:solidFill>
                <a:latin typeface="+mn-lt"/>
              </a:rPr>
              <a:t>Совместная образовательная деятельность воспитателя и детей:</a:t>
            </a:r>
            <a:br>
              <a:rPr lang="ru-RU" sz="2000" b="1" dirty="0" smtClean="0">
                <a:solidFill>
                  <a:srgbClr val="7030A0"/>
                </a:solidFill>
                <a:latin typeface="+mn-lt"/>
              </a:rPr>
            </a:b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Познавательная деятельность:</a:t>
            </a:r>
          </a:p>
          <a:p>
            <a:pPr fontAlgn="t">
              <a:buNone/>
            </a:pPr>
            <a:endParaRPr lang="ru-RU" b="1" dirty="0" smtClean="0"/>
          </a:p>
          <a:p>
            <a:r>
              <a:rPr lang="ru-RU" dirty="0" smtClean="0"/>
              <a:t>Рассматривание картины «Дети кормят птиц». Игра «Птицы и их птенчики» (сравнение).</a:t>
            </a:r>
          </a:p>
          <a:p>
            <a:pPr>
              <a:buNone/>
            </a:pPr>
            <a:r>
              <a:rPr lang="ru-RU" dirty="0" smtClean="0"/>
              <a:t>С.262 (по аналогии).</a:t>
            </a:r>
          </a:p>
          <a:p>
            <a:pPr fontAlgn="t"/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Развитие речи:</a:t>
            </a:r>
          </a:p>
          <a:p>
            <a:pPr fontAlgn="t"/>
            <a:endParaRPr lang="ru-RU" b="1" dirty="0" smtClean="0"/>
          </a:p>
          <a:p>
            <a:r>
              <a:rPr lang="ru-RU" dirty="0" smtClean="0"/>
              <a:t>«Где живут птицы? Игра «Кто как кричит?»</a:t>
            </a:r>
          </a:p>
          <a:p>
            <a:pPr>
              <a:buNone/>
            </a:pPr>
            <a:r>
              <a:rPr lang="ru-RU" dirty="0" smtClean="0"/>
              <a:t>С.259-260 (по аналогии).</a:t>
            </a:r>
          </a:p>
          <a:p>
            <a:pPr fontAlgn="t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fontAlgn="t"/>
            <a:r>
              <a:rPr lang="ru-RU" dirty="0" smtClean="0"/>
              <a:t>Весенний домик для птиц. Игра «Подбери предметы по цвету». С. 192-193.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Художественно- эстетическая деятельность: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Художественно-эстетическое развитие: лепка.</a:t>
            </a:r>
          </a:p>
          <a:p>
            <a:r>
              <a:rPr lang="ru-RU" dirty="0" smtClean="0"/>
              <a:t> «Птичка и птенчики». </a:t>
            </a:r>
          </a:p>
          <a:p>
            <a:pPr>
              <a:buNone/>
            </a:pPr>
            <a:r>
              <a:rPr lang="ru-RU" b="1" dirty="0" smtClean="0"/>
              <a:t>Художественно-эстетическое развитие: рисование.</a:t>
            </a:r>
            <a:endParaRPr lang="ru-RU" dirty="0" smtClean="0"/>
          </a:p>
          <a:p>
            <a:r>
              <a:rPr lang="ru-RU" dirty="0" smtClean="0"/>
              <a:t> «Маленькие птички».</a:t>
            </a:r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t"/>
            <a:r>
              <a:rPr lang="ru-RU" sz="2050" b="1" dirty="0" smtClean="0">
                <a:solidFill>
                  <a:srgbClr val="7030A0"/>
                </a:solidFill>
                <a:latin typeface="+mn-lt"/>
              </a:rPr>
              <a:t>Совместная деятельность  воспитателя и детей: </a:t>
            </a:r>
            <a:r>
              <a:rPr lang="ru-RU" sz="205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050" dirty="0" smtClean="0">
                <a:solidFill>
                  <a:srgbClr val="7030A0"/>
                </a:solidFill>
                <a:latin typeface="+mn-lt"/>
              </a:rPr>
            </a:br>
            <a:r>
              <a:rPr lang="ru-RU" sz="2050" dirty="0" smtClean="0">
                <a:latin typeface="+mn-lt"/>
              </a:rPr>
              <a:t/>
            </a:r>
            <a:br>
              <a:rPr lang="ru-RU" sz="2050" dirty="0" smtClean="0">
                <a:latin typeface="+mn-lt"/>
              </a:rPr>
            </a:br>
            <a:endParaRPr lang="ru-RU" sz="205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G_213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 flipH="1">
            <a:off x="4071936" y="1000108"/>
            <a:ext cx="4472116" cy="3060000"/>
          </a:xfrm>
        </p:spPr>
      </p:pic>
      <p:pic>
        <p:nvPicPr>
          <p:cNvPr id="6" name="Рисунок 5" descr="Фото2000.jpg"/>
          <p:cNvPicPr>
            <a:picLocks noChangeAspect="1"/>
          </p:cNvPicPr>
          <p:nvPr/>
        </p:nvPicPr>
        <p:blipFill>
          <a:blip r:embed="rId3" cstate="screen"/>
          <a:srcRect t="34155"/>
          <a:stretch>
            <a:fillRect/>
          </a:stretch>
        </p:blipFill>
        <p:spPr>
          <a:xfrm flipH="1">
            <a:off x="285720" y="4143380"/>
            <a:ext cx="3938289" cy="2370311"/>
          </a:xfrm>
          <a:prstGeom prst="rect">
            <a:avLst/>
          </a:prstGeom>
        </p:spPr>
      </p:pic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b="1" i="1" dirty="0" smtClean="0">
                <a:solidFill>
                  <a:srgbClr val="7030A0"/>
                </a:solidFill>
                <a:latin typeface="+mn-lt"/>
              </a:rPr>
              <a:t>Познавательная деятельность:</a:t>
            </a:r>
            <a:r>
              <a:rPr lang="ru-RU" sz="22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Организация уголка птиц: внесение книг, иллюстраций о перелетных птицах (скворцы, грачи, гуси, лебеди, ласточки…);  </a:t>
            </a:r>
          </a:p>
          <a:p>
            <a:r>
              <a:rPr lang="ru-RU" dirty="0" smtClean="0"/>
              <a:t> Наблюдения на прогулке: «Кто прилетел к нам на участок?»;</a:t>
            </a:r>
          </a:p>
          <a:p>
            <a:r>
              <a:rPr lang="ru-RU" dirty="0" smtClean="0"/>
              <a:t>Чтение художественной литературы, рассматривание книг, иллюстраций о птицах весной; </a:t>
            </a:r>
          </a:p>
          <a:p>
            <a:r>
              <a:rPr lang="ru-RU" dirty="0" smtClean="0"/>
              <a:t> Просмотр мультфильма «Кто же такие птички?»;</a:t>
            </a:r>
          </a:p>
          <a:p>
            <a:r>
              <a:rPr lang="ru-RU" dirty="0" smtClean="0"/>
              <a:t>Рассматривание  презентаций, слайдов «Перелетные птицы»; </a:t>
            </a:r>
          </a:p>
          <a:p>
            <a:r>
              <a:rPr lang="ru-RU" dirty="0" smtClean="0"/>
              <a:t> Провести с детьми беседы о птицах весной (возвращение из теплых стран, постройка гнезд, поиск скворечников…).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algn="l">
              <a:lnSpc>
                <a:spcPct val="80000"/>
              </a:lnSpc>
              <a:spcBef>
                <a:spcPct val="20000"/>
              </a:spcBef>
            </a:pPr>
            <a:r>
              <a:rPr lang="ru-RU" sz="2200" b="1" i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Музыкальная деятельность:</a:t>
            </a:r>
            <a:br>
              <a:rPr lang="ru-RU" sz="2200" b="1" i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</a:br>
            <a:endParaRPr lang="ru-RU" sz="2200" b="1" i="1" dirty="0" smtClean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71472" y="3049764"/>
            <a:ext cx="83754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800" dirty="0" smtClean="0"/>
              <a:t>Прослушать с детьми «Музыку природы – голоса птиц весной», познакомить с </a:t>
            </a:r>
          </a:p>
          <a:p>
            <a:pPr>
              <a:buNone/>
            </a:pPr>
            <a:r>
              <a:rPr lang="ru-RU" sz="1800" dirty="0" smtClean="0"/>
              <a:t>пением соловья, кукушки, жаворонка, скворцов;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100" dirty="0" smtClean="0">
              <a:latin typeface="Arial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ru-RU" sz="1800" dirty="0" smtClean="0"/>
              <a:t>Вспомнить  знакомые песенки: «Маленькая птичка», «Птичка».</a:t>
            </a:r>
          </a:p>
        </p:txBody>
      </p:sp>
    </p:spTree>
  </p:cSld>
  <p:clrMapOvr>
    <a:masterClrMapping/>
  </p:clrMapOvr>
  <p:transition spd="slow" advTm="15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</TotalTime>
  <Words>518</Words>
  <Application>Microsoft Office PowerPoint</Application>
  <PresentationFormat>Экран (4:3)</PresentationFormat>
  <Paragraphs>112</Paragraphs>
  <Slides>23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Птицы весной.</vt:lpstr>
      <vt:lpstr>Цель проекта: Расширение и обогащение знаний о поведении птиц весной.</vt:lpstr>
      <vt:lpstr>Программные задачи:</vt:lpstr>
      <vt:lpstr>Ожидаемые результаты:</vt:lpstr>
      <vt:lpstr>Слайд 5</vt:lpstr>
      <vt:lpstr>Виды деятельности:  Совместная образовательная деятельность воспитателя и детей: </vt:lpstr>
      <vt:lpstr>Совместная деятельность  воспитателя и детей:   </vt:lpstr>
      <vt:lpstr>    Познавательная деятельность:  </vt:lpstr>
      <vt:lpstr>Музыкальная деятельность: </vt:lpstr>
      <vt:lpstr> </vt:lpstr>
      <vt:lpstr>Физическое развитие: </vt:lpstr>
      <vt:lpstr>Социально-коммуникативное развитие:</vt:lpstr>
      <vt:lpstr>Совместное творчество, коллективная работа:  «Птицы в гнездышке (соленое тесто)». </vt:lpstr>
      <vt:lpstr>Коллективная работа: «Птицы прилетели». </vt:lpstr>
      <vt:lpstr>Творчество детей:</vt:lpstr>
      <vt:lpstr>Рисование: «Маленькая птичка».</vt:lpstr>
      <vt:lpstr>Рисование: «Весенний вальс».</vt:lpstr>
      <vt:lpstr>Аппликация: «Птички и птенчики».</vt:lpstr>
      <vt:lpstr>Рисование крупой: «Цыплята».</vt:lpstr>
      <vt:lpstr>Аппликация: «Аисты прилетели».</vt:lpstr>
      <vt:lpstr>«Птицы весной». Работа с родителями:</vt:lpstr>
      <vt:lpstr>Творчество родителей: «Скворечники и кормушки». Папы: Маши Г., Артема Г. Мама Сони Г.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71</cp:revision>
  <dcterms:created xsi:type="dcterms:W3CDTF">2017-03-25T07:30:11Z</dcterms:created>
  <dcterms:modified xsi:type="dcterms:W3CDTF">2017-05-22T18:08:35Z</dcterms:modified>
</cp:coreProperties>
</file>