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2" r:id="rId7"/>
    <p:sldId id="263" r:id="rId8"/>
    <p:sldId id="264" r:id="rId9"/>
    <p:sldId id="261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800000"/>
    <a:srgbClr val="A5002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33D41-3720-4F76-9784-7BCC31200476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0F825-D40B-4780-8AB6-B3BE3DCCD4D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33D41-3720-4F76-9784-7BCC31200476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0F825-D40B-4780-8AB6-B3BE3DCCD4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33D41-3720-4F76-9784-7BCC31200476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0F825-D40B-4780-8AB6-B3BE3DCCD4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33D41-3720-4F76-9784-7BCC31200476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0F825-D40B-4780-8AB6-B3BE3DCCD4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33D41-3720-4F76-9784-7BCC31200476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0F825-D40B-4780-8AB6-B3BE3DCCD4D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33D41-3720-4F76-9784-7BCC31200476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0F825-D40B-4780-8AB6-B3BE3DCCD4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33D41-3720-4F76-9784-7BCC31200476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0F825-D40B-4780-8AB6-B3BE3DCCD4D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33D41-3720-4F76-9784-7BCC31200476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0F825-D40B-4780-8AB6-B3BE3DCCD4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33D41-3720-4F76-9784-7BCC31200476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0F825-D40B-4780-8AB6-B3BE3DCCD4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33D41-3720-4F76-9784-7BCC31200476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0F825-D40B-4780-8AB6-B3BE3DCCD4D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33D41-3720-4F76-9784-7BCC31200476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0F825-D40B-4780-8AB6-B3BE3DCCD4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41633D41-3720-4F76-9784-7BCC31200476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8C90F825-D40B-4780-8AB6-B3BE3DCCD4D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1772816"/>
            <a:ext cx="6984776" cy="2664296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КУКОЛЬНЫЙ  ТЕАТР</a:t>
            </a:r>
            <a:br>
              <a:rPr lang="ru-RU" sz="48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</a:br>
            <a:r>
              <a:rPr lang="ru-RU" sz="48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СВОИМИ  РУКАМИ</a:t>
            </a:r>
            <a:endParaRPr lang="ru-RU" sz="4800" b="1" dirty="0"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5301208"/>
            <a:ext cx="6192688" cy="985664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Gabriola" panose="04040605051002020D02" pitchFamily="82" charset="0"/>
              </a:rPr>
              <a:t>Воспитатель гр. № 3  «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latin typeface="Gabriola" panose="04040605051002020D02" pitchFamily="82" charset="0"/>
              </a:rPr>
              <a:t>Каруселька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Gabriola" panose="04040605051002020D02" pitchFamily="82" charset="0"/>
              </a:rPr>
              <a:t>»:</a:t>
            </a:r>
          </a:p>
          <a:p>
            <a:pPr algn="ctr"/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latin typeface="Gabriola" panose="04040605051002020D02" pitchFamily="82" charset="0"/>
              </a:rPr>
              <a:t>Кулдошина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Gabriola" panose="04040605051002020D02" pitchFamily="82" charset="0"/>
              </a:rPr>
              <a:t>  А.А.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116632"/>
            <a:ext cx="78488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Gabriola" panose="04040605051002020D02" pitchFamily="82" charset="0"/>
              </a:rPr>
              <a:t>Муниципальное </a:t>
            </a:r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Gabriola" panose="04040605051002020D02" pitchFamily="82" charset="0"/>
              </a:rPr>
              <a:t> бюджетное  дошкольное  образовательное  учреждение</a:t>
            </a:r>
            <a:r>
              <a:rPr lang="ru-RU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Gabriola" panose="04040605051002020D02" pitchFamily="82" charset="0"/>
              </a:rPr>
              <a:t/>
            </a:r>
            <a:br>
              <a:rPr lang="ru-RU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Gabriola" panose="04040605051002020D02" pitchFamily="82" charset="0"/>
              </a:rPr>
            </a:br>
            <a:r>
              <a:rPr lang="ru-RU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Gabriola" panose="04040605051002020D02" pitchFamily="82" charset="0"/>
              </a:rPr>
              <a:t>«Детский сад </a:t>
            </a:r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Gabriola" panose="04040605051002020D02" pitchFamily="82" charset="0"/>
              </a:rPr>
              <a:t> «</a:t>
            </a:r>
            <a:r>
              <a:rPr lang="ru-RU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Gabriola" panose="04040605051002020D02" pitchFamily="82" charset="0"/>
              </a:rPr>
              <a:t>Солнышко»</a:t>
            </a:r>
            <a:endParaRPr lang="ru-RU" dirty="0">
              <a:solidFill>
                <a:schemeClr val="accent2">
                  <a:lumMod val="60000"/>
                  <a:lumOff val="40000"/>
                </a:schemeClr>
              </a:solidFill>
              <a:latin typeface="Gabriola" panose="04040605051002020D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030515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screen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55776" y="1484784"/>
            <a:ext cx="4032448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CC0000"/>
                </a:solidFill>
                <a:latin typeface="Gabriola" panose="04040605051002020D02" pitchFamily="82" charset="0"/>
              </a:rPr>
              <a:t>Дети 4-5 лет осваивают </a:t>
            </a:r>
            <a:r>
              <a:rPr lang="ru-RU" sz="1400" b="1" dirty="0">
                <a:solidFill>
                  <a:srgbClr val="CC0000"/>
                </a:solidFill>
                <a:latin typeface="Gabriola" panose="04040605051002020D02" pitchFamily="82" charset="0"/>
              </a:rPr>
              <a:t>разные виды настольного театра: мягкой игрушки, вязаный театр, конусный театр, театр народной игрушки и плоскостных фигур. </a:t>
            </a:r>
            <a:endParaRPr lang="ru-RU" sz="1400" b="1" dirty="0" smtClean="0">
              <a:solidFill>
                <a:srgbClr val="CC0000"/>
              </a:solidFill>
              <a:latin typeface="Gabriola" panose="04040605051002020D02" pitchFamily="82" charset="0"/>
            </a:endParaRPr>
          </a:p>
          <a:p>
            <a:pPr algn="ctr"/>
            <a:r>
              <a:rPr lang="ru-RU" sz="1400" b="1" dirty="0" smtClean="0">
                <a:solidFill>
                  <a:srgbClr val="CC0000"/>
                </a:solidFill>
                <a:latin typeface="Gabriola" panose="04040605051002020D02" pitchFamily="82" charset="0"/>
              </a:rPr>
              <a:t>А </a:t>
            </a:r>
            <a:r>
              <a:rPr lang="ru-RU" sz="1400" b="1" dirty="0">
                <a:solidFill>
                  <a:srgbClr val="CC0000"/>
                </a:solidFill>
                <a:latin typeface="Gabriola" panose="04040605051002020D02" pitchFamily="82" charset="0"/>
              </a:rPr>
              <a:t>так же изготовленные педагогами: </a:t>
            </a:r>
            <a:endParaRPr lang="ru-RU" sz="1400" b="1" dirty="0" smtClean="0">
              <a:solidFill>
                <a:srgbClr val="CC0000"/>
              </a:solidFill>
              <a:latin typeface="Gabriola" panose="04040605051002020D02" pitchFamily="82" charset="0"/>
            </a:endParaRPr>
          </a:p>
          <a:p>
            <a:pPr algn="ctr"/>
            <a:r>
              <a:rPr lang="ru-RU" sz="1400" b="1" dirty="0" smtClean="0">
                <a:solidFill>
                  <a:srgbClr val="CC0000"/>
                </a:solidFill>
                <a:latin typeface="Gabriola" panose="04040605051002020D02" pitchFamily="82" charset="0"/>
              </a:rPr>
              <a:t>театр </a:t>
            </a:r>
            <a:r>
              <a:rPr lang="ru-RU" sz="1400" b="1" dirty="0">
                <a:solidFill>
                  <a:srgbClr val="CC0000"/>
                </a:solidFill>
                <a:latin typeface="Gabriola" panose="04040605051002020D02" pitchFamily="82" charset="0"/>
              </a:rPr>
              <a:t>на дисках, театр на прищепках.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691680" y="3140968"/>
            <a:ext cx="20882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800000"/>
                </a:solidFill>
                <a:latin typeface="Gabriola" panose="04040605051002020D02" pitchFamily="82" charset="0"/>
              </a:rPr>
              <a:t>Театр на </a:t>
            </a:r>
            <a:r>
              <a:rPr lang="ru-RU" b="1" dirty="0" smtClean="0">
                <a:solidFill>
                  <a:srgbClr val="800000"/>
                </a:solidFill>
                <a:latin typeface="Gabriola" panose="04040605051002020D02" pitchFamily="82" charset="0"/>
              </a:rPr>
              <a:t>дисках</a:t>
            </a:r>
          </a:p>
          <a:p>
            <a:pPr algn="ctr"/>
            <a:r>
              <a:rPr lang="ru-RU" b="1" dirty="0" smtClean="0">
                <a:solidFill>
                  <a:srgbClr val="800000"/>
                </a:solidFill>
                <a:latin typeface="Gabriola" panose="04040605051002020D02" pitchFamily="82" charset="0"/>
              </a:rPr>
              <a:t>«Колобок </a:t>
            </a:r>
            <a:r>
              <a:rPr lang="ru-RU" b="1" dirty="0">
                <a:solidFill>
                  <a:srgbClr val="800000"/>
                </a:solidFill>
                <a:latin typeface="Gabriola" panose="04040605051002020D02" pitchFamily="82" charset="0"/>
              </a:rPr>
              <a:t>на новый </a:t>
            </a:r>
            <a:r>
              <a:rPr lang="ru-RU" b="1" dirty="0" smtClean="0">
                <a:solidFill>
                  <a:srgbClr val="800000"/>
                </a:solidFill>
                <a:latin typeface="Gabriola" panose="04040605051002020D02" pitchFamily="82" charset="0"/>
              </a:rPr>
              <a:t>лад»</a:t>
            </a:r>
            <a:endParaRPr lang="ru-RU" b="1" dirty="0">
              <a:solidFill>
                <a:srgbClr val="800000"/>
              </a:solidFill>
              <a:latin typeface="Gabriola" panose="04040605051002020D02" pitchFamily="82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1600" y="4149080"/>
            <a:ext cx="3211835" cy="240887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508104" y="3140968"/>
            <a:ext cx="20162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800000"/>
                </a:solidFill>
                <a:latin typeface="Gabriola" panose="04040605051002020D02" pitchFamily="82" charset="0"/>
              </a:rPr>
              <a:t>Театр на </a:t>
            </a:r>
            <a:r>
              <a:rPr lang="ru-RU" b="1" dirty="0" smtClean="0">
                <a:solidFill>
                  <a:srgbClr val="800000"/>
                </a:solidFill>
                <a:latin typeface="Gabriola" panose="04040605051002020D02" pitchFamily="82" charset="0"/>
              </a:rPr>
              <a:t>прищепках</a:t>
            </a:r>
          </a:p>
          <a:p>
            <a:pPr algn="ctr"/>
            <a:r>
              <a:rPr lang="ru-RU" b="1" dirty="0" smtClean="0">
                <a:solidFill>
                  <a:srgbClr val="800000"/>
                </a:solidFill>
                <a:latin typeface="Gabriola" panose="04040605051002020D02" pitchFamily="82" charset="0"/>
              </a:rPr>
              <a:t>«Под грибом»</a:t>
            </a:r>
            <a:endParaRPr lang="ru-RU" b="1" dirty="0">
              <a:solidFill>
                <a:srgbClr val="800000"/>
              </a:solidFill>
              <a:latin typeface="Gabriola" panose="04040605051002020D02" pitchFamily="82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04048" y="4149080"/>
            <a:ext cx="3230306" cy="2422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526105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screen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476672"/>
            <a:ext cx="65527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  <a:latin typeface="Gabriola" panose="04040605051002020D02" pitchFamily="82" charset="0"/>
              </a:rPr>
              <a:t>В старшем дошкольном возрасте дети </a:t>
            </a:r>
            <a:r>
              <a:rPr lang="ru-RU" b="1" dirty="0" smtClean="0">
                <a:solidFill>
                  <a:schemeClr val="bg1"/>
                </a:solidFill>
                <a:latin typeface="Gabriola" panose="04040605051002020D02" pitchFamily="82" charset="0"/>
              </a:rPr>
              <a:t>активно </a:t>
            </a:r>
            <a:r>
              <a:rPr lang="ru-RU" b="1" dirty="0">
                <a:solidFill>
                  <a:schemeClr val="bg1"/>
                </a:solidFill>
                <a:latin typeface="Gabriola" panose="04040605051002020D02" pitchFamily="82" charset="0"/>
              </a:rPr>
              <a:t>участвуют </a:t>
            </a:r>
            <a:endParaRPr lang="ru-RU" b="1" dirty="0" smtClean="0">
              <a:solidFill>
                <a:schemeClr val="bg1"/>
              </a:solidFill>
              <a:latin typeface="Gabriola" panose="04040605051002020D02" pitchFamily="82" charset="0"/>
            </a:endParaRPr>
          </a:p>
          <a:p>
            <a:pPr algn="ctr"/>
            <a:r>
              <a:rPr lang="ru-RU" b="1" dirty="0" smtClean="0">
                <a:solidFill>
                  <a:schemeClr val="bg1"/>
                </a:solidFill>
                <a:latin typeface="Gabriola" panose="04040605051002020D02" pitchFamily="82" charset="0"/>
              </a:rPr>
              <a:t>в </a:t>
            </a:r>
            <a:r>
              <a:rPr lang="ru-RU" b="1" dirty="0">
                <a:solidFill>
                  <a:schemeClr val="bg1"/>
                </a:solidFill>
                <a:latin typeface="Gabriola" panose="04040605051002020D02" pitchFamily="82" charset="0"/>
              </a:rPr>
              <a:t>театрализованных играх. 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619672" y="2564904"/>
            <a:ext cx="192873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>
                <a:solidFill>
                  <a:srgbClr val="800000"/>
                </a:solidFill>
                <a:latin typeface="Gabriola" panose="04040605051002020D02" pitchFamily="82" charset="0"/>
              </a:rPr>
              <a:t>Театр из помпонов </a:t>
            </a:r>
            <a:endParaRPr lang="ru-RU" sz="2000" b="1" dirty="0" smtClean="0">
              <a:solidFill>
                <a:srgbClr val="800000"/>
              </a:solidFill>
              <a:latin typeface="Gabriola" panose="04040605051002020D02" pitchFamily="82" charset="0"/>
            </a:endParaRPr>
          </a:p>
          <a:p>
            <a:pPr algn="ctr"/>
            <a:r>
              <a:rPr lang="ru-RU" sz="2000" b="1" dirty="0" smtClean="0">
                <a:solidFill>
                  <a:srgbClr val="800000"/>
                </a:solidFill>
                <a:latin typeface="Gabriola" panose="04040605051002020D02" pitchFamily="82" charset="0"/>
              </a:rPr>
              <a:t>«</a:t>
            </a:r>
            <a:r>
              <a:rPr lang="ru-RU" sz="2000" b="1" dirty="0" err="1" smtClean="0">
                <a:solidFill>
                  <a:srgbClr val="800000"/>
                </a:solidFill>
                <a:latin typeface="Gabriola" panose="04040605051002020D02" pitchFamily="82" charset="0"/>
              </a:rPr>
              <a:t>Заюшкина</a:t>
            </a:r>
            <a:r>
              <a:rPr lang="ru-RU" sz="2000" b="1" dirty="0" smtClean="0">
                <a:solidFill>
                  <a:srgbClr val="800000"/>
                </a:solidFill>
                <a:latin typeface="Gabriola" panose="04040605051002020D02" pitchFamily="82" charset="0"/>
              </a:rPr>
              <a:t> избушка»</a:t>
            </a:r>
            <a:endParaRPr lang="ru-RU" sz="2000" b="1" dirty="0">
              <a:solidFill>
                <a:srgbClr val="800000"/>
              </a:solidFill>
              <a:latin typeface="Gabriola" panose="04040605051002020D02" pitchFamily="82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3608" y="3573016"/>
            <a:ext cx="3464882" cy="259866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084168" y="2636912"/>
            <a:ext cx="128592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solidFill>
                  <a:srgbClr val="800000"/>
                </a:solidFill>
                <a:latin typeface="Gabriola" panose="04040605051002020D02" pitchFamily="82" charset="0"/>
              </a:rPr>
              <a:t>Театр из </a:t>
            </a:r>
            <a:r>
              <a:rPr lang="ru-RU" b="1" dirty="0" smtClean="0">
                <a:solidFill>
                  <a:srgbClr val="800000"/>
                </a:solidFill>
                <a:latin typeface="Gabriola" panose="04040605051002020D02" pitchFamily="82" charset="0"/>
              </a:rPr>
              <a:t>губок</a:t>
            </a:r>
          </a:p>
          <a:p>
            <a:pPr algn="ctr"/>
            <a:r>
              <a:rPr lang="ru-RU" b="1" dirty="0" smtClean="0">
                <a:solidFill>
                  <a:srgbClr val="800000"/>
                </a:solidFill>
                <a:latin typeface="Gabriola" panose="04040605051002020D02" pitchFamily="82" charset="0"/>
              </a:rPr>
              <a:t> «Репка»</a:t>
            </a:r>
            <a:endParaRPr lang="ru-RU" b="1" dirty="0">
              <a:solidFill>
                <a:srgbClr val="800000"/>
              </a:solidFill>
              <a:latin typeface="Gabriola" panose="04040605051002020D02" pitchFamily="82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32040" y="3573016"/>
            <a:ext cx="3672408" cy="2560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512148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screen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268760"/>
            <a:ext cx="77768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Gabriola" panose="04040605051002020D02" pitchFamily="82" charset="0"/>
              </a:rPr>
              <a:t>В подготовительной </a:t>
            </a:r>
            <a:r>
              <a:rPr lang="ru-RU" sz="20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Gabriola" panose="04040605051002020D02" pitchFamily="82" charset="0"/>
              </a:rPr>
              <a:t>у детей </a:t>
            </a:r>
            <a:r>
              <a:rPr lang="ru-RU" sz="20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Gabriola" panose="04040605051002020D02" pitchFamily="82" charset="0"/>
              </a:rPr>
              <a:t>вызывает большой интерес изготовление кукол, масок, декораций, афиш и других атрибутов.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2636912"/>
            <a:ext cx="20730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6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Gabriola" panose="04040605051002020D02" pitchFamily="82" charset="0"/>
              </a:rPr>
              <a:t>Изготовление масок к </a:t>
            </a:r>
            <a:r>
              <a:rPr lang="ru-RU" sz="16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Gabriola" panose="04040605051002020D02" pitchFamily="82" charset="0"/>
              </a:rPr>
              <a:t>сказке</a:t>
            </a:r>
          </a:p>
          <a:p>
            <a:pPr algn="ctr"/>
            <a:r>
              <a:rPr lang="ru-RU" sz="16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Gabriola" panose="04040605051002020D02" pitchFamily="82" charset="0"/>
              </a:rPr>
              <a:t>«Лиса </a:t>
            </a:r>
            <a:r>
              <a:rPr lang="ru-RU" sz="16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Gabriola" panose="04040605051002020D02" pitchFamily="82" charset="0"/>
              </a:rPr>
              <a:t>и </a:t>
            </a:r>
            <a:r>
              <a:rPr lang="ru-RU" sz="16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Gabriola" panose="04040605051002020D02" pitchFamily="82" charset="0"/>
              </a:rPr>
              <a:t>Петух»</a:t>
            </a:r>
            <a:endParaRPr lang="ru-RU" sz="1600" b="1" dirty="0">
              <a:solidFill>
                <a:schemeClr val="accent1">
                  <a:lumMod val="20000"/>
                  <a:lumOff val="80000"/>
                </a:schemeClr>
              </a:solidFill>
              <a:latin typeface="Gabriola" panose="04040605051002020D02" pitchFamily="82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3573016"/>
            <a:ext cx="3779487" cy="283461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572000" y="2636912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6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Gabriola" panose="04040605051002020D02" pitchFamily="82" charset="0"/>
              </a:rPr>
              <a:t>Изготовление барельефного театра </a:t>
            </a:r>
            <a:endParaRPr lang="ru-RU" sz="1600" b="1" dirty="0" smtClean="0">
              <a:solidFill>
                <a:schemeClr val="accent1">
                  <a:lumMod val="20000"/>
                  <a:lumOff val="80000"/>
                </a:schemeClr>
              </a:solidFill>
              <a:latin typeface="Gabriola" panose="04040605051002020D02" pitchFamily="82" charset="0"/>
            </a:endParaRPr>
          </a:p>
          <a:p>
            <a:pPr algn="ctr"/>
            <a:r>
              <a:rPr lang="ru-RU" sz="16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Gabriola" panose="04040605051002020D02" pitchFamily="82" charset="0"/>
              </a:rPr>
              <a:t>«Колобок»</a:t>
            </a:r>
            <a:endParaRPr lang="ru-RU" sz="1600" b="1" dirty="0">
              <a:solidFill>
                <a:schemeClr val="accent1">
                  <a:lumMod val="20000"/>
                  <a:lumOff val="80000"/>
                </a:schemeClr>
              </a:solidFill>
              <a:latin typeface="Gabriola" panose="04040605051002020D02" pitchFamily="82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04048" y="3573016"/>
            <a:ext cx="3744416" cy="280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042040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screen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55776" y="1772816"/>
            <a:ext cx="403244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CC0000"/>
                </a:solidFill>
                <a:latin typeface="Gabriola" panose="04040605051002020D02" pitchFamily="82" charset="0"/>
              </a:rPr>
              <a:t>Занимаясь </a:t>
            </a:r>
            <a:endParaRPr lang="ru-RU" b="1" dirty="0" smtClean="0">
              <a:solidFill>
                <a:srgbClr val="CC0000"/>
              </a:solidFill>
              <a:latin typeface="Gabriola" panose="04040605051002020D02" pitchFamily="82" charset="0"/>
            </a:endParaRPr>
          </a:p>
          <a:p>
            <a:pPr algn="ctr"/>
            <a:r>
              <a:rPr lang="ru-RU" b="1" dirty="0" smtClean="0">
                <a:solidFill>
                  <a:srgbClr val="CC0000"/>
                </a:solidFill>
                <a:latin typeface="Gabriola" panose="04040605051002020D02" pitchFamily="82" charset="0"/>
              </a:rPr>
              <a:t>с </a:t>
            </a:r>
            <a:r>
              <a:rPr lang="ru-RU" b="1" dirty="0">
                <a:solidFill>
                  <a:srgbClr val="CC0000"/>
                </a:solidFill>
                <a:latin typeface="Gabriola" panose="04040605051002020D02" pitchFamily="82" charset="0"/>
              </a:rPr>
              <a:t>детьми-дошкольниками театром, </a:t>
            </a:r>
            <a:r>
              <a:rPr lang="ru-RU" b="1" dirty="0" smtClean="0">
                <a:solidFill>
                  <a:srgbClr val="CC0000"/>
                </a:solidFill>
                <a:latin typeface="Gabriola" panose="04040605051002020D02" pitchFamily="82" charset="0"/>
              </a:rPr>
              <a:t>педагоги должны ставить </a:t>
            </a:r>
            <a:r>
              <a:rPr lang="ru-RU" b="1" dirty="0">
                <a:solidFill>
                  <a:srgbClr val="CC0000"/>
                </a:solidFill>
                <a:latin typeface="Gabriola" panose="04040605051002020D02" pitchFamily="82" charset="0"/>
              </a:rPr>
              <a:t>перед собой </a:t>
            </a:r>
            <a:endParaRPr lang="ru-RU" b="1" dirty="0" smtClean="0">
              <a:solidFill>
                <a:srgbClr val="CC0000"/>
              </a:solidFill>
              <a:latin typeface="Gabriola" panose="04040605051002020D02" pitchFamily="82" charset="0"/>
            </a:endParaRPr>
          </a:p>
          <a:p>
            <a:pPr algn="ctr"/>
            <a:r>
              <a:rPr lang="ru-RU" b="1" u="sng" dirty="0" smtClean="0">
                <a:solidFill>
                  <a:srgbClr val="CC0000"/>
                </a:solidFill>
                <a:latin typeface="Gabriola" panose="04040605051002020D02" pitchFamily="82" charset="0"/>
              </a:rPr>
              <a:t>цель</a:t>
            </a:r>
            <a:r>
              <a:rPr lang="ru-RU" b="1" dirty="0" smtClean="0">
                <a:solidFill>
                  <a:srgbClr val="CC0000"/>
                </a:solidFill>
                <a:latin typeface="Gabriola" panose="04040605051002020D02" pitchFamily="82" charset="0"/>
              </a:rPr>
              <a:t> </a:t>
            </a:r>
            <a:r>
              <a:rPr lang="ru-RU" b="1" dirty="0">
                <a:solidFill>
                  <a:srgbClr val="CC0000"/>
                </a:solidFill>
                <a:latin typeface="Gabriola" panose="04040605051002020D02" pitchFamily="82" charset="0"/>
              </a:rPr>
              <a:t>– сделать жизнь </a:t>
            </a:r>
            <a:r>
              <a:rPr lang="ru-RU" b="1" dirty="0" smtClean="0">
                <a:solidFill>
                  <a:srgbClr val="CC0000"/>
                </a:solidFill>
                <a:latin typeface="Gabriola" panose="04040605051002020D02" pitchFamily="82" charset="0"/>
              </a:rPr>
              <a:t>своих </a:t>
            </a:r>
            <a:r>
              <a:rPr lang="ru-RU" b="1" dirty="0">
                <a:solidFill>
                  <a:srgbClr val="CC0000"/>
                </a:solidFill>
                <a:latin typeface="Gabriola" panose="04040605051002020D02" pitchFamily="82" charset="0"/>
              </a:rPr>
              <a:t>воспитанников интересной и содержательной, наполнить ее яркими впечатлениями, интересными делами, радостью творчества.</a:t>
            </a:r>
          </a:p>
        </p:txBody>
      </p:sp>
    </p:spTree>
    <p:extLst>
      <p:ext uri="{BB962C8B-B14F-4D97-AF65-F5344CB8AC3E}">
        <p14:creationId xmlns:p14="http://schemas.microsoft.com/office/powerpoint/2010/main" xmlns="" val="25735838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screen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11760" y="404664"/>
            <a:ext cx="454111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latin typeface="Gabriola" panose="04040605051002020D02" pitchFamily="82" charset="0"/>
              </a:rPr>
              <a:t>«Духовная жизнь человека полна лишь тогда, когда он живёт в мире сказок, творчества, воображения, фантазии. </a:t>
            </a:r>
            <a:endParaRPr lang="ru-RU" sz="1600" b="1" dirty="0" smtClean="0">
              <a:solidFill>
                <a:schemeClr val="accent2">
                  <a:lumMod val="75000"/>
                </a:schemeClr>
              </a:solidFill>
              <a:latin typeface="Gabriola" panose="04040605051002020D02" pitchFamily="82" charset="0"/>
            </a:endParaRPr>
          </a:p>
          <a:p>
            <a:pPr algn="ctr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Gabriola" panose="04040605051002020D02" pitchFamily="82" charset="0"/>
              </a:rPr>
              <a:t>А </a:t>
            </a: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latin typeface="Gabriola" panose="04040605051002020D02" pitchFamily="82" charset="0"/>
              </a:rPr>
              <a:t>без этого он засушенный цветок». </a:t>
            </a:r>
            <a:endParaRPr lang="ru-RU" sz="1600" b="1" dirty="0" smtClean="0">
              <a:solidFill>
                <a:schemeClr val="accent2">
                  <a:lumMod val="75000"/>
                </a:schemeClr>
              </a:solidFill>
              <a:latin typeface="Gabriola" panose="04040605051002020D02" pitchFamily="82" charset="0"/>
            </a:endParaRPr>
          </a:p>
          <a:p>
            <a:pPr algn="ctr"/>
            <a:r>
              <a:rPr lang="ru-RU" sz="1600" b="1" dirty="0" err="1" smtClean="0">
                <a:solidFill>
                  <a:schemeClr val="accent2">
                    <a:lumMod val="75000"/>
                  </a:schemeClr>
                </a:solidFill>
                <a:latin typeface="Gabriola" panose="04040605051002020D02" pitchFamily="82" charset="0"/>
              </a:rPr>
              <a:t>В.Сухомлинский</a:t>
            </a: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latin typeface="Gabriola" panose="04040605051002020D02" pitchFamily="82" charset="0"/>
              </a:rPr>
              <a:t>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922004" y="2060848"/>
            <a:ext cx="532859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u="sng" dirty="0" smtClean="0">
                <a:solidFill>
                  <a:srgbClr val="800000"/>
                </a:solidFill>
                <a:latin typeface="Gabriola" panose="04040605051002020D02" pitchFamily="82" charset="0"/>
              </a:rPr>
              <a:t>Кукольный театр</a:t>
            </a:r>
            <a:r>
              <a:rPr lang="ru-RU" sz="1400" dirty="0">
                <a:solidFill>
                  <a:srgbClr val="800000"/>
                </a:solidFill>
                <a:latin typeface="Gabriola" panose="04040605051002020D02" pitchFamily="82" charset="0"/>
              </a:rPr>
              <a:t> играет большую роль в формировании личности ребенка. </a:t>
            </a:r>
            <a:r>
              <a:rPr lang="ru-RU" sz="1400" dirty="0" smtClean="0">
                <a:solidFill>
                  <a:srgbClr val="800000"/>
                </a:solidFill>
                <a:latin typeface="Gabriola" panose="04040605051002020D02" pitchFamily="82" charset="0"/>
              </a:rPr>
              <a:t>Он </a:t>
            </a:r>
            <a:r>
              <a:rPr lang="ru-RU" sz="1400" dirty="0">
                <a:solidFill>
                  <a:srgbClr val="800000"/>
                </a:solidFill>
                <a:latin typeface="Gabriola" panose="04040605051002020D02" pitchFamily="82" charset="0"/>
              </a:rPr>
              <a:t>доставляет много радости, привлекает своей яркостью, красочностью, динамикой, воздействует на зрителей. Он рано начинает привлекать внимание детей и таит в себе большие возможности для их всестороннего </a:t>
            </a:r>
            <a:r>
              <a:rPr lang="ru-RU" sz="1400" dirty="0" smtClean="0">
                <a:solidFill>
                  <a:srgbClr val="800000"/>
                </a:solidFill>
                <a:latin typeface="Gabriola" panose="04040605051002020D02" pitchFamily="82" charset="0"/>
              </a:rPr>
              <a:t> развития</a:t>
            </a:r>
            <a:r>
              <a:rPr lang="ru-RU" sz="1400" dirty="0">
                <a:solidFill>
                  <a:srgbClr val="800000"/>
                </a:solidFill>
                <a:latin typeface="Gabriola" panose="04040605051002020D02" pitchFamily="82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2986493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screen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913984" y="3356992"/>
            <a:ext cx="2230016" cy="1470025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800000"/>
                </a:solidFill>
                <a:latin typeface="Gabriola" panose="04040605051002020D02" pitchFamily="82" charset="0"/>
              </a:rPr>
              <a:t>Цель:</a:t>
            </a:r>
            <a:endParaRPr lang="ru-RU" sz="4800" b="1" dirty="0">
              <a:solidFill>
                <a:srgbClr val="800000"/>
              </a:solidFill>
              <a:latin typeface="Gabriola" panose="04040605051002020D02" pitchFamily="82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43400" y="4941168"/>
            <a:ext cx="5000600" cy="1633736"/>
          </a:xfrm>
        </p:spPr>
        <p:txBody>
          <a:bodyPr>
            <a:normAutofit/>
          </a:bodyPr>
          <a:lstStyle/>
          <a:p>
            <a:pPr algn="r"/>
            <a:r>
              <a:rPr lang="ru-RU" sz="18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Gabriola" panose="04040605051002020D02" pitchFamily="82" charset="0"/>
              </a:rPr>
              <a:t>расширение </a:t>
            </a:r>
            <a:r>
              <a:rPr lang="ru-RU" sz="1800" dirty="0">
                <a:solidFill>
                  <a:schemeClr val="accent2">
                    <a:lumMod val="20000"/>
                    <a:lumOff val="80000"/>
                  </a:schemeClr>
                </a:solidFill>
                <a:latin typeface="Gabriola" panose="04040605051002020D02" pitchFamily="82" charset="0"/>
              </a:rPr>
              <a:t>знаний педагогов о театрализованной деятельности дошкольников и совершенствование практических навыков, необходимых в работе с детьми по данному </a:t>
            </a:r>
            <a:r>
              <a:rPr lang="ru-RU" sz="18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Gabriola" panose="04040605051002020D02" pitchFamily="82" charset="0"/>
              </a:rPr>
              <a:t>направлению.</a:t>
            </a:r>
            <a:endParaRPr lang="ru-RU" sz="1800" dirty="0">
              <a:solidFill>
                <a:schemeClr val="accent2">
                  <a:lumMod val="20000"/>
                  <a:lumOff val="80000"/>
                </a:schemeClr>
              </a:solidFill>
              <a:latin typeface="Gabriola" panose="04040605051002020D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536892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screen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692696"/>
            <a:ext cx="6781800" cy="1096144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800000"/>
                </a:solidFill>
                <a:latin typeface="Gabriola" panose="04040605051002020D02" pitchFamily="82" charset="0"/>
              </a:rPr>
              <a:t>Задачи:</a:t>
            </a:r>
            <a:endParaRPr lang="ru-RU" sz="2800" b="1" dirty="0">
              <a:solidFill>
                <a:srgbClr val="800000"/>
              </a:solidFill>
              <a:latin typeface="Gabriola" panose="04040605051002020D02" pitchFamily="8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11760" y="1340768"/>
            <a:ext cx="4104456" cy="4886003"/>
          </a:xfrm>
        </p:spPr>
        <p:txBody>
          <a:bodyPr>
            <a:normAutofit/>
          </a:bodyPr>
          <a:lstStyle/>
          <a:p>
            <a:pPr algn="ctr">
              <a:buFont typeface="Wingdings" panose="05000000000000000000" pitchFamily="2" charset="2"/>
              <a:buChar char="ü"/>
            </a:pPr>
            <a:r>
              <a:rPr lang="ru-RU" sz="1800" dirty="0">
                <a:solidFill>
                  <a:srgbClr val="800000"/>
                </a:solidFill>
                <a:latin typeface="Gabriola" panose="04040605051002020D02" pitchFamily="82" charset="0"/>
              </a:rPr>
              <a:t>Расширить представления воспитателей о разновидностях </a:t>
            </a:r>
            <a:r>
              <a:rPr lang="ru-RU" sz="1800" dirty="0" smtClean="0">
                <a:solidFill>
                  <a:srgbClr val="800000"/>
                </a:solidFill>
                <a:latin typeface="Gabriola" panose="04040605051002020D02" pitchFamily="82" charset="0"/>
              </a:rPr>
              <a:t>кукольных театров </a:t>
            </a:r>
            <a:r>
              <a:rPr lang="ru-RU" sz="1800" dirty="0">
                <a:solidFill>
                  <a:srgbClr val="800000"/>
                </a:solidFill>
                <a:latin typeface="Gabriola" panose="04040605051002020D02" pitchFamily="82" charset="0"/>
              </a:rPr>
              <a:t>для </a:t>
            </a:r>
            <a:r>
              <a:rPr lang="ru-RU" sz="1800" dirty="0" smtClean="0">
                <a:solidFill>
                  <a:srgbClr val="800000"/>
                </a:solidFill>
                <a:latin typeface="Gabriola" panose="04040605051002020D02" pitchFamily="82" charset="0"/>
              </a:rPr>
              <a:t>детей;</a:t>
            </a:r>
          </a:p>
          <a:p>
            <a:pPr algn="ctr">
              <a:buFont typeface="Wingdings" panose="05000000000000000000" pitchFamily="2" charset="2"/>
              <a:buChar char="ü"/>
            </a:pPr>
            <a:r>
              <a:rPr lang="ru-RU" sz="1800" dirty="0" smtClean="0">
                <a:solidFill>
                  <a:srgbClr val="800000"/>
                </a:solidFill>
                <a:latin typeface="Gabriola" panose="04040605051002020D02" pitchFamily="82" charset="0"/>
              </a:rPr>
              <a:t>закрепить </a:t>
            </a:r>
            <a:r>
              <a:rPr lang="ru-RU" sz="1800" dirty="0">
                <a:solidFill>
                  <a:srgbClr val="800000"/>
                </a:solidFill>
                <a:latin typeface="Gabriola" panose="04040605051002020D02" pitchFamily="82" charset="0"/>
              </a:rPr>
              <a:t>знания о способах организации и педагогическом руководстве театрализованной деятельностью в детском </a:t>
            </a:r>
            <a:r>
              <a:rPr lang="ru-RU" sz="1800" dirty="0" smtClean="0">
                <a:solidFill>
                  <a:srgbClr val="800000"/>
                </a:solidFill>
                <a:latin typeface="Gabriola" panose="04040605051002020D02" pitchFamily="82" charset="0"/>
              </a:rPr>
              <a:t>саду;</a:t>
            </a:r>
          </a:p>
          <a:p>
            <a:pPr algn="ctr">
              <a:buFont typeface="Wingdings" panose="05000000000000000000" pitchFamily="2" charset="2"/>
              <a:buChar char="ü"/>
            </a:pPr>
            <a:r>
              <a:rPr lang="ru-RU" sz="1800" dirty="0" smtClean="0">
                <a:solidFill>
                  <a:srgbClr val="800000"/>
                </a:solidFill>
                <a:latin typeface="Gabriola" panose="04040605051002020D02" pitchFamily="82" charset="0"/>
              </a:rPr>
              <a:t>развивать </a:t>
            </a:r>
            <a:r>
              <a:rPr lang="ru-RU" sz="1800" dirty="0">
                <a:solidFill>
                  <a:srgbClr val="800000"/>
                </a:solidFill>
                <a:latin typeface="Gabriola" panose="04040605051002020D02" pitchFamily="82" charset="0"/>
              </a:rPr>
              <a:t>творчество и фантазию воспитателей в процессе изготовления различных видов театра.</a:t>
            </a:r>
          </a:p>
        </p:txBody>
      </p:sp>
    </p:spTree>
    <p:extLst>
      <p:ext uri="{BB962C8B-B14F-4D97-AF65-F5344CB8AC3E}">
        <p14:creationId xmlns:p14="http://schemas.microsoft.com/office/powerpoint/2010/main" xmlns="" val="28650754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screen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80728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800000"/>
                </a:solidFill>
                <a:latin typeface="Gabriola" panose="04040605051002020D02" pitchFamily="82" charset="0"/>
              </a:rPr>
              <a:t>Значение</a:t>
            </a:r>
            <a:br>
              <a:rPr lang="ru-RU" sz="2800" b="1" dirty="0" smtClean="0">
                <a:solidFill>
                  <a:srgbClr val="800000"/>
                </a:solidFill>
                <a:latin typeface="Gabriola" panose="04040605051002020D02" pitchFamily="82" charset="0"/>
              </a:rPr>
            </a:br>
            <a:r>
              <a:rPr lang="ru-RU" sz="2800" b="1" dirty="0" smtClean="0">
                <a:solidFill>
                  <a:srgbClr val="800000"/>
                </a:solidFill>
                <a:latin typeface="Gabriola" panose="04040605051002020D02" pitchFamily="82" charset="0"/>
              </a:rPr>
              <a:t>кукольного театра:</a:t>
            </a:r>
            <a:endParaRPr lang="ru-RU" sz="2800" b="1" dirty="0">
              <a:solidFill>
                <a:srgbClr val="800000"/>
              </a:solidFill>
              <a:latin typeface="Gabriola" panose="04040605051002020D02" pitchFamily="8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1988840"/>
            <a:ext cx="6408712" cy="4525963"/>
          </a:xfrm>
        </p:spPr>
        <p:txBody>
          <a:bodyPr>
            <a:normAutofit/>
          </a:bodyPr>
          <a:lstStyle/>
          <a:p>
            <a:pPr algn="ctr">
              <a:buFont typeface="Wingdings" panose="05000000000000000000" pitchFamily="2" charset="2"/>
              <a:buChar char="ü"/>
            </a:pPr>
            <a:r>
              <a:rPr lang="ru-RU" sz="1600" dirty="0">
                <a:solidFill>
                  <a:srgbClr val="800000"/>
                </a:solidFill>
                <a:latin typeface="Gabriola" panose="04040605051002020D02" pitchFamily="82" charset="0"/>
              </a:rPr>
              <a:t>Художественное образование и воспитание </a:t>
            </a:r>
            <a:r>
              <a:rPr lang="ru-RU" sz="1600" dirty="0" smtClean="0">
                <a:solidFill>
                  <a:srgbClr val="800000"/>
                </a:solidFill>
                <a:latin typeface="Gabriola" panose="04040605051002020D02" pitchFamily="82" charset="0"/>
              </a:rPr>
              <a:t>детей;</a:t>
            </a:r>
          </a:p>
          <a:p>
            <a:pPr algn="ctr">
              <a:buFont typeface="Wingdings" panose="05000000000000000000" pitchFamily="2" charset="2"/>
              <a:buChar char="ü"/>
            </a:pPr>
            <a:r>
              <a:rPr lang="ru-RU" sz="1600" dirty="0">
                <a:solidFill>
                  <a:srgbClr val="800000"/>
                </a:solidFill>
                <a:latin typeface="Gabriola" panose="04040605051002020D02" pitchFamily="82" charset="0"/>
              </a:rPr>
              <a:t>ф</a:t>
            </a:r>
            <a:r>
              <a:rPr lang="ru-RU" sz="1600" dirty="0" smtClean="0">
                <a:solidFill>
                  <a:srgbClr val="800000"/>
                </a:solidFill>
                <a:latin typeface="Gabriola" panose="04040605051002020D02" pitchFamily="82" charset="0"/>
              </a:rPr>
              <a:t>ормирование </a:t>
            </a:r>
            <a:r>
              <a:rPr lang="ru-RU" sz="1600" dirty="0">
                <a:solidFill>
                  <a:srgbClr val="800000"/>
                </a:solidFill>
                <a:latin typeface="Gabriola" panose="04040605051002020D02" pitchFamily="82" charset="0"/>
              </a:rPr>
              <a:t>эстетического </a:t>
            </a:r>
            <a:r>
              <a:rPr lang="ru-RU" sz="1600" dirty="0" smtClean="0">
                <a:solidFill>
                  <a:srgbClr val="800000"/>
                </a:solidFill>
                <a:latin typeface="Gabriola" panose="04040605051002020D02" pitchFamily="82" charset="0"/>
              </a:rPr>
              <a:t>вкуса;</a:t>
            </a:r>
          </a:p>
          <a:p>
            <a:pPr algn="ctr">
              <a:buFont typeface="Wingdings" panose="05000000000000000000" pitchFamily="2" charset="2"/>
              <a:buChar char="ü"/>
            </a:pPr>
            <a:r>
              <a:rPr lang="ru-RU" sz="1600" dirty="0">
                <a:solidFill>
                  <a:srgbClr val="800000"/>
                </a:solidFill>
                <a:latin typeface="Gabriola" panose="04040605051002020D02" pitchFamily="82" charset="0"/>
              </a:rPr>
              <a:t>н</a:t>
            </a:r>
            <a:r>
              <a:rPr lang="ru-RU" sz="1600" dirty="0" smtClean="0">
                <a:solidFill>
                  <a:srgbClr val="800000"/>
                </a:solidFill>
                <a:latin typeface="Gabriola" panose="04040605051002020D02" pitchFamily="82" charset="0"/>
              </a:rPr>
              <a:t>равственное воспитание;</a:t>
            </a:r>
          </a:p>
          <a:p>
            <a:pPr algn="ctr">
              <a:buFont typeface="Wingdings" panose="05000000000000000000" pitchFamily="2" charset="2"/>
              <a:buChar char="ü"/>
            </a:pPr>
            <a:r>
              <a:rPr lang="ru-RU" sz="1600" dirty="0">
                <a:solidFill>
                  <a:srgbClr val="800000"/>
                </a:solidFill>
                <a:latin typeface="Gabriola" panose="04040605051002020D02" pitchFamily="82" charset="0"/>
              </a:rPr>
              <a:t>р</a:t>
            </a:r>
            <a:r>
              <a:rPr lang="ru-RU" sz="1600" dirty="0" smtClean="0">
                <a:solidFill>
                  <a:srgbClr val="800000"/>
                </a:solidFill>
                <a:latin typeface="Gabriola" panose="04040605051002020D02" pitchFamily="82" charset="0"/>
              </a:rPr>
              <a:t>азвитие </a:t>
            </a:r>
            <a:r>
              <a:rPr lang="ru-RU" sz="1600" dirty="0">
                <a:solidFill>
                  <a:srgbClr val="800000"/>
                </a:solidFill>
                <a:latin typeface="Gabriola" panose="04040605051002020D02" pitchFamily="82" charset="0"/>
              </a:rPr>
              <a:t>коммуникативных качеств </a:t>
            </a:r>
            <a:r>
              <a:rPr lang="ru-RU" sz="1600" dirty="0" smtClean="0">
                <a:solidFill>
                  <a:srgbClr val="800000"/>
                </a:solidFill>
                <a:latin typeface="Gabriola" panose="04040605051002020D02" pitchFamily="82" charset="0"/>
              </a:rPr>
              <a:t>личности;</a:t>
            </a:r>
          </a:p>
          <a:p>
            <a:pPr algn="ctr">
              <a:buFont typeface="Wingdings" panose="05000000000000000000" pitchFamily="2" charset="2"/>
              <a:buChar char="ü"/>
            </a:pPr>
            <a:r>
              <a:rPr lang="ru-RU" sz="1600" dirty="0">
                <a:solidFill>
                  <a:srgbClr val="800000"/>
                </a:solidFill>
                <a:latin typeface="Gabriola" panose="04040605051002020D02" pitchFamily="82" charset="0"/>
              </a:rPr>
              <a:t>в</a:t>
            </a:r>
            <a:r>
              <a:rPr lang="ru-RU" sz="1600" dirty="0" smtClean="0">
                <a:solidFill>
                  <a:srgbClr val="800000"/>
                </a:solidFill>
                <a:latin typeface="Gabriola" panose="04040605051002020D02" pitchFamily="82" charset="0"/>
              </a:rPr>
              <a:t>оспитание </a:t>
            </a:r>
            <a:r>
              <a:rPr lang="ru-RU" sz="1600" dirty="0">
                <a:solidFill>
                  <a:srgbClr val="800000"/>
                </a:solidFill>
                <a:latin typeface="Gabriola" panose="04040605051002020D02" pitchFamily="82" charset="0"/>
              </a:rPr>
              <a:t>воли, развитие памяти, воображения, инициативности, фантазии, </a:t>
            </a:r>
            <a:r>
              <a:rPr lang="ru-RU" sz="1600" dirty="0" smtClean="0">
                <a:solidFill>
                  <a:srgbClr val="800000"/>
                </a:solidFill>
                <a:latin typeface="Gabriola" panose="04040605051002020D02" pitchFamily="82" charset="0"/>
              </a:rPr>
              <a:t>речи;</a:t>
            </a:r>
          </a:p>
          <a:p>
            <a:pPr algn="ctr">
              <a:buFont typeface="Wingdings" panose="05000000000000000000" pitchFamily="2" charset="2"/>
              <a:buChar char="ü"/>
            </a:pPr>
            <a:r>
              <a:rPr lang="ru-RU" sz="1600" dirty="0">
                <a:solidFill>
                  <a:srgbClr val="800000"/>
                </a:solidFill>
                <a:latin typeface="Gabriola" panose="04040605051002020D02" pitchFamily="82" charset="0"/>
              </a:rPr>
              <a:t>с</a:t>
            </a:r>
            <a:r>
              <a:rPr lang="ru-RU" sz="1600" dirty="0" smtClean="0">
                <a:solidFill>
                  <a:srgbClr val="800000"/>
                </a:solidFill>
                <a:latin typeface="Gabriola" panose="04040605051002020D02" pitchFamily="82" charset="0"/>
              </a:rPr>
              <a:t>оздание </a:t>
            </a:r>
            <a:r>
              <a:rPr lang="ru-RU" sz="1600" dirty="0">
                <a:solidFill>
                  <a:srgbClr val="800000"/>
                </a:solidFill>
                <a:latin typeface="Gabriola" panose="04040605051002020D02" pitchFamily="82" charset="0"/>
              </a:rPr>
              <a:t>положительного эмоционального настроя, снятие напряженности, решение конфликтных ситуаций через </a:t>
            </a:r>
            <a:r>
              <a:rPr lang="ru-RU" sz="1600" dirty="0" smtClean="0">
                <a:solidFill>
                  <a:srgbClr val="800000"/>
                </a:solidFill>
                <a:latin typeface="Gabriola" panose="04040605051002020D02" pitchFamily="82" charset="0"/>
              </a:rPr>
              <a:t>игру.</a:t>
            </a:r>
            <a:endParaRPr lang="ru-RU" sz="1600" dirty="0">
              <a:solidFill>
                <a:srgbClr val="800000"/>
              </a:solidFill>
              <a:latin typeface="Gabriola" panose="04040605051002020D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169268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43536" y="404664"/>
            <a:ext cx="87129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800000"/>
                </a:solidFill>
                <a:latin typeface="Gabriola" panose="04040605051002020D02" pitchFamily="82" charset="0"/>
              </a:rPr>
              <a:t>К</a:t>
            </a:r>
            <a:r>
              <a:rPr lang="ru-RU" sz="2000" b="1" dirty="0" smtClean="0">
                <a:solidFill>
                  <a:srgbClr val="800000"/>
                </a:solidFill>
                <a:latin typeface="Gabriola" panose="04040605051002020D02" pitchFamily="82" charset="0"/>
              </a:rPr>
              <a:t>лассификация </a:t>
            </a:r>
            <a:r>
              <a:rPr lang="ru-RU" sz="2000" b="1" dirty="0">
                <a:solidFill>
                  <a:srgbClr val="800000"/>
                </a:solidFill>
                <a:latin typeface="Gabriola" panose="04040605051002020D02" pitchFamily="82" charset="0"/>
              </a:rPr>
              <a:t>игр в кукольный театр для детей дошкольного </a:t>
            </a:r>
            <a:r>
              <a:rPr lang="ru-RU" sz="2000" b="1" dirty="0" smtClean="0">
                <a:solidFill>
                  <a:srgbClr val="800000"/>
                </a:solidFill>
                <a:latin typeface="Gabriola" panose="04040605051002020D02" pitchFamily="82" charset="0"/>
              </a:rPr>
              <a:t>возраста:</a:t>
            </a:r>
            <a:endParaRPr lang="ru-RU" sz="2000" b="1" dirty="0">
              <a:solidFill>
                <a:srgbClr val="800000"/>
              </a:solidFill>
              <a:latin typeface="Gabriola" panose="04040605051002020D02" pitchFamily="82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052736"/>
            <a:ext cx="8352928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400" b="1" u="sng" dirty="0">
                <a:solidFill>
                  <a:srgbClr val="800000"/>
                </a:solidFill>
                <a:latin typeface="Gabriola" panose="04040605051002020D02" pitchFamily="82" charset="0"/>
              </a:rPr>
              <a:t>настольный кукольный </a:t>
            </a:r>
            <a:r>
              <a:rPr lang="ru-RU" sz="1400" b="1" u="sng" dirty="0" smtClean="0">
                <a:solidFill>
                  <a:srgbClr val="800000"/>
                </a:solidFill>
                <a:latin typeface="Gabriola" panose="04040605051002020D02" pitchFamily="82" charset="0"/>
              </a:rPr>
              <a:t>театр: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400" dirty="0" smtClean="0">
                <a:solidFill>
                  <a:srgbClr val="800000"/>
                </a:solidFill>
                <a:latin typeface="Gabriola" panose="04040605051002020D02" pitchFamily="82" charset="0"/>
              </a:rPr>
              <a:t>плоскостной </a:t>
            </a:r>
            <a:r>
              <a:rPr lang="ru-RU" sz="1400" dirty="0">
                <a:solidFill>
                  <a:srgbClr val="800000"/>
                </a:solidFill>
                <a:latin typeface="Gabriola" panose="04040605051002020D02" pitchFamily="82" charset="0"/>
              </a:rPr>
              <a:t>(фигурки из картона, плотной бумаги, </a:t>
            </a:r>
            <a:r>
              <a:rPr lang="ru-RU" sz="1400" dirty="0" smtClean="0">
                <a:solidFill>
                  <a:srgbClr val="800000"/>
                </a:solidFill>
                <a:latin typeface="Gabriola" panose="04040605051002020D02" pitchFamily="82" charset="0"/>
              </a:rPr>
              <a:t>фанеры);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400" dirty="0" smtClean="0">
                <a:solidFill>
                  <a:srgbClr val="800000"/>
                </a:solidFill>
                <a:latin typeface="Gabriola" panose="04040605051002020D02" pitchFamily="82" charset="0"/>
              </a:rPr>
              <a:t>сшитые </a:t>
            </a:r>
            <a:r>
              <a:rPr lang="ru-RU" sz="1400" dirty="0">
                <a:solidFill>
                  <a:srgbClr val="800000"/>
                </a:solidFill>
                <a:latin typeface="Gabriola" panose="04040605051002020D02" pitchFamily="82" charset="0"/>
              </a:rPr>
              <a:t>(из кусочков ткани, меха, кожи, </a:t>
            </a:r>
            <a:r>
              <a:rPr lang="ru-RU" sz="1400" dirty="0" smtClean="0">
                <a:solidFill>
                  <a:srgbClr val="800000"/>
                </a:solidFill>
                <a:latin typeface="Gabriola" panose="04040605051002020D02" pitchFamily="82" charset="0"/>
              </a:rPr>
              <a:t>поролона);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400" dirty="0" smtClean="0">
                <a:solidFill>
                  <a:srgbClr val="800000"/>
                </a:solidFill>
                <a:latin typeface="Gabriola" panose="04040605051002020D02" pitchFamily="82" charset="0"/>
              </a:rPr>
              <a:t>вязаные </a:t>
            </a:r>
            <a:r>
              <a:rPr lang="ru-RU" sz="1400" dirty="0">
                <a:solidFill>
                  <a:srgbClr val="800000"/>
                </a:solidFill>
                <a:latin typeface="Gabriola" panose="04040605051002020D02" pitchFamily="82" charset="0"/>
              </a:rPr>
              <a:t>(крючком или на спицах из различных видов пряжи, чтобы они держали форму, их надевают на пластмассовые бутылочки или детские </a:t>
            </a:r>
            <a:r>
              <a:rPr lang="ru-RU" sz="1400" dirty="0" smtClean="0">
                <a:solidFill>
                  <a:srgbClr val="800000"/>
                </a:solidFill>
                <a:latin typeface="Gabriola" panose="04040605051002020D02" pitchFamily="82" charset="0"/>
              </a:rPr>
              <a:t>кегли);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400" dirty="0" smtClean="0">
                <a:solidFill>
                  <a:srgbClr val="800000"/>
                </a:solidFill>
                <a:latin typeface="Gabriola" panose="04040605051002020D02" pitchFamily="82" charset="0"/>
              </a:rPr>
              <a:t>лепные </a:t>
            </a:r>
            <a:r>
              <a:rPr lang="ru-RU" sz="1400" dirty="0">
                <a:solidFill>
                  <a:srgbClr val="800000"/>
                </a:solidFill>
                <a:latin typeface="Gabriola" panose="04040605051002020D02" pitchFamily="82" charset="0"/>
              </a:rPr>
              <a:t>(из глины по типу дымковской </a:t>
            </a:r>
            <a:r>
              <a:rPr lang="ru-RU" sz="1400" dirty="0" smtClean="0">
                <a:solidFill>
                  <a:srgbClr val="800000"/>
                </a:solidFill>
                <a:latin typeface="Gabriola" panose="04040605051002020D02" pitchFamily="82" charset="0"/>
              </a:rPr>
              <a:t>игрушки);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400" dirty="0" smtClean="0">
                <a:solidFill>
                  <a:srgbClr val="800000"/>
                </a:solidFill>
                <a:latin typeface="Gabriola" panose="04040605051002020D02" pitchFamily="82" charset="0"/>
              </a:rPr>
              <a:t>деревянные </a:t>
            </a:r>
            <a:r>
              <a:rPr lang="ru-RU" sz="1400" dirty="0">
                <a:solidFill>
                  <a:srgbClr val="800000"/>
                </a:solidFill>
                <a:latin typeface="Gabriola" panose="04040605051002020D02" pitchFamily="82" charset="0"/>
              </a:rPr>
              <a:t>резные (по типу </a:t>
            </a:r>
            <a:r>
              <a:rPr lang="ru-RU" sz="1400" dirty="0" err="1">
                <a:solidFill>
                  <a:srgbClr val="800000"/>
                </a:solidFill>
                <a:latin typeface="Gabriola" panose="04040605051002020D02" pitchFamily="82" charset="0"/>
              </a:rPr>
              <a:t>богородской</a:t>
            </a:r>
            <a:r>
              <a:rPr lang="ru-RU" sz="1400" dirty="0">
                <a:solidFill>
                  <a:srgbClr val="800000"/>
                </a:solidFill>
                <a:latin typeface="Gabriola" panose="04040605051002020D02" pitchFamily="82" charset="0"/>
              </a:rPr>
              <a:t> </a:t>
            </a:r>
            <a:r>
              <a:rPr lang="ru-RU" sz="1400" dirty="0" smtClean="0">
                <a:solidFill>
                  <a:srgbClr val="800000"/>
                </a:solidFill>
                <a:latin typeface="Gabriola" panose="04040605051002020D02" pitchFamily="82" charset="0"/>
              </a:rPr>
              <a:t>игрушки).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3871973"/>
            <a:ext cx="2195736" cy="171102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94608" y="2996952"/>
            <a:ext cx="2195736" cy="146382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63988" y="3010900"/>
            <a:ext cx="2322454" cy="144987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76256" y="4020609"/>
            <a:ext cx="2160240" cy="156238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48376" y="4727418"/>
            <a:ext cx="3240360" cy="1711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759555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1032" y="404664"/>
            <a:ext cx="87129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800000"/>
                </a:solidFill>
                <a:latin typeface="Gabriola" panose="04040605051002020D02" pitchFamily="82" charset="0"/>
              </a:rPr>
              <a:t>Классификация игр в кукольный театр для детей дошкольного возраста: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196752"/>
            <a:ext cx="835292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1400" dirty="0">
                <a:solidFill>
                  <a:srgbClr val="800000"/>
                </a:solidFill>
                <a:latin typeface="Gabriola" panose="04040605051002020D02" pitchFamily="82" charset="0"/>
              </a:rPr>
              <a:t>картонажный; </a:t>
            </a:r>
            <a:endParaRPr lang="ru-RU" sz="1400" dirty="0" smtClean="0">
              <a:solidFill>
                <a:srgbClr val="800000"/>
              </a:solidFill>
              <a:latin typeface="Gabriola" panose="04040605051002020D02" pitchFamily="82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1400" dirty="0" smtClean="0">
                <a:solidFill>
                  <a:srgbClr val="800000"/>
                </a:solidFill>
                <a:latin typeface="Gabriola" panose="04040605051002020D02" pitchFamily="82" charset="0"/>
              </a:rPr>
              <a:t>магнитный</a:t>
            </a:r>
            <a:r>
              <a:rPr lang="ru-RU" sz="1400" dirty="0">
                <a:solidFill>
                  <a:srgbClr val="800000"/>
                </a:solidFill>
                <a:latin typeface="Gabriola" panose="04040605051002020D02" pitchFamily="82" charset="0"/>
              </a:rPr>
              <a:t>; </a:t>
            </a:r>
            <a:endParaRPr lang="ru-RU" sz="1400" dirty="0" smtClean="0">
              <a:solidFill>
                <a:srgbClr val="800000"/>
              </a:solidFill>
              <a:latin typeface="Gabriola" panose="04040605051002020D02" pitchFamily="82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1400" dirty="0" smtClean="0">
                <a:solidFill>
                  <a:srgbClr val="800000"/>
                </a:solidFill>
                <a:latin typeface="Gabriola" panose="04040605051002020D02" pitchFamily="82" charset="0"/>
              </a:rPr>
              <a:t>настольный</a:t>
            </a:r>
            <a:r>
              <a:rPr lang="ru-RU" sz="1400" dirty="0">
                <a:solidFill>
                  <a:srgbClr val="800000"/>
                </a:solidFill>
                <a:latin typeface="Gabriola" panose="04040605051002020D02" pitchFamily="82" charset="0"/>
              </a:rPr>
              <a:t>; </a:t>
            </a:r>
            <a:endParaRPr lang="ru-RU" sz="1400" dirty="0" smtClean="0">
              <a:solidFill>
                <a:srgbClr val="800000"/>
              </a:solidFill>
              <a:latin typeface="Gabriola" panose="04040605051002020D02" pitchFamily="82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1400" dirty="0" smtClean="0">
                <a:solidFill>
                  <a:srgbClr val="800000"/>
                </a:solidFill>
                <a:latin typeface="Gabriola" panose="04040605051002020D02" pitchFamily="82" charset="0"/>
              </a:rPr>
              <a:t>пяти </a:t>
            </a:r>
            <a:r>
              <a:rPr lang="ru-RU" sz="1400" dirty="0">
                <a:solidFill>
                  <a:srgbClr val="800000"/>
                </a:solidFill>
                <a:latin typeface="Gabriola" panose="04040605051002020D02" pitchFamily="82" charset="0"/>
              </a:rPr>
              <a:t>пальцев; </a:t>
            </a:r>
            <a:endParaRPr lang="ru-RU" sz="1400" dirty="0" smtClean="0">
              <a:solidFill>
                <a:srgbClr val="800000"/>
              </a:solidFill>
              <a:latin typeface="Gabriola" panose="04040605051002020D02" pitchFamily="82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1400" dirty="0" smtClean="0">
                <a:solidFill>
                  <a:srgbClr val="800000"/>
                </a:solidFill>
                <a:latin typeface="Gabriola" panose="04040605051002020D02" pitchFamily="82" charset="0"/>
              </a:rPr>
              <a:t>масок</a:t>
            </a:r>
            <a:r>
              <a:rPr lang="ru-RU" sz="1400" dirty="0">
                <a:solidFill>
                  <a:srgbClr val="800000"/>
                </a:solidFill>
                <a:latin typeface="Gabriola" panose="04040605051002020D02" pitchFamily="82" charset="0"/>
              </a:rPr>
              <a:t>; </a:t>
            </a:r>
            <a:endParaRPr lang="ru-RU" sz="1400" dirty="0" smtClean="0">
              <a:solidFill>
                <a:srgbClr val="800000"/>
              </a:solidFill>
              <a:latin typeface="Gabriola" panose="04040605051002020D02" pitchFamily="82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1400" dirty="0" smtClean="0">
                <a:solidFill>
                  <a:srgbClr val="800000"/>
                </a:solidFill>
                <a:latin typeface="Gabriola" panose="04040605051002020D02" pitchFamily="82" charset="0"/>
              </a:rPr>
              <a:t>ручных </a:t>
            </a:r>
            <a:r>
              <a:rPr lang="ru-RU" sz="1400" dirty="0">
                <a:solidFill>
                  <a:srgbClr val="800000"/>
                </a:solidFill>
                <a:latin typeface="Gabriola" panose="04040605051002020D02" pitchFamily="82" charset="0"/>
              </a:rPr>
              <a:t>теней; </a:t>
            </a:r>
            <a:endParaRPr lang="ru-RU" sz="1400" dirty="0" smtClean="0">
              <a:solidFill>
                <a:srgbClr val="800000"/>
              </a:solidFill>
              <a:latin typeface="Gabriola" panose="04040605051002020D02" pitchFamily="82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1400" dirty="0" smtClean="0">
                <a:solidFill>
                  <a:srgbClr val="800000"/>
                </a:solidFill>
                <a:latin typeface="Gabriola" panose="04040605051002020D02" pitchFamily="82" charset="0"/>
              </a:rPr>
              <a:t>"</a:t>
            </a:r>
            <a:r>
              <a:rPr lang="ru-RU" sz="1400" dirty="0">
                <a:solidFill>
                  <a:srgbClr val="800000"/>
                </a:solidFill>
                <a:latin typeface="Gabriola" panose="04040605051002020D02" pitchFamily="82" charset="0"/>
              </a:rPr>
              <a:t>живых теней"; </a:t>
            </a:r>
            <a:endParaRPr lang="ru-RU" sz="1400" dirty="0" smtClean="0">
              <a:solidFill>
                <a:srgbClr val="800000"/>
              </a:solidFill>
              <a:latin typeface="Gabriola" panose="04040605051002020D02" pitchFamily="82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1400" dirty="0" smtClean="0">
                <a:solidFill>
                  <a:srgbClr val="800000"/>
                </a:solidFill>
                <a:latin typeface="Gabriola" panose="04040605051002020D02" pitchFamily="82" charset="0"/>
              </a:rPr>
              <a:t>книжка-театр.</a:t>
            </a:r>
            <a:endParaRPr lang="ru-RU" sz="1400" dirty="0">
              <a:solidFill>
                <a:srgbClr val="800000"/>
              </a:solidFill>
              <a:latin typeface="Gabriola" panose="04040605051002020D02" pitchFamily="82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99792" y="1268760"/>
            <a:ext cx="2400267" cy="136815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08104" y="1052736"/>
            <a:ext cx="2184924" cy="171590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79912" y="2780928"/>
            <a:ext cx="2295752" cy="172181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60947" y="2492896"/>
            <a:ext cx="1783053" cy="178305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568" y="3501008"/>
            <a:ext cx="2546631" cy="129439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83768" y="4941168"/>
            <a:ext cx="1638895" cy="170080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55976" y="4797152"/>
            <a:ext cx="2156906" cy="142068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88224" y="4077072"/>
            <a:ext cx="2064928" cy="1374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344796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31840" y="332656"/>
            <a:ext cx="468052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800000"/>
                </a:solidFill>
                <a:latin typeface="Gabriola" panose="04040605051002020D02" pitchFamily="82" charset="0"/>
              </a:rPr>
              <a:t>Для организации театрализованной деятельности педагоги </a:t>
            </a:r>
            <a:r>
              <a:rPr lang="ru-RU" b="1" dirty="0" smtClean="0">
                <a:solidFill>
                  <a:srgbClr val="800000"/>
                </a:solidFill>
                <a:latin typeface="Gabriola" panose="04040605051002020D02" pitchFamily="82" charset="0"/>
              </a:rPr>
              <a:t> </a:t>
            </a:r>
            <a:r>
              <a:rPr lang="ru-RU" b="1" dirty="0">
                <a:solidFill>
                  <a:srgbClr val="800000"/>
                </a:solidFill>
                <a:latin typeface="Gabriola" panose="04040605051002020D02" pitchFamily="82" charset="0"/>
              </a:rPr>
              <a:t>дошкольного учреждения </a:t>
            </a:r>
            <a:r>
              <a:rPr lang="ru-RU" b="1" dirty="0" smtClean="0">
                <a:solidFill>
                  <a:srgbClr val="800000"/>
                </a:solidFill>
                <a:latin typeface="Gabriola" panose="04040605051002020D02" pitchFamily="82" charset="0"/>
              </a:rPr>
              <a:t>могут использовать </a:t>
            </a:r>
            <a:r>
              <a:rPr lang="ru-RU" b="1" dirty="0">
                <a:solidFill>
                  <a:srgbClr val="800000"/>
                </a:solidFill>
                <a:latin typeface="Gabriola" panose="04040605051002020D02" pitchFamily="82" charset="0"/>
              </a:rPr>
              <a:t>игрушки и куклы, выпускаемые промышленностью (настольные театры, бибабо). </a:t>
            </a:r>
            <a:endParaRPr lang="ru-RU" b="1" dirty="0" smtClean="0">
              <a:solidFill>
                <a:srgbClr val="800000"/>
              </a:solidFill>
              <a:latin typeface="Gabriola" panose="04040605051002020D02" pitchFamily="82" charset="0"/>
            </a:endParaRPr>
          </a:p>
          <a:p>
            <a:r>
              <a:rPr lang="ru-RU" b="1" dirty="0" smtClean="0">
                <a:solidFill>
                  <a:srgbClr val="800000"/>
                </a:solidFill>
                <a:latin typeface="Gabriola" panose="04040605051002020D02" pitchFamily="82" charset="0"/>
              </a:rPr>
              <a:t>Но </a:t>
            </a:r>
            <a:r>
              <a:rPr lang="ru-RU" b="1" dirty="0">
                <a:solidFill>
                  <a:srgbClr val="800000"/>
                </a:solidFill>
                <a:latin typeface="Gabriola" panose="04040605051002020D02" pitchFamily="82" charset="0"/>
              </a:rPr>
              <a:t>наибольшую воспитательную ценность имеют игрушки, изготовленные </a:t>
            </a:r>
            <a:r>
              <a:rPr lang="ru-RU" b="1" dirty="0" smtClean="0">
                <a:solidFill>
                  <a:srgbClr val="800000"/>
                </a:solidFill>
                <a:latin typeface="Gabriola" panose="04040605051002020D02" pitchFamily="82" charset="0"/>
              </a:rPr>
              <a:t>своими руками, самими детьми и их родителями, </a:t>
            </a:r>
            <a:r>
              <a:rPr lang="ru-RU" b="1" dirty="0">
                <a:solidFill>
                  <a:srgbClr val="800000"/>
                </a:solidFill>
                <a:latin typeface="Gabriola" panose="04040605051002020D02" pitchFamily="82" charset="0"/>
              </a:rPr>
              <a:t>что развивает изобразительные навыки, ручные умения, творческие способности. Игрушки для настольного театра бумаги, </a:t>
            </a:r>
            <a:r>
              <a:rPr lang="ru-RU" b="1" dirty="0" smtClean="0">
                <a:solidFill>
                  <a:srgbClr val="800000"/>
                </a:solidFill>
                <a:latin typeface="Gabriola" panose="04040605051002020D02" pitchFamily="82" charset="0"/>
              </a:rPr>
              <a:t>картона, поролона</a:t>
            </a:r>
            <a:r>
              <a:rPr lang="ru-RU" b="1" dirty="0">
                <a:solidFill>
                  <a:srgbClr val="800000"/>
                </a:solidFill>
                <a:latin typeface="Gabriola" panose="04040605051002020D02" pitchFamily="82" charset="0"/>
              </a:rPr>
              <a:t>, коробок, проволоки, природного материала и др. </a:t>
            </a:r>
            <a:endParaRPr lang="ru-RU" b="1" dirty="0" smtClean="0">
              <a:solidFill>
                <a:srgbClr val="800000"/>
              </a:solidFill>
              <a:latin typeface="Gabriola" panose="04040605051002020D02" pitchFamily="82" charset="0"/>
            </a:endParaRPr>
          </a:p>
          <a:p>
            <a:r>
              <a:rPr lang="ru-RU" b="1" dirty="0" smtClean="0">
                <a:solidFill>
                  <a:srgbClr val="800000"/>
                </a:solidFill>
                <a:latin typeface="Gabriola" panose="04040605051002020D02" pitchFamily="82" charset="0"/>
              </a:rPr>
              <a:t>Далее </a:t>
            </a:r>
            <a:r>
              <a:rPr lang="ru-RU" b="1" dirty="0">
                <a:solidFill>
                  <a:srgbClr val="800000"/>
                </a:solidFill>
                <a:latin typeface="Gabriola" panose="04040605051002020D02" pitchFamily="82" charset="0"/>
              </a:rPr>
              <a:t>мы предлагаем вам </a:t>
            </a:r>
            <a:r>
              <a:rPr lang="ru-RU" b="1" dirty="0" smtClean="0">
                <a:solidFill>
                  <a:srgbClr val="800000"/>
                </a:solidFill>
                <a:latin typeface="Gabriola" panose="04040605051002020D02" pitchFamily="82" charset="0"/>
              </a:rPr>
              <a:t>рассмотреть театры, которые можно изготовить руками педагогов, детей и их родителей.</a:t>
            </a:r>
            <a:endParaRPr lang="ru-RU" b="1" dirty="0">
              <a:solidFill>
                <a:srgbClr val="800000"/>
              </a:solidFill>
              <a:latin typeface="Gabriola" panose="04040605051002020D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176125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67544" y="1628800"/>
            <a:ext cx="214149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rgbClr val="800000"/>
                </a:solidFill>
                <a:latin typeface="Gabriola" panose="04040605051002020D02" pitchFamily="82" charset="0"/>
              </a:rPr>
              <a:t>Куклы из носков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2348880"/>
            <a:ext cx="2285222" cy="171391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868144" y="1700808"/>
            <a:ext cx="281679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600" b="1" dirty="0">
                <a:solidFill>
                  <a:srgbClr val="800000"/>
                </a:solidFill>
                <a:latin typeface="Gabriola" panose="04040605051002020D02" pitchFamily="82" charset="0"/>
              </a:rPr>
              <a:t>Вязаный пальчиковый </a:t>
            </a:r>
            <a:r>
              <a:rPr lang="ru-RU" sz="1600" b="1" dirty="0" smtClean="0">
                <a:solidFill>
                  <a:srgbClr val="800000"/>
                </a:solidFill>
                <a:latin typeface="Gabriola" panose="04040605051002020D02" pitchFamily="82" charset="0"/>
              </a:rPr>
              <a:t>театр «Колобок»</a:t>
            </a:r>
            <a:endParaRPr lang="ru-RU" sz="1600" b="1" dirty="0">
              <a:solidFill>
                <a:srgbClr val="800000"/>
              </a:solidFill>
              <a:latin typeface="Gabriola" panose="04040605051002020D02" pitchFamily="82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28184" y="2420888"/>
            <a:ext cx="2298939" cy="172420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3491880" y="2132856"/>
            <a:ext cx="198002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600" b="1" dirty="0">
                <a:solidFill>
                  <a:srgbClr val="800000"/>
                </a:solidFill>
                <a:latin typeface="Gabriola" panose="04040605051002020D02" pitchFamily="82" charset="0"/>
              </a:rPr>
              <a:t>Театр ложек </a:t>
            </a:r>
            <a:r>
              <a:rPr lang="ru-RU" sz="1600" b="1" dirty="0" smtClean="0">
                <a:solidFill>
                  <a:srgbClr val="800000"/>
                </a:solidFill>
                <a:latin typeface="Gabriola" panose="04040605051002020D02" pitchFamily="82" charset="0"/>
              </a:rPr>
              <a:t>«Три медведя»</a:t>
            </a:r>
            <a:endParaRPr lang="ru-RU" sz="1600" b="1" dirty="0">
              <a:solidFill>
                <a:srgbClr val="800000"/>
              </a:solidFill>
              <a:latin typeface="Gabriola" panose="04040605051002020D02" pitchFamily="82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75856" y="2708920"/>
            <a:ext cx="2466864" cy="1850148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251520" y="332656"/>
            <a:ext cx="868018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CC0000"/>
                </a:solidFill>
                <a:latin typeface="Gabriola" panose="04040605051002020D02" pitchFamily="82" charset="0"/>
              </a:rPr>
              <a:t>Для </a:t>
            </a:r>
            <a:r>
              <a:rPr lang="ru-RU" sz="1400" b="1" dirty="0" smtClean="0">
                <a:solidFill>
                  <a:srgbClr val="CC0000"/>
                </a:solidFill>
                <a:latin typeface="Gabriola" panose="04040605051002020D02" pitchFamily="82" charset="0"/>
              </a:rPr>
              <a:t>детей раннего возраста самым </a:t>
            </a:r>
            <a:r>
              <a:rPr lang="ru-RU" sz="1400" b="1" dirty="0">
                <a:solidFill>
                  <a:srgbClr val="CC0000"/>
                </a:solidFill>
                <a:latin typeface="Gabriola" panose="04040605051002020D02" pitchFamily="82" charset="0"/>
              </a:rPr>
              <a:t>доступным видом театра является кукольный театр</a:t>
            </a:r>
            <a:r>
              <a:rPr lang="ru-RU" sz="1400" b="1" dirty="0" smtClean="0">
                <a:solidFill>
                  <a:srgbClr val="CC0000"/>
                </a:solidFill>
                <a:latin typeface="Gabriola" panose="04040605051002020D02" pitchFamily="82" charset="0"/>
              </a:rPr>
              <a:t>.</a:t>
            </a:r>
          </a:p>
          <a:p>
            <a:pPr algn="ctr"/>
            <a:r>
              <a:rPr lang="ru-RU" sz="1400" b="1" dirty="0" smtClean="0">
                <a:solidFill>
                  <a:srgbClr val="CC0000"/>
                </a:solidFill>
                <a:latin typeface="Gabriola" panose="04040605051002020D02" pitchFamily="82" charset="0"/>
              </a:rPr>
              <a:t>Именно </a:t>
            </a:r>
            <a:r>
              <a:rPr lang="ru-RU" sz="1400" b="1" dirty="0">
                <a:solidFill>
                  <a:srgbClr val="CC0000"/>
                </a:solidFill>
                <a:latin typeface="Gabriola" panose="04040605051002020D02" pitchFamily="82" charset="0"/>
              </a:rPr>
              <a:t>в этом возрасте формируется интерес к театрализованным играм, складывающийся в процессе просмотра небольших кукольных спектаклей, которые показывают педагоги, взяв за основу содержание знакомых ребенку </a:t>
            </a:r>
            <a:r>
              <a:rPr lang="ru-RU" sz="1400" b="1" dirty="0" err="1">
                <a:solidFill>
                  <a:srgbClr val="CC0000"/>
                </a:solidFill>
                <a:latin typeface="Gabriola" panose="04040605051002020D02" pitchFamily="82" charset="0"/>
              </a:rPr>
              <a:t>потешек</a:t>
            </a:r>
            <a:r>
              <a:rPr lang="ru-RU" sz="1400" b="1" dirty="0">
                <a:solidFill>
                  <a:srgbClr val="CC0000"/>
                </a:solidFill>
                <a:latin typeface="Gabriola" panose="04040605051002020D02" pitchFamily="82" charset="0"/>
              </a:rPr>
              <a:t>, стихов или сказок.</a:t>
            </a:r>
          </a:p>
        </p:txBody>
      </p:sp>
    </p:spTree>
    <p:extLst>
      <p:ext uri="{BB962C8B-B14F-4D97-AF65-F5344CB8AC3E}">
        <p14:creationId xmlns:p14="http://schemas.microsoft.com/office/powerpoint/2010/main" xmlns="" val="312234028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157</TotalTime>
  <Words>559</Words>
  <Application>Microsoft Office PowerPoint</Application>
  <PresentationFormat>Экран (4:3)</PresentationFormat>
  <Paragraphs>66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NewsPrint</vt:lpstr>
      <vt:lpstr>КУКОЛЬНЫЙ  ТЕАТР СВОИМИ  РУКАМИ</vt:lpstr>
      <vt:lpstr>Слайд 2</vt:lpstr>
      <vt:lpstr>Цель:</vt:lpstr>
      <vt:lpstr>Задачи:</vt:lpstr>
      <vt:lpstr>Значение кукольного театра: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Windows User</cp:lastModifiedBy>
  <cp:revision>20</cp:revision>
  <dcterms:created xsi:type="dcterms:W3CDTF">2017-04-09T14:59:16Z</dcterms:created>
  <dcterms:modified xsi:type="dcterms:W3CDTF">2017-05-22T17:06:25Z</dcterms:modified>
</cp:coreProperties>
</file>