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1" r:id="rId4"/>
    <p:sldId id="268" r:id="rId5"/>
    <p:sldId id="270" r:id="rId6"/>
    <p:sldId id="274" r:id="rId7"/>
    <p:sldId id="275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3" r:id="rId17"/>
    <p:sldId id="277" r:id="rId18"/>
    <p:sldId id="276" r:id="rId19"/>
    <p:sldId id="25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 bright="-15000" contrast="22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9C9B7-AA6F-41B8-BB76-915D648A43B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9B7D9-BA69-40F8-A880-2D1A64E4F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361643">
            <a:off x="525544" y="420709"/>
            <a:ext cx="7848872" cy="28083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>
                  <a:solidFill>
                    <a:srgbClr val="00B0F0"/>
                  </a:solidFill>
                </a:ln>
                <a:latin typeface="VivaldiD" pitchFamily="66" charset="0"/>
              </a:rPr>
              <a:t>Синонимы</a:t>
            </a:r>
            <a:br>
              <a:rPr lang="ru-RU" sz="4800" b="1" dirty="0" smtClean="0">
                <a:ln>
                  <a:solidFill>
                    <a:srgbClr val="00B0F0"/>
                  </a:solidFill>
                </a:ln>
                <a:latin typeface="VivaldiD" pitchFamily="66" charset="0"/>
              </a:rPr>
            </a:br>
            <a:r>
              <a:rPr lang="ru-RU" sz="4800" b="1" dirty="0" smtClean="0">
                <a:ln>
                  <a:solidFill>
                    <a:srgbClr val="00B0F0"/>
                  </a:solidFill>
                </a:ln>
                <a:latin typeface="VivaldiD" pitchFamily="66" charset="0"/>
              </a:rPr>
              <a:t>Антонимы </a:t>
            </a:r>
            <a:br>
              <a:rPr lang="ru-RU" sz="4800" b="1" dirty="0" smtClean="0">
                <a:ln>
                  <a:solidFill>
                    <a:srgbClr val="00B0F0"/>
                  </a:solidFill>
                </a:ln>
                <a:latin typeface="VivaldiD" pitchFamily="66" charset="0"/>
              </a:rPr>
            </a:br>
            <a:r>
              <a:rPr lang="ru-RU" sz="4800" b="1" dirty="0" smtClean="0">
                <a:ln>
                  <a:solidFill>
                    <a:srgbClr val="00B0F0"/>
                  </a:solidFill>
                </a:ln>
                <a:latin typeface="VivaldiD" pitchFamily="66" charset="0"/>
              </a:rPr>
              <a:t>Омонимы</a:t>
            </a:r>
            <a:endParaRPr lang="ru-RU" sz="4800" b="1" dirty="0">
              <a:ln>
                <a:solidFill>
                  <a:srgbClr val="00B0F0"/>
                </a:solidFill>
              </a:ln>
              <a:latin typeface="VivaldiD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 rot="21337441">
            <a:off x="1635788" y="2838816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VivaldiD" pitchFamily="66" charset="0"/>
              </a:rPr>
              <a:t>повторение, закрепление, обобщение</a:t>
            </a:r>
            <a:endParaRPr lang="ru-RU" sz="4000" dirty="0">
              <a:solidFill>
                <a:schemeClr val="tx1"/>
              </a:solidFill>
              <a:latin typeface="VivaldiD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333460">
            <a:off x="499718" y="850945"/>
            <a:ext cx="7848872" cy="113520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Отгадайте</a:t>
            </a:r>
            <a:r>
              <a:rPr kumimoji="0" lang="ru-RU" sz="54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литературный перевертыш</a:t>
            </a:r>
            <a:r>
              <a:rPr kumimoji="0" lang="ru-RU" sz="48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 rot="21337441">
            <a:off x="1598378" y="1957302"/>
            <a:ext cx="6400800" cy="9463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«Марья - царская дочь»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pic>
        <p:nvPicPr>
          <p:cNvPr id="1026" name="Picture 2" descr="http://img-fotki.yandex.ru/get/6511/11080245.9/0_7536c_374260d7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67693">
            <a:off x="3281469" y="2726378"/>
            <a:ext cx="3366444" cy="2380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одзаголовок 3"/>
          <p:cNvSpPr txBox="1">
            <a:spLocks/>
          </p:cNvSpPr>
          <p:nvPr/>
        </p:nvSpPr>
        <p:spPr>
          <a:xfrm rot="21085802">
            <a:off x="2708423" y="5772838"/>
            <a:ext cx="6400800" cy="9463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«Иван – крестьянский сын»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333460">
            <a:off x="499718" y="850945"/>
            <a:ext cx="7848872" cy="113520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Отгадайте</a:t>
            </a:r>
            <a:r>
              <a:rPr kumimoji="0" lang="ru-RU" sz="54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литературный перевертыш</a:t>
            </a:r>
            <a:r>
              <a:rPr kumimoji="0" lang="ru-RU" sz="48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 rot="21337441">
            <a:off x="1598377" y="1885865"/>
            <a:ext cx="6400800" cy="9463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«Четыре дистрофика»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pic>
        <p:nvPicPr>
          <p:cNvPr id="1026" name="Picture 2" descr="http://img-fotki.yandex.ru/get/6511/11080245.9/0_7536c_374260d7_XL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267693">
            <a:off x="3235951" y="2732953"/>
            <a:ext cx="3595156" cy="23313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одзаголовок 3"/>
          <p:cNvSpPr txBox="1">
            <a:spLocks/>
          </p:cNvSpPr>
          <p:nvPr/>
        </p:nvSpPr>
        <p:spPr>
          <a:xfrm rot="21085802">
            <a:off x="2708423" y="5772838"/>
            <a:ext cx="6400800" cy="9463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«Три толстяка»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333460">
            <a:off x="499718" y="850945"/>
            <a:ext cx="7848872" cy="113520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Отгадайте</a:t>
            </a:r>
            <a:r>
              <a:rPr kumimoji="0" lang="ru-RU" sz="54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литературный перевертыш</a:t>
            </a:r>
            <a:r>
              <a:rPr kumimoji="0" lang="ru-RU" sz="48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 rot="21337441">
            <a:off x="1669815" y="1957302"/>
            <a:ext cx="6400800" cy="94633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«Пациент Эх выздоравливай!»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pic>
        <p:nvPicPr>
          <p:cNvPr id="1026" name="Picture 2" descr="http://img-fotki.yandex.ru/get/6511/11080245.9/0_7536c_374260d7_XL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267693">
            <a:off x="3432274" y="2732953"/>
            <a:ext cx="3202509" cy="23313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одзаголовок 3"/>
          <p:cNvSpPr txBox="1">
            <a:spLocks/>
          </p:cNvSpPr>
          <p:nvPr/>
        </p:nvSpPr>
        <p:spPr>
          <a:xfrm rot="21085802">
            <a:off x="2708423" y="5772838"/>
            <a:ext cx="6400800" cy="9463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«Доктор Айболит»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333460">
            <a:off x="499718" y="850945"/>
            <a:ext cx="7848872" cy="113520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Отгадайте</a:t>
            </a:r>
            <a:r>
              <a:rPr kumimoji="0" lang="ru-RU" sz="54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литературный перевертыш</a:t>
            </a:r>
            <a:r>
              <a:rPr kumimoji="0" lang="ru-RU" sz="48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 rot="21337441">
            <a:off x="1669815" y="1957303"/>
            <a:ext cx="6400800" cy="9463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«Петушок однотонный»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pic>
        <p:nvPicPr>
          <p:cNvPr id="1026" name="Picture 2" descr="http://img-fotki.yandex.ru/get/6511/11080245.9/0_7536c_374260d7_XL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267693">
            <a:off x="3475220" y="2732953"/>
            <a:ext cx="3116618" cy="23313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одзаголовок 3"/>
          <p:cNvSpPr txBox="1">
            <a:spLocks/>
          </p:cNvSpPr>
          <p:nvPr/>
        </p:nvSpPr>
        <p:spPr>
          <a:xfrm rot="21085802">
            <a:off x="2708423" y="5772838"/>
            <a:ext cx="6400800" cy="9463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noProof="0" dirty="0" smtClean="0">
                <a:latin typeface="VivaldiD" pitchFamily="66" charset="0"/>
              </a:rPr>
              <a:t>«Курочка Ряба»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333460">
            <a:off x="499718" y="850945"/>
            <a:ext cx="7848872" cy="113520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Отгадайте</a:t>
            </a:r>
            <a:r>
              <a:rPr kumimoji="0" lang="ru-RU" sz="54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литературный перевертыш</a:t>
            </a:r>
            <a:r>
              <a:rPr kumimoji="0" lang="ru-RU" sz="48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 rot="21337441">
            <a:off x="1669816" y="1885864"/>
            <a:ext cx="6400800" cy="94633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</a:t>
            </a:r>
            <a:r>
              <a:rPr lang="ru-RU" sz="4000" dirty="0" err="1" smtClean="0">
                <a:latin typeface="VivaldiD" pitchFamily="66" charset="0"/>
              </a:rPr>
              <a:t>Эльза</a:t>
            </a:r>
            <a:r>
              <a:rPr lang="ru-RU" sz="4000" dirty="0" smtClean="0">
                <a:latin typeface="VivaldiD" pitchFamily="66" charset="0"/>
              </a:rPr>
              <a:t>, что умирает в подвале»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pic>
        <p:nvPicPr>
          <p:cNvPr id="1026" name="Picture 2" descr="http://img-fotki.yandex.ru/get/6511/11080245.9/0_7536c_374260d7_XL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267693">
            <a:off x="3600820" y="2462563"/>
            <a:ext cx="2560754" cy="26158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одзаголовок 3"/>
          <p:cNvSpPr txBox="1">
            <a:spLocks/>
          </p:cNvSpPr>
          <p:nvPr/>
        </p:nvSpPr>
        <p:spPr>
          <a:xfrm rot="21085802">
            <a:off x="2374527" y="5844847"/>
            <a:ext cx="6400800" cy="946334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noProof="0" dirty="0" smtClean="0">
                <a:latin typeface="VivaldiD" pitchFamily="66" charset="0"/>
              </a:rPr>
              <a:t>«</a:t>
            </a:r>
            <a:r>
              <a:rPr lang="ru-RU" sz="4000" noProof="0" dirty="0" err="1" smtClean="0">
                <a:latin typeface="VivaldiD" pitchFamily="66" charset="0"/>
              </a:rPr>
              <a:t>Карлсон</a:t>
            </a:r>
            <a:r>
              <a:rPr lang="ru-RU" sz="4000" noProof="0" dirty="0" smtClean="0">
                <a:latin typeface="VivaldiD" pitchFamily="66" charset="0"/>
              </a:rPr>
              <a:t>, который живет на крыше»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333460">
            <a:off x="499718" y="850945"/>
            <a:ext cx="7848872" cy="113520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Отгадайте</a:t>
            </a:r>
            <a:r>
              <a:rPr kumimoji="0" lang="ru-RU" sz="54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литературный перевертыш</a:t>
            </a:r>
            <a:r>
              <a:rPr kumimoji="0" lang="ru-RU" sz="48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 rot="21337441">
            <a:off x="1741253" y="1885864"/>
            <a:ext cx="6400800" cy="946334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«Простак коричневой деревни»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pic>
        <p:nvPicPr>
          <p:cNvPr id="1026" name="Picture 2" descr="http://img-fotki.yandex.ru/get/6511/11080245.9/0_7536c_374260d7_XL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 rot="21267693">
            <a:off x="2906429" y="2914782"/>
            <a:ext cx="3280965" cy="2278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одзаголовок 3"/>
          <p:cNvSpPr txBox="1">
            <a:spLocks/>
          </p:cNvSpPr>
          <p:nvPr/>
        </p:nvSpPr>
        <p:spPr>
          <a:xfrm rot="21085802">
            <a:off x="2374527" y="5844847"/>
            <a:ext cx="6400800" cy="946334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noProof="0" dirty="0" smtClean="0">
                <a:latin typeface="VivaldiD" pitchFamily="66" charset="0"/>
              </a:rPr>
              <a:t>«</a:t>
            </a:r>
            <a:r>
              <a:rPr lang="ru-RU" sz="4000" dirty="0" smtClean="0">
                <a:latin typeface="VivaldiD" pitchFamily="66" charset="0"/>
              </a:rPr>
              <a:t>Волшебник изумрудного города</a:t>
            </a:r>
            <a:r>
              <a:rPr lang="ru-RU" sz="4000" noProof="0" dirty="0" smtClean="0">
                <a:latin typeface="VivaldiD" pitchFamily="66" charset="0"/>
              </a:rPr>
              <a:t>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t="-12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0"/>
            <a:ext cx="7848872" cy="100811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>
                  <a:solidFill>
                    <a:srgbClr val="00B0F0"/>
                  </a:solidFill>
                </a:ln>
                <a:latin typeface="VivaldiD" pitchFamily="66" charset="0"/>
                <a:ea typeface="+mj-ea"/>
                <a:cs typeface="+mj-cs"/>
              </a:rPr>
              <a:t>Дополни пословицы антонимами: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sp>
        <p:nvSpPr>
          <p:cNvPr id="4" name="Подзаголовок 3"/>
          <p:cNvSpPr txBox="1">
            <a:spLocks/>
          </p:cNvSpPr>
          <p:nvPr/>
        </p:nvSpPr>
        <p:spPr>
          <a:xfrm>
            <a:off x="467544" y="764704"/>
            <a:ext cx="8136904" cy="6093296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numCol="2">
            <a:normAutofit fontScale="32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Ученье — </a:t>
            </a:r>
            <a:r>
              <a:rPr lang="ru-RU" sz="8600" b="1" u="sng" dirty="0" smtClean="0">
                <a:latin typeface="VivaldiD" pitchFamily="66" charset="0"/>
              </a:rPr>
              <a:t>свет</a:t>
            </a:r>
            <a:r>
              <a:rPr lang="ru-RU" sz="8600" b="1" dirty="0" smtClean="0">
                <a:latin typeface="VivaldiD" pitchFamily="66" charset="0"/>
              </a:rPr>
              <a:t>, а </a:t>
            </a:r>
            <a:r>
              <a:rPr lang="ru-RU" sz="8600" b="1" dirty="0" err="1" smtClean="0">
                <a:latin typeface="VivaldiD" pitchFamily="66" charset="0"/>
              </a:rPr>
              <a:t>неученье</a:t>
            </a:r>
            <a:r>
              <a:rPr lang="ru-RU" sz="8600" b="1" dirty="0" smtClean="0">
                <a:latin typeface="VivaldiD" pitchFamily="66" charset="0"/>
              </a:rPr>
              <a:t> —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u="sng" dirty="0" smtClean="0">
                <a:latin typeface="VivaldiD" pitchFamily="66" charset="0"/>
              </a:rPr>
              <a:t> Лето</a:t>
            </a:r>
            <a:r>
              <a:rPr lang="ru-RU" sz="8600" b="1" dirty="0" smtClean="0">
                <a:latin typeface="VivaldiD" pitchFamily="66" charset="0"/>
              </a:rPr>
              <a:t> припасает -       поедает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Умей не только </a:t>
            </a:r>
            <a:r>
              <a:rPr lang="ru-RU" sz="8600" b="1" u="sng" dirty="0" smtClean="0">
                <a:latin typeface="VivaldiD" pitchFamily="66" charset="0"/>
              </a:rPr>
              <a:t>брать</a:t>
            </a:r>
            <a:r>
              <a:rPr lang="ru-RU" sz="8600" b="1" dirty="0" smtClean="0">
                <a:latin typeface="VivaldiD" pitchFamily="66" charset="0"/>
              </a:rPr>
              <a:t>,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но и         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Хорошие люди </a:t>
            </a:r>
            <a:r>
              <a:rPr lang="ru-RU" sz="8600" b="1" u="sng" dirty="0" smtClean="0">
                <a:latin typeface="VivaldiD" pitchFamily="66" charset="0"/>
              </a:rPr>
              <a:t>умирают</a:t>
            </a:r>
            <a:r>
              <a:rPr lang="ru-RU" sz="8600" b="1" dirty="0" smtClean="0">
                <a:latin typeface="VivaldiD" pitchFamily="66" charset="0"/>
              </a:rPr>
              <a:t>, а дела их            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Легче друга </a:t>
            </a:r>
            <a:r>
              <a:rPr lang="ru-RU" sz="8600" b="1" u="sng" dirty="0" smtClean="0">
                <a:latin typeface="VivaldiD" pitchFamily="66" charset="0"/>
              </a:rPr>
              <a:t>потерять</a:t>
            </a:r>
            <a:r>
              <a:rPr lang="ru-RU" sz="8600" b="1" dirty="0" smtClean="0">
                <a:latin typeface="VivaldiD" pitchFamily="66" charset="0"/>
              </a:rPr>
              <a:t>, чем          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Хороша веревка </a:t>
            </a:r>
            <a:r>
              <a:rPr lang="ru-RU" sz="8600" b="1" u="sng" dirty="0" smtClean="0">
                <a:latin typeface="VivaldiD" pitchFamily="66" charset="0"/>
              </a:rPr>
              <a:t>длинная</a:t>
            </a:r>
            <a:r>
              <a:rPr lang="ru-RU" sz="8600" b="1" dirty="0" smtClean="0">
                <a:latin typeface="VivaldiD" pitchFamily="66" charset="0"/>
              </a:rPr>
              <a:t>, а речь 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ru-RU" sz="8600" b="1" u="sng" dirty="0" smtClean="0">
              <a:latin typeface="VivaldiD" pitchFamily="66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8600" b="1" u="sng" dirty="0" smtClean="0">
              <a:latin typeface="VivaldiD" pitchFamily="66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8600" b="1" u="sng" dirty="0" smtClean="0">
              <a:latin typeface="VivaldiD" pitchFamily="66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u="sng" dirty="0" smtClean="0">
                <a:latin typeface="VivaldiD" pitchFamily="66" charset="0"/>
              </a:rPr>
              <a:t>Подальше</a:t>
            </a:r>
            <a:r>
              <a:rPr lang="ru-RU" sz="8600" b="1" dirty="0" smtClean="0">
                <a:latin typeface="VivaldiD" pitchFamily="66" charset="0"/>
              </a:rPr>
              <a:t> положишь,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                возьмешь.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u="sng" dirty="0" smtClean="0">
                <a:latin typeface="VivaldiD" pitchFamily="66" charset="0"/>
              </a:rPr>
              <a:t>Маленькое</a:t>
            </a:r>
            <a:r>
              <a:rPr lang="ru-RU" sz="8600" b="1" dirty="0" smtClean="0">
                <a:latin typeface="VivaldiD" pitchFamily="66" charset="0"/>
              </a:rPr>
              <a:t> дело лучше 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                  безделья.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По платью </a:t>
            </a:r>
            <a:r>
              <a:rPr lang="ru-RU" sz="8600" b="1" u="sng" dirty="0" smtClean="0">
                <a:latin typeface="VivaldiD" pitchFamily="66" charset="0"/>
              </a:rPr>
              <a:t>встречают</a:t>
            </a:r>
            <a:r>
              <a:rPr lang="ru-RU" sz="8600" b="1" dirty="0" smtClean="0">
                <a:latin typeface="VivaldiD" pitchFamily="66" charset="0"/>
              </a:rPr>
              <a:t>, а по уму 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u="sng" dirty="0" smtClean="0">
                <a:latin typeface="VivaldiD" pitchFamily="66" charset="0"/>
              </a:rPr>
              <a:t>Тяжело</a:t>
            </a:r>
            <a:r>
              <a:rPr lang="ru-RU" sz="8600" b="1" dirty="0" smtClean="0">
                <a:latin typeface="VivaldiD" pitchFamily="66" charset="0"/>
              </a:rPr>
              <a:t> в учении -             в бою.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u="sng" dirty="0" smtClean="0">
                <a:latin typeface="VivaldiD" pitchFamily="66" charset="0"/>
              </a:rPr>
              <a:t>Умный</a:t>
            </a:r>
            <a:r>
              <a:rPr lang="ru-RU" sz="8600" b="1" dirty="0" smtClean="0">
                <a:latin typeface="VivaldiD" pitchFamily="66" charset="0"/>
              </a:rPr>
              <a:t> себя винит,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                  - своего товарища.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Знай </a:t>
            </a:r>
            <a:r>
              <a:rPr lang="ru-RU" sz="8600" b="1" u="sng" dirty="0" smtClean="0">
                <a:latin typeface="VivaldiD" pitchFamily="66" charset="0"/>
              </a:rPr>
              <a:t>больше</a:t>
            </a:r>
            <a:r>
              <a:rPr lang="ru-RU" sz="8600" b="1" dirty="0" smtClean="0">
                <a:latin typeface="VivaldiD" pitchFamily="66" charset="0"/>
              </a:rPr>
              <a:t>,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600" b="1" dirty="0" smtClean="0">
                <a:latin typeface="VivaldiD" pitchFamily="66" charset="0"/>
              </a:rPr>
              <a:t>а говори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</a:endParaRPr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>
          <a:xfrm>
            <a:off x="2643174" y="928670"/>
            <a:ext cx="4115699" cy="9634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n>
                  <a:solidFill>
                    <a:srgbClr val="0070C0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VivaldiD" pitchFamily="66" charset="0"/>
              </a:rPr>
              <a:t>т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VivaldiD" pitchFamily="66" charset="0"/>
                <a:ea typeface="+mn-ea"/>
                <a:cs typeface="+mn-cs"/>
              </a:rPr>
              <a:t>ьма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7" name="Подзаголовок 3"/>
          <p:cNvSpPr txBox="1">
            <a:spLocks/>
          </p:cNvSpPr>
          <p:nvPr/>
        </p:nvSpPr>
        <p:spPr>
          <a:xfrm>
            <a:off x="2214546" y="1714488"/>
            <a:ext cx="1512168" cy="9634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dirty="0" smtClean="0">
                <a:ln>
                  <a:solidFill>
                    <a:srgbClr val="0070C0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VivaldiD" pitchFamily="66" charset="0"/>
              </a:rPr>
              <a:t>зима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1428728" y="2500306"/>
            <a:ext cx="4115699" cy="9634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VivaldiD" pitchFamily="66" charset="0"/>
                <a:ea typeface="+mn-ea"/>
                <a:cs typeface="+mn-cs"/>
              </a:rPr>
              <a:t>отдавать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9" name="Подзаголовок 3"/>
          <p:cNvSpPr txBox="1">
            <a:spLocks/>
          </p:cNvSpPr>
          <p:nvPr/>
        </p:nvSpPr>
        <p:spPr>
          <a:xfrm>
            <a:off x="2428860" y="3357562"/>
            <a:ext cx="1584176" cy="8194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900" b="0" i="0" u="none" strike="noStrike" kern="1200" cap="none" spc="0" normalizeH="0" baseline="0" noProof="0" dirty="0" smtClean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VivaldiD" pitchFamily="66" charset="0"/>
                <a:ea typeface="+mn-ea"/>
                <a:cs typeface="+mn-cs"/>
              </a:rPr>
              <a:t>живут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10" name="Подзаголовок 3"/>
          <p:cNvSpPr txBox="1">
            <a:spLocks/>
          </p:cNvSpPr>
          <p:nvPr/>
        </p:nvSpPr>
        <p:spPr>
          <a:xfrm>
            <a:off x="1643042" y="4143380"/>
            <a:ext cx="1584176" cy="8194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VivaldiD" pitchFamily="66" charset="0"/>
                <a:ea typeface="+mn-ea"/>
                <a:cs typeface="+mn-cs"/>
              </a:rPr>
              <a:t>найти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11" name="Подзаголовок 3"/>
          <p:cNvSpPr txBox="1">
            <a:spLocks/>
          </p:cNvSpPr>
          <p:nvPr/>
        </p:nvSpPr>
        <p:spPr>
          <a:xfrm>
            <a:off x="571472" y="5286388"/>
            <a:ext cx="2016224" cy="936104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200" dirty="0" smtClean="0">
                <a:ln>
                  <a:solidFill>
                    <a:srgbClr val="0070C0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VivaldiD" pitchFamily="66" charset="0"/>
              </a:rPr>
              <a:t>короткая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12" name="Подзаголовок 3"/>
          <p:cNvSpPr txBox="1">
            <a:spLocks/>
          </p:cNvSpPr>
          <p:nvPr/>
        </p:nvSpPr>
        <p:spPr>
          <a:xfrm>
            <a:off x="4357686" y="1214422"/>
            <a:ext cx="1584176" cy="819472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400" dirty="0" smtClean="0">
                <a:ln>
                  <a:solidFill>
                    <a:srgbClr val="0070C0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VivaldiD" pitchFamily="66" charset="0"/>
              </a:rPr>
              <a:t>поближе 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13" name="Подзаголовок 3"/>
          <p:cNvSpPr txBox="1">
            <a:spLocks/>
          </p:cNvSpPr>
          <p:nvPr/>
        </p:nvSpPr>
        <p:spPr>
          <a:xfrm>
            <a:off x="4214810" y="2071678"/>
            <a:ext cx="1728192" cy="819472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400" dirty="0" smtClean="0">
                <a:ln>
                  <a:solidFill>
                    <a:srgbClr val="0070C0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VivaldiD" pitchFamily="66" charset="0"/>
              </a:rPr>
              <a:t>большого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14" name="Подзаголовок 3"/>
          <p:cNvSpPr txBox="1">
            <a:spLocks/>
          </p:cNvSpPr>
          <p:nvPr/>
        </p:nvSpPr>
        <p:spPr>
          <a:xfrm>
            <a:off x="6000760" y="2714620"/>
            <a:ext cx="2520280" cy="9361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>
                <a:ln>
                  <a:solidFill>
                    <a:srgbClr val="0070C0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VivaldiD" pitchFamily="66" charset="0"/>
              </a:rPr>
              <a:t>провожают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15" name="Подзаголовок 3"/>
          <p:cNvSpPr txBox="1">
            <a:spLocks/>
          </p:cNvSpPr>
          <p:nvPr/>
        </p:nvSpPr>
        <p:spPr>
          <a:xfrm>
            <a:off x="7358082" y="3071810"/>
            <a:ext cx="1584176" cy="8194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dirty="0" smtClean="0">
                <a:ln>
                  <a:solidFill>
                    <a:srgbClr val="0070C0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VivaldiD" pitchFamily="66" charset="0"/>
              </a:rPr>
              <a:t>легко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16" name="Подзаголовок 3"/>
          <p:cNvSpPr txBox="1">
            <a:spLocks/>
          </p:cNvSpPr>
          <p:nvPr/>
        </p:nvSpPr>
        <p:spPr>
          <a:xfrm>
            <a:off x="4286248" y="4357694"/>
            <a:ext cx="1584176" cy="8194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>
                <a:ln>
                  <a:solidFill>
                    <a:srgbClr val="0070C0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VivaldiD" pitchFamily="66" charset="0"/>
              </a:rPr>
              <a:t>глупый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17" name="Подзаголовок 3"/>
          <p:cNvSpPr txBox="1">
            <a:spLocks/>
          </p:cNvSpPr>
          <p:nvPr/>
        </p:nvSpPr>
        <p:spPr>
          <a:xfrm>
            <a:off x="5857884" y="5643578"/>
            <a:ext cx="1368152" cy="720080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400" dirty="0" smtClean="0">
                <a:ln>
                  <a:solidFill>
                    <a:srgbClr val="0070C0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VivaldiD" pitchFamily="66" charset="0"/>
              </a:rPr>
              <a:t>меньше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571736" y="1500174"/>
            <a:ext cx="12961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071670" y="2214554"/>
            <a:ext cx="12961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357290" y="3000372"/>
            <a:ext cx="19442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428860" y="3857628"/>
            <a:ext cx="151216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643042" y="4643446"/>
            <a:ext cx="12961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71472" y="5786454"/>
            <a:ext cx="1800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427984" y="1628800"/>
            <a:ext cx="14401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286248" y="2428868"/>
            <a:ext cx="15841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000760" y="3143248"/>
            <a:ext cx="20882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286644" y="3643314"/>
            <a:ext cx="12961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357686" y="4786322"/>
            <a:ext cx="12961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929322" y="6000768"/>
            <a:ext cx="12961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80" name="Picture 12" descr="http://img3.proshkolu.ru/content/media/pic/std/2000000/1122000/1121695-a8adf6eafb390a97.jpg"/>
          <p:cNvPicPr>
            <a:picLocks noChangeAspect="1" noChangeArrowheads="1"/>
          </p:cNvPicPr>
          <p:nvPr/>
        </p:nvPicPr>
        <p:blipFill>
          <a:blip r:embed="rId3" cstate="print">
            <a:biLevel thresh="50000"/>
          </a:blip>
          <a:srcRect/>
          <a:stretch>
            <a:fillRect/>
          </a:stretch>
        </p:blipFill>
        <p:spPr bwMode="auto">
          <a:xfrm>
            <a:off x="467544" y="980728"/>
            <a:ext cx="4495800" cy="3429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4" descr="https://im2-tub-ru.yandex.net/i?id=1ce4f9a0b6e3ffa89c88d44ea37b7caf&amp;n=33&amp;h=190&amp;w=23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996952"/>
            <a:ext cx="720080" cy="1021541"/>
          </a:xfrm>
          <a:prstGeom prst="rect">
            <a:avLst/>
          </a:prstGeom>
          <a:noFill/>
          <a:effectLst>
            <a:glow rad="101600">
              <a:schemeClr val="accent6">
                <a:lumMod val="20000"/>
                <a:lumOff val="80000"/>
                <a:alpha val="60000"/>
              </a:schemeClr>
            </a:glow>
          </a:effectLst>
        </p:spPr>
      </p:pic>
      <p:pic>
        <p:nvPicPr>
          <p:cNvPr id="32786" name="Picture 18" descr="http://www.playcast.ru/uploads/2013/08/21/59188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4221088"/>
            <a:ext cx="6912768" cy="1650942"/>
          </a:xfrm>
          <a:prstGeom prst="rect">
            <a:avLst/>
          </a:prstGeom>
          <a:noFill/>
        </p:spPr>
      </p:pic>
      <p:pic>
        <p:nvPicPr>
          <p:cNvPr id="32784" name="Picture 16" descr="http://cs622524.vk.me/v622524689/53358/CILwlGsvc1M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30514" y="620688"/>
            <a:ext cx="2873934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2782" name="Picture 14" descr="https://im2-tub-ru.yandex.net/i?id=1ce4f9a0b6e3ffa89c88d44ea37b7caf&amp;n=33&amp;h=190&amp;w=23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6946620" y="1342412"/>
            <a:ext cx="792088" cy="1940928"/>
          </a:xfrm>
          <a:prstGeom prst="rect">
            <a:avLst/>
          </a:prstGeom>
          <a:noFill/>
          <a:effectLst>
            <a:glow rad="101600">
              <a:schemeClr val="accent6">
                <a:lumMod val="20000"/>
                <a:lumOff val="80000"/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0"/>
            <a:ext cx="7848872" cy="1008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noProof="0" dirty="0" smtClean="0">
                <a:ln>
                  <a:solidFill>
                    <a:srgbClr val="00B0F0"/>
                  </a:solidFill>
                </a:ln>
                <a:latin typeface="VivaldiD" pitchFamily="66" charset="0"/>
                <a:ea typeface="+mj-ea"/>
                <a:cs typeface="+mj-cs"/>
              </a:rPr>
              <a:t>Замок Лексики…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pic>
        <p:nvPicPr>
          <p:cNvPr id="31750" name="Picture 6" descr="http://woolpix.ru/fon/44/more_gory_zamok_1920x12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6641" y="608023"/>
            <a:ext cx="8733831" cy="5917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7" name="Группа 6"/>
          <p:cNvGrpSpPr/>
          <p:nvPr/>
        </p:nvGrpSpPr>
        <p:grpSpPr>
          <a:xfrm>
            <a:off x="395536" y="1285860"/>
            <a:ext cx="8748464" cy="3500462"/>
            <a:chOff x="395536" y="1285860"/>
            <a:chExt cx="8748464" cy="3500462"/>
          </a:xfrm>
        </p:grpSpPr>
        <p:sp>
          <p:nvSpPr>
            <p:cNvPr id="8" name="Подзаголовок 3"/>
            <p:cNvSpPr txBox="1">
              <a:spLocks/>
            </p:cNvSpPr>
            <p:nvPr/>
          </p:nvSpPr>
          <p:spPr>
            <a:xfrm>
              <a:off x="395536" y="1412776"/>
              <a:ext cx="2808312" cy="936104"/>
            </a:xfrm>
            <a:prstGeom prst="rect">
              <a:avLst/>
            </a:prstGeom>
          </p:spPr>
          <p:txBody>
            <a:bodyPr>
              <a:normAutofit fontScale="85000" lnSpcReduction="10000"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ru-RU" sz="5400" b="0" i="0" u="none" strike="noStrike" kern="1200" cap="none" spc="0" normalizeH="0" baseline="0" noProof="0" dirty="0" smtClean="0">
                  <a:ln>
                    <a:solidFill>
                      <a:srgbClr val="0070C0"/>
                    </a:solidFill>
                  </a:ln>
                  <a:solidFill>
                    <a:schemeClr val="tx1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  <a:uLnTx/>
                  <a:uFillTx/>
                  <a:latin typeface="VivaldiD" pitchFamily="66" charset="0"/>
                  <a:ea typeface="+mn-ea"/>
                  <a:cs typeface="+mn-cs"/>
                </a:rPr>
                <a:t>Омонимы</a:t>
              </a:r>
              <a:endParaRPr kumimoji="0" lang="ru-RU" sz="5400" b="0" i="0" u="none" strike="noStrike" kern="1200" cap="none" spc="0" normalizeH="0" baseline="0" noProof="0" dirty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VivaldiD" pitchFamily="66" charset="0"/>
                <a:ea typeface="+mn-ea"/>
                <a:cs typeface="+mn-cs"/>
              </a:endParaRPr>
            </a:p>
          </p:txBody>
        </p:sp>
        <p:sp>
          <p:nvSpPr>
            <p:cNvPr id="9" name="Подзаголовок 3"/>
            <p:cNvSpPr txBox="1">
              <a:spLocks/>
            </p:cNvSpPr>
            <p:nvPr/>
          </p:nvSpPr>
          <p:spPr>
            <a:xfrm>
              <a:off x="5543600" y="1285860"/>
              <a:ext cx="3600400" cy="936104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ru-RU" sz="5400" dirty="0" smtClean="0">
                  <a:ln>
                    <a:solidFill>
                      <a:srgbClr val="FF0000"/>
                    </a:solidFill>
                  </a:ln>
                  <a:effectLst>
                    <a:glow rad="228600">
                      <a:schemeClr val="accent2">
                        <a:satMod val="175000"/>
                        <a:alpha val="40000"/>
                      </a:schemeClr>
                    </a:glow>
                  </a:effectLst>
                  <a:latin typeface="VivaldiD" pitchFamily="66" charset="0"/>
                </a:rPr>
                <a:t>Антонимы</a:t>
              </a:r>
              <a:endParaRPr kumimoji="0" lang="ru-RU" sz="5400" b="0" i="0" u="none" strike="noStrike" kern="1200" cap="none" spc="0" normalizeH="0" baseline="0" noProof="0" dirty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VivaldiD" pitchFamily="66" charset="0"/>
                <a:ea typeface="+mn-ea"/>
                <a:cs typeface="+mn-cs"/>
              </a:endParaRPr>
            </a:p>
          </p:txBody>
        </p:sp>
        <p:sp>
          <p:nvSpPr>
            <p:cNvPr id="10" name="Подзаголовок 3"/>
            <p:cNvSpPr txBox="1">
              <a:spLocks/>
            </p:cNvSpPr>
            <p:nvPr/>
          </p:nvSpPr>
          <p:spPr>
            <a:xfrm>
              <a:off x="3203848" y="2996952"/>
              <a:ext cx="5225804" cy="1789370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ru-RU" sz="5400" dirty="0" smtClean="0">
                  <a:ln>
                    <a:solidFill>
                      <a:srgbClr val="00B050"/>
                    </a:solidFill>
                  </a:ln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VivaldiD" pitchFamily="66" charset="0"/>
                </a:rPr>
                <a:t>Синонимы</a:t>
              </a:r>
              <a:endParaRPr kumimoji="0" lang="ru-RU" sz="5400" b="0" i="0" u="none" strike="noStrike" kern="1200" cap="none" spc="0" normalizeH="0" baseline="0" noProof="0" dirty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VivaldiD" pitchFamily="66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 rot="21158643">
            <a:off x="481392" y="3255482"/>
            <a:ext cx="6400800" cy="17526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n-ea"/>
                <a:cs typeface="+mn-cs"/>
              </a:rPr>
              <a:t>Открытый урок в 5-ом классе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n-ea"/>
                <a:cs typeface="+mn-cs"/>
              </a:rPr>
              <a:t> ГБОУ СОШ </a:t>
            </a:r>
            <a:r>
              <a:rPr lang="ru-RU" sz="2800" noProof="0" dirty="0" smtClean="0">
                <a:latin typeface="Rapier LET" pitchFamily="2" charset="0"/>
              </a:rPr>
              <a:t>№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n-ea"/>
                <a:cs typeface="+mn-cs"/>
              </a:rPr>
              <a:t>588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n-ea"/>
                <a:cs typeface="+mn-cs"/>
              </a:rPr>
              <a:t>Подготовила учитель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n-ea"/>
                <a:cs typeface="+mn-cs"/>
              </a:rPr>
              <a:t>русского языка и литературы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n-ea"/>
                <a:cs typeface="+mn-cs"/>
              </a:rPr>
              <a:t>Реутова Наталия Владимировна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rot="21132194">
            <a:off x="610727" y="1001737"/>
            <a:ext cx="7848872" cy="158417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ln>
                  <a:solidFill>
                    <a:srgbClr val="00B0F0"/>
                  </a:solidFill>
                </a:ln>
                <a:latin typeface="VivaldiD" pitchFamily="66" charset="0"/>
                <a:ea typeface="+mj-ea"/>
                <a:cs typeface="+mj-cs"/>
              </a:rPr>
              <a:t>Спасибо за внимание!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До новых встреч…</a:t>
            </a:r>
            <a:endParaRPr kumimoji="0" lang="ru-RU" sz="60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l="-3000" t="-9000" r="-3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416086">
            <a:off x="537013" y="612505"/>
            <a:ext cx="7848872" cy="2808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Slavanskay" pitchFamily="2" charset="0"/>
              <a:ea typeface="+mj-ea"/>
              <a:cs typeface="+mj-cs"/>
            </a:endParaRPr>
          </a:p>
        </p:txBody>
      </p:sp>
      <p:sp>
        <p:nvSpPr>
          <p:cNvPr id="3" name="Заголовок 1"/>
          <p:cNvSpPr>
            <a:spLocks noGrp="1"/>
          </p:cNvSpPr>
          <p:nvPr/>
        </p:nvSpPr>
        <p:spPr>
          <a:xfrm rot="21361643">
            <a:off x="647564" y="2024844"/>
            <a:ext cx="7848872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800" b="1" dirty="0">
              <a:ln>
                <a:solidFill>
                  <a:srgbClr val="00B0F0"/>
                </a:solidFill>
              </a:ln>
              <a:latin typeface="VivaldiD" pitchFamily="66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/>
        </p:nvSpPr>
        <p:spPr>
          <a:xfrm>
            <a:off x="179512" y="116632"/>
            <a:ext cx="8496944" cy="453650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ln>
                  <a:solidFill>
                    <a:srgbClr val="92D050"/>
                  </a:solidFill>
                </a:ln>
                <a:latin typeface="Rapier LET" pitchFamily="2" charset="0"/>
              </a:rPr>
              <a:t>Друзья!</a:t>
            </a:r>
          </a:p>
          <a:p>
            <a:r>
              <a:rPr lang="ru-RU" sz="4800" dirty="0" smtClean="0">
                <a:ln>
                  <a:solidFill>
                    <a:srgbClr val="92D050"/>
                  </a:solidFill>
                </a:ln>
                <a:latin typeface="Rapier LET" pitchFamily="2" charset="0"/>
              </a:rPr>
              <a:t>Спасите наш остров от пиратов, которые захватили нас. Морские разбойники боятся только знаний русского языка. Помогите нам!</a:t>
            </a:r>
          </a:p>
          <a:p>
            <a:r>
              <a:rPr lang="ru-RU" sz="4800" dirty="0" smtClean="0">
                <a:ln>
                  <a:solidFill>
                    <a:srgbClr val="92D050"/>
                  </a:solidFill>
                </a:ln>
                <a:latin typeface="Rapier LET" pitchFamily="2" charset="0"/>
              </a:rPr>
              <a:t>                                            Жители страны Л…</a:t>
            </a:r>
          </a:p>
          <a:p>
            <a:endParaRPr lang="ru-RU" sz="4800" dirty="0" smtClean="0">
              <a:ln>
                <a:solidFill>
                  <a:srgbClr val="92D050"/>
                </a:solidFill>
              </a:ln>
              <a:latin typeface="Rapier LET" pitchFamily="2" charset="0"/>
            </a:endParaRPr>
          </a:p>
          <a:p>
            <a:r>
              <a:rPr lang="en-US" sz="4800" dirty="0" smtClean="0">
                <a:ln>
                  <a:solidFill>
                    <a:srgbClr val="92D050"/>
                  </a:solidFill>
                </a:ln>
                <a:latin typeface="Rapier LET" pitchFamily="2" charset="0"/>
              </a:rPr>
              <a:t>P.S.</a:t>
            </a:r>
            <a:r>
              <a:rPr lang="ru-RU" sz="4800" dirty="0" smtClean="0">
                <a:ln>
                  <a:solidFill>
                    <a:srgbClr val="92D050"/>
                  </a:solidFill>
                </a:ln>
                <a:latin typeface="Rapier LET" pitchFamily="2" charset="0"/>
              </a:rPr>
              <a:t> Отправляйтесь на корабле с названием, созвучным  слову «Смелый», по морю Общеупотребительных слов.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6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t="-11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9552" y="0"/>
            <a:ext cx="7848872" cy="18448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>
                  <a:solidFill>
                    <a:srgbClr val="00B0F0"/>
                  </a:solidFill>
                </a:ln>
                <a:latin typeface="VivaldiD" pitchFamily="66" charset="0"/>
                <a:ea typeface="+mj-ea"/>
                <a:cs typeface="+mj-cs"/>
              </a:rPr>
              <a:t>Отправимся</a:t>
            </a:r>
            <a:r>
              <a:rPr kumimoji="0" lang="ru-RU" sz="48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в путешествие в удивительную страну Л… 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pic>
        <p:nvPicPr>
          <p:cNvPr id="7" name="Рисунок 6" descr="fonstola.ru-80245.jpg"/>
          <p:cNvPicPr>
            <a:picLocks noChangeAspect="1"/>
          </p:cNvPicPr>
          <p:nvPr/>
        </p:nvPicPr>
        <p:blipFill>
          <a:blip r:embed="rId3" cstate="print">
            <a:lum bright="-10000" contrast="-10000"/>
          </a:blip>
          <a:stretch>
            <a:fillRect/>
          </a:stretch>
        </p:blipFill>
        <p:spPr>
          <a:xfrm>
            <a:off x="1043608" y="1484785"/>
            <a:ext cx="7272808" cy="5081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462611" y="422892"/>
            <a:ext cx="8141837" cy="4590284"/>
            <a:chOff x="462611" y="422892"/>
            <a:chExt cx="8141837" cy="4590284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4355976" y="692696"/>
              <a:ext cx="72008" cy="432048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755576" y="1196752"/>
              <a:ext cx="7416824" cy="7200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Заголовок 1"/>
            <p:cNvSpPr txBox="1">
              <a:spLocks/>
            </p:cNvSpPr>
            <p:nvPr/>
          </p:nvSpPr>
          <p:spPr>
            <a:xfrm>
              <a:off x="462611" y="422892"/>
              <a:ext cx="7848872" cy="991533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b="1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Раздел науки      Что изучает</a:t>
              </a:r>
              <a:endParaRPr kumimoji="0" lang="ru-RU" sz="4800" b="1" i="0" u="none" strike="noStrike" kern="1200" cap="none" spc="0" normalizeH="0" baseline="0" noProof="0" dirty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  <p:sp>
          <p:nvSpPr>
            <p:cNvPr id="11" name="Заголовок 1"/>
            <p:cNvSpPr txBox="1">
              <a:spLocks/>
            </p:cNvSpPr>
            <p:nvPr/>
          </p:nvSpPr>
          <p:spPr>
            <a:xfrm>
              <a:off x="699410" y="1465262"/>
              <a:ext cx="3656566" cy="3187874"/>
            </a:xfrm>
            <a:prstGeom prst="rect">
              <a:avLst/>
            </a:prstGeom>
          </p:spPr>
          <p:txBody>
            <a:bodyPr>
              <a:normAutofit fontScale="92500" lnSpcReduction="1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4800" b="1" i="0" u="none" strike="noStrike" kern="1200" cap="none" spc="0" normalizeH="0" baseline="0" noProof="0" dirty="0" smtClean="0">
                  <a:ln>
                    <a:solidFill>
                      <a:srgbClr val="00B0F0"/>
                    </a:solidFill>
                  </a:ln>
                  <a:solidFill>
                    <a:schemeClr val="tx1"/>
                  </a:solidFill>
                  <a:effectLst/>
                  <a:uLnTx/>
                  <a:uFillTx/>
                  <a:latin typeface="VivaldiD" pitchFamily="66" charset="0"/>
                  <a:ea typeface="+mj-ea"/>
                  <a:cs typeface="+mj-cs"/>
                </a:rPr>
                <a:t>Фонетика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b="1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Орфография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4800" b="1" i="0" u="none" strike="noStrike" kern="1200" cap="none" spc="0" normalizeH="0" baseline="0" noProof="0" dirty="0" smtClean="0">
                  <a:ln>
                    <a:solidFill>
                      <a:srgbClr val="00B0F0"/>
                    </a:solidFill>
                  </a:ln>
                  <a:solidFill>
                    <a:schemeClr val="tx1"/>
                  </a:solidFill>
                  <a:effectLst/>
                  <a:uLnTx/>
                  <a:uFillTx/>
                  <a:latin typeface="VivaldiD" pitchFamily="66" charset="0"/>
                  <a:ea typeface="+mj-ea"/>
                  <a:cs typeface="+mj-cs"/>
                </a:rPr>
                <a:t>Синтаксис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4800" b="1" i="0" u="none" strike="noStrike" kern="1200" cap="none" spc="0" normalizeH="0" baseline="0" noProof="0" dirty="0" smtClean="0">
                  <a:ln>
                    <a:solidFill>
                      <a:srgbClr val="00B0F0"/>
                    </a:solidFill>
                  </a:ln>
                  <a:solidFill>
                    <a:schemeClr val="tx1"/>
                  </a:solidFill>
                  <a:effectLst/>
                  <a:uLnTx/>
                  <a:uFillTx/>
                  <a:latin typeface="VivaldiD" pitchFamily="66" charset="0"/>
                  <a:ea typeface="+mj-ea"/>
                  <a:cs typeface="+mj-cs"/>
                </a:rPr>
                <a:t> Пунктуация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b="1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Лексика</a:t>
              </a:r>
              <a:endParaRPr kumimoji="0" lang="ru-RU" sz="4800" b="1" i="0" u="none" strike="noStrike" kern="1200" cap="none" spc="0" normalizeH="0" baseline="0" noProof="0" dirty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  <p:sp>
          <p:nvSpPr>
            <p:cNvPr id="12" name="Заголовок 1"/>
            <p:cNvSpPr txBox="1">
              <a:spLocks/>
            </p:cNvSpPr>
            <p:nvPr/>
          </p:nvSpPr>
          <p:spPr>
            <a:xfrm>
              <a:off x="4644008" y="1196752"/>
              <a:ext cx="3656566" cy="864096"/>
            </a:xfrm>
            <a:prstGeom prst="rect">
              <a:avLst/>
            </a:prstGeom>
          </p:spPr>
          <p:txBody>
            <a:bodyPr>
              <a:normAutofit fontScale="925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noProof="0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Правописание</a:t>
              </a:r>
              <a:endParaRPr kumimoji="0" lang="ru-RU" sz="4800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  <p:sp>
          <p:nvSpPr>
            <p:cNvPr id="13" name="Заголовок 1"/>
            <p:cNvSpPr txBox="1">
              <a:spLocks/>
            </p:cNvSpPr>
            <p:nvPr/>
          </p:nvSpPr>
          <p:spPr>
            <a:xfrm>
              <a:off x="4716016" y="3861048"/>
              <a:ext cx="3656566" cy="792088"/>
            </a:xfrm>
            <a:prstGeom prst="rect">
              <a:avLst/>
            </a:prstGeom>
          </p:spPr>
          <p:txBody>
            <a:bodyPr>
              <a:normAutofit lnSpcReduction="1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noProof="0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Звуки речи</a:t>
              </a:r>
              <a:endParaRPr kumimoji="0" lang="ru-RU" sz="4800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  <p:sp>
          <p:nvSpPr>
            <p:cNvPr id="14" name="Заголовок 1"/>
            <p:cNvSpPr txBox="1">
              <a:spLocks/>
            </p:cNvSpPr>
            <p:nvPr/>
          </p:nvSpPr>
          <p:spPr>
            <a:xfrm>
              <a:off x="4572000" y="2786058"/>
              <a:ext cx="3960440" cy="1008112"/>
            </a:xfrm>
            <a:prstGeom prst="rect">
              <a:avLst/>
            </a:prstGeom>
          </p:spPr>
          <p:txBody>
            <a:bodyPr>
              <a:normAutofit fontScale="775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Знаки препинания</a:t>
              </a:r>
              <a:endParaRPr kumimoji="0" lang="ru-RU" sz="4800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  <p:sp>
          <p:nvSpPr>
            <p:cNvPr id="15" name="Заголовок 1"/>
            <p:cNvSpPr txBox="1">
              <a:spLocks/>
            </p:cNvSpPr>
            <p:nvPr/>
          </p:nvSpPr>
          <p:spPr>
            <a:xfrm>
              <a:off x="4716016" y="3140968"/>
              <a:ext cx="3888432" cy="864096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4800" i="0" u="none" strike="noStrike" kern="1200" cap="none" spc="0" normalizeH="0" baseline="0" noProof="0" dirty="0" smtClean="0">
                  <a:ln>
                    <a:solidFill>
                      <a:srgbClr val="00B0F0"/>
                    </a:solidFill>
                  </a:ln>
                  <a:solidFill>
                    <a:schemeClr val="tx1"/>
                  </a:solidFill>
                  <a:effectLst/>
                  <a:uLnTx/>
                  <a:uFillTx/>
                  <a:latin typeface="VivaldiD" pitchFamily="66" charset="0"/>
                  <a:ea typeface="+mj-ea"/>
                  <a:cs typeface="+mj-cs"/>
                </a:rPr>
                <a:t>Значение</a:t>
              </a:r>
              <a:r>
                <a:rPr kumimoji="0" lang="ru-RU" sz="4800" i="0" u="none" strike="noStrike" kern="1200" cap="none" spc="0" normalizeH="0" noProof="0" dirty="0" smtClean="0">
                  <a:ln>
                    <a:solidFill>
                      <a:srgbClr val="00B0F0"/>
                    </a:solidFill>
                  </a:ln>
                  <a:solidFill>
                    <a:schemeClr val="tx1"/>
                  </a:solidFill>
                  <a:effectLst/>
                  <a:uLnTx/>
                  <a:uFillTx/>
                  <a:latin typeface="VivaldiD" pitchFamily="66" charset="0"/>
                  <a:ea typeface="+mj-ea"/>
                  <a:cs typeface="+mj-cs"/>
                </a:rPr>
                <a:t> слов</a:t>
              </a:r>
              <a:endParaRPr kumimoji="0" lang="ru-RU" sz="4800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</p:grpSp>
      <p:sp>
        <p:nvSpPr>
          <p:cNvPr id="16" name="Заголовок 1"/>
          <p:cNvSpPr txBox="1">
            <a:spLocks/>
          </p:cNvSpPr>
          <p:nvPr/>
        </p:nvSpPr>
        <p:spPr>
          <a:xfrm>
            <a:off x="3887416" y="1916832"/>
            <a:ext cx="5256584" cy="1008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noProof="0" dirty="0" smtClean="0">
                <a:ln>
                  <a:solidFill>
                    <a:srgbClr val="00B0F0"/>
                  </a:solidFill>
                </a:ln>
                <a:latin typeface="VivaldiD" pitchFamily="66" charset="0"/>
                <a:ea typeface="+mj-ea"/>
                <a:cs typeface="+mj-cs"/>
              </a:rPr>
              <a:t>Предложения </a:t>
            </a:r>
            <a:endParaRPr kumimoji="0" lang="ru-RU" sz="4800" i="0" u="none" strike="noStrike" kern="1200" cap="none" spc="0" normalizeH="0" baseline="0" noProof="0" dirty="0" smtClean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4071934" y="2714620"/>
            <a:ext cx="5256584" cy="1008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noProof="0" dirty="0" smtClean="0">
                <a:ln>
                  <a:solidFill>
                    <a:srgbClr val="00B0F0"/>
                  </a:solidFill>
                </a:ln>
                <a:latin typeface="VivaldiD" pitchFamily="66" charset="0"/>
                <a:ea typeface="+mj-ea"/>
                <a:cs typeface="+mj-cs"/>
              </a:rPr>
              <a:t>Предложения </a:t>
            </a:r>
            <a:endParaRPr kumimoji="0" lang="ru-RU" sz="4800" i="0" u="none" strike="noStrike" kern="1200" cap="none" spc="0" normalizeH="0" baseline="0" noProof="0" dirty="0" smtClean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23528" y="357166"/>
            <a:ext cx="8494664" cy="4435996"/>
            <a:chOff x="323528" y="357166"/>
            <a:chExt cx="8494664" cy="4435996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3635896" y="1844824"/>
              <a:ext cx="129614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Заголовок 1"/>
            <p:cNvSpPr txBox="1">
              <a:spLocks/>
            </p:cNvSpPr>
            <p:nvPr/>
          </p:nvSpPr>
          <p:spPr>
            <a:xfrm>
              <a:off x="500034" y="357166"/>
              <a:ext cx="7848872" cy="991533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b="1" noProof="0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Проверим себя:</a:t>
              </a:r>
              <a:endParaRPr kumimoji="0" lang="ru-RU" sz="4800" b="1" i="0" u="none" strike="noStrike" kern="1200" cap="none" spc="0" normalizeH="0" baseline="0" noProof="0" dirty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  <p:sp>
          <p:nvSpPr>
            <p:cNvPr id="11" name="Заголовок 1"/>
            <p:cNvSpPr txBox="1">
              <a:spLocks/>
            </p:cNvSpPr>
            <p:nvPr/>
          </p:nvSpPr>
          <p:spPr>
            <a:xfrm>
              <a:off x="323528" y="1484784"/>
              <a:ext cx="3656566" cy="3187874"/>
            </a:xfrm>
            <a:prstGeom prst="rect">
              <a:avLst/>
            </a:prstGeom>
          </p:spPr>
          <p:txBody>
            <a:bodyPr>
              <a:normAutofit fontScale="92500" lnSpcReduction="1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4800" b="1" i="0" u="none" strike="noStrike" kern="1200" cap="none" spc="0" normalizeH="0" baseline="0" noProof="0" dirty="0" smtClean="0">
                  <a:ln>
                    <a:solidFill>
                      <a:srgbClr val="00B0F0"/>
                    </a:solidFill>
                  </a:ln>
                  <a:solidFill>
                    <a:schemeClr val="tx1"/>
                  </a:solidFill>
                  <a:effectLst/>
                  <a:uLnTx/>
                  <a:uFillTx/>
                  <a:latin typeface="VivaldiD" pitchFamily="66" charset="0"/>
                  <a:ea typeface="+mj-ea"/>
                  <a:cs typeface="+mj-cs"/>
                </a:rPr>
                <a:t>Фонетика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b="1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Орфография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4800" b="1" i="0" u="none" strike="noStrike" kern="1200" cap="none" spc="0" normalizeH="0" baseline="0" noProof="0" dirty="0" smtClean="0">
                  <a:ln>
                    <a:solidFill>
                      <a:srgbClr val="00B0F0"/>
                    </a:solidFill>
                  </a:ln>
                  <a:solidFill>
                    <a:schemeClr val="tx1"/>
                  </a:solidFill>
                  <a:effectLst/>
                  <a:uLnTx/>
                  <a:uFillTx/>
                  <a:latin typeface="VivaldiD" pitchFamily="66" charset="0"/>
                  <a:ea typeface="+mj-ea"/>
                  <a:cs typeface="+mj-cs"/>
                </a:rPr>
                <a:t>Синтаксис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4800" b="1" i="0" u="none" strike="noStrike" kern="1200" cap="none" spc="0" normalizeH="0" baseline="0" noProof="0" dirty="0" smtClean="0">
                  <a:ln>
                    <a:solidFill>
                      <a:srgbClr val="00B0F0"/>
                    </a:solidFill>
                  </a:ln>
                  <a:solidFill>
                    <a:schemeClr val="tx1"/>
                  </a:solidFill>
                  <a:effectLst/>
                  <a:uLnTx/>
                  <a:uFillTx/>
                  <a:latin typeface="VivaldiD" pitchFamily="66" charset="0"/>
                  <a:ea typeface="+mj-ea"/>
                  <a:cs typeface="+mj-cs"/>
                </a:rPr>
                <a:t> Пунктуация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b="1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Лексика</a:t>
              </a:r>
              <a:endParaRPr kumimoji="0" lang="ru-RU" sz="4800" b="1" i="0" u="none" strike="noStrike" kern="1200" cap="none" spc="0" normalizeH="0" baseline="0" noProof="0" dirty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  <p:sp>
          <p:nvSpPr>
            <p:cNvPr id="12" name="Заголовок 1"/>
            <p:cNvSpPr txBox="1">
              <a:spLocks/>
            </p:cNvSpPr>
            <p:nvPr/>
          </p:nvSpPr>
          <p:spPr>
            <a:xfrm>
              <a:off x="5000628" y="2071678"/>
              <a:ext cx="3656566" cy="864096"/>
            </a:xfrm>
            <a:prstGeom prst="rect">
              <a:avLst/>
            </a:prstGeom>
          </p:spPr>
          <p:txBody>
            <a:bodyPr>
              <a:normAutofit fontScale="925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noProof="0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Правописание</a:t>
              </a:r>
              <a:endParaRPr kumimoji="0" lang="ru-RU" sz="4800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  <p:sp>
          <p:nvSpPr>
            <p:cNvPr id="13" name="Заголовок 1"/>
            <p:cNvSpPr txBox="1">
              <a:spLocks/>
            </p:cNvSpPr>
            <p:nvPr/>
          </p:nvSpPr>
          <p:spPr>
            <a:xfrm>
              <a:off x="5000628" y="1428736"/>
              <a:ext cx="3656566" cy="792088"/>
            </a:xfrm>
            <a:prstGeom prst="rect">
              <a:avLst/>
            </a:prstGeom>
          </p:spPr>
          <p:txBody>
            <a:bodyPr>
              <a:normAutofit lnSpcReduction="1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noProof="0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Звуки речи</a:t>
              </a:r>
              <a:endParaRPr kumimoji="0" lang="ru-RU" sz="4800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  <p:sp>
          <p:nvSpPr>
            <p:cNvPr id="14" name="Заголовок 1"/>
            <p:cNvSpPr txBox="1">
              <a:spLocks/>
            </p:cNvSpPr>
            <p:nvPr/>
          </p:nvSpPr>
          <p:spPr>
            <a:xfrm>
              <a:off x="4643438" y="3357562"/>
              <a:ext cx="4174754" cy="1008112"/>
            </a:xfrm>
            <a:prstGeom prst="rect">
              <a:avLst/>
            </a:prstGeom>
          </p:spPr>
          <p:txBody>
            <a:bodyPr>
              <a:normAutofit fontScale="775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800" dirty="0" smtClean="0">
                  <a:ln>
                    <a:solidFill>
                      <a:srgbClr val="00B0F0"/>
                    </a:solidFill>
                  </a:ln>
                  <a:latin typeface="VivaldiD" pitchFamily="66" charset="0"/>
                  <a:ea typeface="+mj-ea"/>
                  <a:cs typeface="+mj-cs"/>
                </a:rPr>
                <a:t>  Знаки препинания</a:t>
              </a:r>
              <a:endParaRPr kumimoji="0" lang="ru-RU" sz="4800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  <p:sp>
          <p:nvSpPr>
            <p:cNvPr id="15" name="Заголовок 1"/>
            <p:cNvSpPr txBox="1">
              <a:spLocks/>
            </p:cNvSpPr>
            <p:nvPr/>
          </p:nvSpPr>
          <p:spPr>
            <a:xfrm>
              <a:off x="4714876" y="3929066"/>
              <a:ext cx="3656566" cy="864096"/>
            </a:xfrm>
            <a:prstGeom prst="rect">
              <a:avLst/>
            </a:prstGeom>
          </p:spPr>
          <p:txBody>
            <a:bodyPr>
              <a:normAutofit fontScale="925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4800" i="0" u="none" strike="noStrike" kern="1200" cap="none" spc="0" normalizeH="0" baseline="0" noProof="0" dirty="0" smtClean="0">
                  <a:ln>
                    <a:solidFill>
                      <a:srgbClr val="00B0F0"/>
                    </a:solidFill>
                  </a:ln>
                  <a:solidFill>
                    <a:schemeClr val="tx1"/>
                  </a:solidFill>
                  <a:effectLst/>
                  <a:uLnTx/>
                  <a:uFillTx/>
                  <a:latin typeface="VivaldiD" pitchFamily="66" charset="0"/>
                  <a:ea typeface="+mj-ea"/>
                  <a:cs typeface="+mj-cs"/>
                </a:rPr>
                <a:t>Значение</a:t>
              </a:r>
              <a:r>
                <a:rPr kumimoji="0" lang="ru-RU" sz="4800" i="0" u="none" strike="noStrike" kern="1200" cap="none" spc="0" normalizeH="0" noProof="0" dirty="0" smtClean="0">
                  <a:ln>
                    <a:solidFill>
                      <a:srgbClr val="00B0F0"/>
                    </a:solidFill>
                  </a:ln>
                  <a:solidFill>
                    <a:schemeClr val="tx1"/>
                  </a:solidFill>
                  <a:effectLst/>
                  <a:uLnTx/>
                  <a:uFillTx/>
                  <a:latin typeface="VivaldiD" pitchFamily="66" charset="0"/>
                  <a:ea typeface="+mj-ea"/>
                  <a:cs typeface="+mj-cs"/>
                </a:rPr>
                <a:t> слов</a:t>
              </a:r>
              <a:endParaRPr kumimoji="0" lang="ru-RU" sz="4800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>
              <a:off x="3857620" y="2428868"/>
              <a:ext cx="129614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3571868" y="3071810"/>
              <a:ext cx="129614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3714744" y="3571876"/>
              <a:ext cx="129614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3428992" y="4286256"/>
              <a:ext cx="129614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 rot="21362293">
            <a:off x="704656" y="791967"/>
            <a:ext cx="7848872" cy="1135203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Сколько</a:t>
            </a:r>
            <a:r>
              <a:rPr kumimoji="0" lang="ru-RU" sz="48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в нашем языке слов?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 rot="21337441">
            <a:off x="957125" y="1654415"/>
            <a:ext cx="6400800" cy="1752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n-ea"/>
                <a:cs typeface="+mn-cs"/>
              </a:rPr>
              <a:t>Сколько звезд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n-ea"/>
                <a:cs typeface="+mn-cs"/>
              </a:rPr>
              <a:t> на небе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4000" baseline="0" dirty="0" smtClean="0">
                <a:latin typeface="VivaldiD" pitchFamily="66" charset="0"/>
              </a:rPr>
              <a:t>Сколько</a:t>
            </a:r>
            <a:r>
              <a:rPr lang="ru-RU" sz="4000" dirty="0" smtClean="0">
                <a:latin typeface="VivaldiD" pitchFamily="66" charset="0"/>
              </a:rPr>
              <a:t> песчинок на берегу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n-ea"/>
                <a:cs typeface="+mn-cs"/>
              </a:rPr>
              <a:t>Сколько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n-ea"/>
                <a:cs typeface="+mn-cs"/>
              </a:rPr>
              <a:t> капель в море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rot="21362293">
            <a:off x="785413" y="3554771"/>
            <a:ext cx="7848872" cy="1135203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>
                  <a:solidFill>
                    <a:srgbClr val="00B0F0"/>
                  </a:solidFill>
                </a:ln>
                <a:latin typeface="VivaldiD" pitchFamily="66" charset="0"/>
                <a:ea typeface="+mj-ea"/>
                <a:cs typeface="+mj-cs"/>
              </a:rPr>
              <a:t>А значений у них еще больше!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467544" y="764704"/>
            <a:ext cx="9077411" cy="4126956"/>
            <a:chOff x="467544" y="764704"/>
            <a:chExt cx="9077411" cy="4126956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467544" y="764704"/>
              <a:ext cx="7848872" cy="4126956"/>
              <a:chOff x="467544" y="764704"/>
              <a:chExt cx="7848872" cy="4126956"/>
            </a:xfrm>
          </p:grpSpPr>
          <p:sp>
            <p:nvSpPr>
              <p:cNvPr id="2" name="Заголовок 1"/>
              <p:cNvSpPr txBox="1">
                <a:spLocks/>
              </p:cNvSpPr>
              <p:nvPr/>
            </p:nvSpPr>
            <p:spPr>
              <a:xfrm>
                <a:off x="467544" y="764704"/>
                <a:ext cx="7848872" cy="1008112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4800" b="1" i="0" u="none" strike="noStrike" kern="1200" cap="none" spc="0" normalizeH="0" noProof="0" dirty="0" smtClean="0">
                    <a:ln>
                      <a:solidFill>
                        <a:srgbClr val="00B0F0"/>
                      </a:solidFill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ivaldiD" pitchFamily="66" charset="0"/>
                    <a:ea typeface="+mj-ea"/>
                    <a:cs typeface="+mj-cs"/>
                  </a:rPr>
                  <a:t>Ларец синонимов:</a:t>
                </a:r>
                <a:endParaRPr kumimoji="0" lang="ru-RU" sz="4800" b="1" i="0" u="none" strike="noStrike" kern="1200" cap="none" spc="0" normalizeH="0" baseline="0" noProof="0" dirty="0">
                  <a:ln>
                    <a:solidFill>
                      <a:srgbClr val="00B0F0"/>
                    </a:solidFill>
                  </a:ln>
                  <a:solidFill>
                    <a:schemeClr val="tx1"/>
                  </a:solidFill>
                  <a:effectLst/>
                  <a:uLnTx/>
                  <a:uFillTx/>
                  <a:latin typeface="VivaldiD" pitchFamily="66" charset="0"/>
                  <a:ea typeface="+mj-ea"/>
                  <a:cs typeface="+mj-cs"/>
                </a:endParaRPr>
              </a:p>
            </p:txBody>
          </p:sp>
          <p:pic>
            <p:nvPicPr>
              <p:cNvPr id="1026" name="Picture 2" descr="http://www.bell.kz/upload/userfiles/images/44388356%281%29.jpg"/>
              <p:cNvPicPr>
                <a:picLocks noChangeAspect="1" noChangeArrowheads="1"/>
              </p:cNvPicPr>
              <p:nvPr/>
            </p:nvPicPr>
            <p:blipFill>
              <a:blip r:embed="rId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67544" y="1484784"/>
                <a:ext cx="4176464" cy="3406876"/>
              </a:xfrm>
              <a:prstGeom prst="rect">
                <a:avLst/>
              </a:prstGeom>
              <a:noFill/>
            </p:spPr>
          </p:pic>
          <p:pic>
            <p:nvPicPr>
              <p:cNvPr id="1028" name="Picture 4" descr="https://iichan.ovh/rm/src/1438037454379.jpg"/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429124" y="1857364"/>
                <a:ext cx="944470" cy="755576"/>
              </a:xfrm>
              <a:prstGeom prst="rect">
                <a:avLst/>
              </a:prstGeom>
              <a:noFill/>
            </p:spPr>
          </p:pic>
          <p:pic>
            <p:nvPicPr>
              <p:cNvPr id="1032" name="Picture 8" descr="http://photodomik.ru/photo/e9/e98dd16b8f695548708b70a20762e62b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357686" y="2500306"/>
                <a:ext cx="1296144" cy="1016584"/>
              </a:xfrm>
              <a:prstGeom prst="rect">
                <a:avLst/>
              </a:prstGeom>
              <a:noFill/>
            </p:spPr>
          </p:pic>
          <p:pic>
            <p:nvPicPr>
              <p:cNvPr id="1038" name="Picture 14" descr="http://mininghist.ru/images/saphir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429124" y="3429000"/>
                <a:ext cx="1152128" cy="924167"/>
              </a:xfrm>
              <a:prstGeom prst="rect">
                <a:avLst/>
              </a:prstGeom>
              <a:noFill/>
            </p:spPr>
          </p:pic>
        </p:grpSp>
        <p:sp>
          <p:nvSpPr>
            <p:cNvPr id="11" name="Подзаголовок 3"/>
            <p:cNvSpPr txBox="1">
              <a:spLocks/>
            </p:cNvSpPr>
            <p:nvPr/>
          </p:nvSpPr>
          <p:spPr>
            <a:xfrm>
              <a:off x="5429256" y="1785926"/>
              <a:ext cx="4115699" cy="2808312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ru-RU" sz="4400" b="0" i="0" u="none" strike="noStrike" kern="1200" cap="none" spc="0" normalizeH="0" baseline="0" noProof="0" dirty="0" smtClean="0">
                  <a:ln>
                    <a:solidFill>
                      <a:srgbClr val="00B050"/>
                    </a:solidFill>
                  </a:ln>
                  <a:solidFill>
                    <a:schemeClr val="tx1"/>
                  </a:solidFill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</a:effectLst>
                  <a:uLnTx/>
                  <a:uFillTx/>
                  <a:latin typeface="VivaldiD" pitchFamily="66" charset="0"/>
                  <a:ea typeface="+mn-ea"/>
                  <a:cs typeface="+mn-cs"/>
                </a:rPr>
                <a:t>Изумрудный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ru-RU" sz="4400" dirty="0" smtClean="0">
                  <a:ln>
                    <a:solidFill>
                      <a:srgbClr val="FF0000"/>
                    </a:solidFill>
                  </a:ln>
                  <a:effectLst>
                    <a:glow rad="228600">
                      <a:schemeClr val="accent2">
                        <a:satMod val="175000"/>
                        <a:alpha val="40000"/>
                      </a:schemeClr>
                    </a:glow>
                  </a:effectLst>
                  <a:latin typeface="VivaldiD" pitchFamily="66" charset="0"/>
                </a:rPr>
                <a:t>Рубиновый</a:t>
              </a:r>
              <a:r>
                <a:rPr lang="ru-RU" sz="4400" dirty="0" smtClean="0">
                  <a:latin typeface="VivaldiD" pitchFamily="66" charset="0"/>
                </a:rPr>
                <a:t> 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ru-RU" sz="4400" b="0" i="0" u="none" strike="noStrike" kern="1200" cap="none" spc="0" normalizeH="0" baseline="0" noProof="0" dirty="0" smtClean="0">
                  <a:ln>
                    <a:solidFill>
                      <a:srgbClr val="0070C0"/>
                    </a:solidFill>
                  </a:ln>
                  <a:solidFill>
                    <a:schemeClr val="tx1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  <a:uLnTx/>
                  <a:uFillTx/>
                  <a:latin typeface="VivaldiD" pitchFamily="66" charset="0"/>
                  <a:ea typeface="+mn-ea"/>
                  <a:cs typeface="+mn-cs"/>
                </a:rPr>
                <a:t>Сапфировый</a:t>
              </a:r>
              <a:endParaRPr kumimoji="0" lang="ru-RU" sz="4400" b="0" i="0" u="none" strike="noStrike" kern="1200" cap="none" spc="0" normalizeH="0" baseline="0" noProof="0" dirty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VivaldiD" pitchFamily="66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333460">
            <a:off x="499718" y="850945"/>
            <a:ext cx="7848872" cy="113520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Отгадайте</a:t>
            </a:r>
            <a:r>
              <a:rPr kumimoji="0" lang="ru-RU" sz="54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литературный перевертыш</a:t>
            </a:r>
            <a:r>
              <a:rPr kumimoji="0" lang="ru-RU" sz="48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 rot="21337441">
            <a:off x="1598377" y="1814427"/>
            <a:ext cx="6400800" cy="94633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«Республика прямых стекол»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pic>
        <p:nvPicPr>
          <p:cNvPr id="1026" name="Picture 2" descr="http://img-fotki.yandex.ru/get/6511/11080245.9/0_7536c_374260d7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67693">
            <a:off x="3573834" y="2464827"/>
            <a:ext cx="2376264" cy="3116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одзаголовок 3"/>
          <p:cNvSpPr txBox="1">
            <a:spLocks/>
          </p:cNvSpPr>
          <p:nvPr/>
        </p:nvSpPr>
        <p:spPr>
          <a:xfrm rot="21085802">
            <a:off x="2708423" y="5772838"/>
            <a:ext cx="6400800" cy="94633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«Королевство кривых зеркал»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 bright="-15000" contrast="22000"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333460">
            <a:off x="499718" y="850945"/>
            <a:ext cx="7848872" cy="113520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Отгадайте</a:t>
            </a:r>
            <a:r>
              <a:rPr kumimoji="0" lang="ru-RU" sz="54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литературный перевертыш</a:t>
            </a:r>
            <a:r>
              <a:rPr kumimoji="0" lang="ru-RU" sz="4800" b="1" i="0" u="none" strike="noStrike" kern="1200" cap="none" spc="0" normalizeH="0" noProof="0" dirty="0" smtClean="0">
                <a:ln>
                  <a:solidFill>
                    <a:srgbClr val="00B0F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VivaldiD" pitchFamily="66" charset="0"/>
                <a:ea typeface="+mj-ea"/>
                <a:cs typeface="+mj-cs"/>
              </a:rPr>
              <a:t> 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rgbClr val="00B0F0"/>
                </a:solidFill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 rot="21337441">
            <a:off x="1598377" y="1957303"/>
            <a:ext cx="6400800" cy="9463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«Пес босиком»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  <p:pic>
        <p:nvPicPr>
          <p:cNvPr id="1026" name="Picture 2" descr="http://img-fotki.yandex.ru/get/6511/11080245.9/0_7536c_374260d7_XL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 rot="21267693">
            <a:off x="3242371" y="2612765"/>
            <a:ext cx="2957059" cy="2433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одзаголовок 3"/>
          <p:cNvSpPr txBox="1">
            <a:spLocks/>
          </p:cNvSpPr>
          <p:nvPr/>
        </p:nvSpPr>
        <p:spPr>
          <a:xfrm rot="21085802">
            <a:off x="2708423" y="5772838"/>
            <a:ext cx="6400800" cy="9463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VivaldiD" pitchFamily="66" charset="0"/>
              </a:rPr>
              <a:t>«Кот в сапогах»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ivaldiD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359</Words>
  <Application>Microsoft Office PowerPoint</Application>
  <PresentationFormat>Экран (4:3)</PresentationFormat>
  <Paragraphs>106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Синонимы Антонимы  Омонимы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Ангелина Сергеевна</dc:creator>
  <cp:lastModifiedBy>Александра Сергеевна</cp:lastModifiedBy>
  <cp:revision>19</cp:revision>
  <dcterms:created xsi:type="dcterms:W3CDTF">2015-12-02T16:48:14Z</dcterms:created>
  <dcterms:modified xsi:type="dcterms:W3CDTF">2017-05-22T19:33:02Z</dcterms:modified>
</cp:coreProperties>
</file>