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346" r:id="rId3"/>
    <p:sldId id="347" r:id="rId4"/>
    <p:sldId id="302" r:id="rId5"/>
    <p:sldId id="303" r:id="rId6"/>
    <p:sldId id="324" r:id="rId7"/>
    <p:sldId id="325" r:id="rId8"/>
    <p:sldId id="326" r:id="rId9"/>
    <p:sldId id="327" r:id="rId10"/>
    <p:sldId id="337" r:id="rId11"/>
    <p:sldId id="34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201802"/>
    <a:srgbClr val="CC0000"/>
    <a:srgbClr val="0C4654"/>
    <a:srgbClr val="003300"/>
    <a:srgbClr val="CC00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6.png"/><Relationship Id="rId21" Type="http://schemas.openxmlformats.org/officeDocument/2006/relationships/image" Target="../media/image24.jpe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jpeg"/><Relationship Id="rId2" Type="http://schemas.openxmlformats.org/officeDocument/2006/relationships/image" Target="../media/image5.pn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jpeg"/><Relationship Id="rId10" Type="http://schemas.openxmlformats.org/officeDocument/2006/relationships/image" Target="../media/image13.png"/><Relationship Id="rId19" Type="http://schemas.openxmlformats.org/officeDocument/2006/relationships/image" Target="../media/image22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980728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latin typeface="Aharoni" pitchFamily="2" charset="-79"/>
                <a:cs typeface="Aharoni" pitchFamily="2" charset="-79"/>
              </a:rPr>
              <a:t>Phonetic exercise</a:t>
            </a:r>
            <a:endParaRPr lang="ru-RU" sz="4000" b="1" i="1" dirty="0"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2276872"/>
            <a:ext cx="547260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Potato, tomato,</a:t>
            </a:r>
          </a:p>
          <a:p>
            <a:r>
              <a:rPr lang="en-US" sz="4400" b="1" dirty="0" smtClean="0"/>
              <a:t>A carrot and</a:t>
            </a:r>
            <a:r>
              <a:rPr lang="ru-RU" sz="4400" b="1" dirty="0" smtClean="0"/>
              <a:t> </a:t>
            </a:r>
            <a:r>
              <a:rPr lang="en-US" sz="4400" b="1" smtClean="0"/>
              <a:t>a </a:t>
            </a:r>
            <a:r>
              <a:rPr lang="en-US" sz="4400" b="1" dirty="0" smtClean="0"/>
              <a:t>beat.</a:t>
            </a:r>
          </a:p>
          <a:p>
            <a:r>
              <a:rPr lang="en-US" sz="4400" b="1" dirty="0" smtClean="0"/>
              <a:t>All of them are vegetables</a:t>
            </a:r>
          </a:p>
          <a:p>
            <a:r>
              <a:rPr lang="en-US" sz="4400" b="1" dirty="0" smtClean="0"/>
              <a:t>That I like to eat</a:t>
            </a:r>
            <a:endParaRPr lang="ru-RU" sz="4400" b="1" dirty="0"/>
          </a:p>
        </p:txBody>
      </p:sp>
      <p:pic>
        <p:nvPicPr>
          <p:cNvPr id="11268" name="Picture 4" descr="https://im2-tub-ru.yandex.net/i?id=5b770547c777ca87b3d960082e05b4a1&amp;n=33&amp;h=193&amp;w=4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60648"/>
            <a:ext cx="3059832" cy="2376264"/>
          </a:xfrm>
          <a:prstGeom prst="rect">
            <a:avLst/>
          </a:prstGeom>
          <a:noFill/>
        </p:spPr>
      </p:pic>
      <p:pic>
        <p:nvPicPr>
          <p:cNvPr id="11270" name="Picture 6" descr="https://www.colourbox.com/preview/4296345-character-toma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1" y="4293096"/>
            <a:ext cx="1691680" cy="1717442"/>
          </a:xfrm>
          <a:prstGeom prst="rect">
            <a:avLst/>
          </a:prstGeom>
          <a:noFill/>
        </p:spPr>
      </p:pic>
      <p:pic>
        <p:nvPicPr>
          <p:cNvPr id="11272" name="Picture 8" descr="http://22tt.ru/wp-content/uploads/2016/07/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5157192"/>
            <a:ext cx="2312976" cy="1412776"/>
          </a:xfrm>
          <a:prstGeom prst="rect">
            <a:avLst/>
          </a:prstGeom>
          <a:noFill/>
        </p:spPr>
      </p:pic>
      <p:pic>
        <p:nvPicPr>
          <p:cNvPr id="11274" name="Picture 10" descr="http://fotohomka.ru/images/Nov/02/3aa70ecd03a7f2f95a310e9dd472d16c/mini_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780928"/>
            <a:ext cx="2195736" cy="16561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s://blog.udemy.com/wp-content/uploads/2014/04/bigstock-Shopping-List-38287174-620x4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527" y="0"/>
            <a:ext cx="929652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03848" y="1988840"/>
            <a:ext cx="316835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chicken</a:t>
            </a:r>
          </a:p>
          <a:p>
            <a:r>
              <a:rPr lang="en-US" sz="4400" b="1" dirty="0" smtClean="0"/>
              <a:t>ice cream</a:t>
            </a:r>
          </a:p>
          <a:p>
            <a:r>
              <a:rPr lang="en-US" sz="4400" b="1" dirty="0" smtClean="0"/>
              <a:t>apples</a:t>
            </a:r>
          </a:p>
          <a:p>
            <a:r>
              <a:rPr lang="en-US" sz="4400" b="1" dirty="0" smtClean="0"/>
              <a:t>bananas</a:t>
            </a:r>
            <a:endParaRPr lang="ru-RU" sz="4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colourbox.com/preview/10977257-goodby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782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332656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What</a:t>
            </a:r>
            <a:r>
              <a:rPr lang="ru-RU" sz="4400" b="1" dirty="0" smtClean="0"/>
              <a:t> </a:t>
            </a:r>
            <a:r>
              <a:rPr lang="en-US" sz="4400" b="1" dirty="0" smtClean="0"/>
              <a:t>is there?</a:t>
            </a:r>
            <a:endParaRPr lang="ru-RU" sz="44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445224"/>
            <a:ext cx="1661177" cy="115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838350" cy="1171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09" y="1772816"/>
            <a:ext cx="2306791" cy="1322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502" y="3140968"/>
            <a:ext cx="1775498" cy="1281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51520" y="4293096"/>
            <a:ext cx="1728192" cy="978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5561856"/>
            <a:ext cx="172819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540"/>
          <a:stretch/>
        </p:blipFill>
        <p:spPr bwMode="auto">
          <a:xfrm>
            <a:off x="8162294" y="5446557"/>
            <a:ext cx="981706" cy="141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703569" y="5410305"/>
            <a:ext cx="1548374" cy="1347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413226"/>
            <a:ext cx="1188077" cy="144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470246"/>
            <a:ext cx="1494879" cy="1387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Picture 2" descr="http://www.hotel-r.net/im/hotel/at/burger-22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2780928"/>
            <a:ext cx="1907704" cy="1376452"/>
          </a:xfrm>
          <a:prstGeom prst="rect">
            <a:avLst/>
          </a:prstGeom>
          <a:noFill/>
        </p:spPr>
      </p:pic>
      <p:pic>
        <p:nvPicPr>
          <p:cNvPr id="27652" name="Picture 4" descr="http://s1.inconet.ru/images/travelkafe/sendvich/s.s-indejkoj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800200" cy="1800200"/>
          </a:xfrm>
          <a:prstGeom prst="rect">
            <a:avLst/>
          </a:prstGeom>
          <a:noFill/>
        </p:spPr>
      </p:pic>
      <p:pic>
        <p:nvPicPr>
          <p:cNvPr id="19" name="Picture 1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80728"/>
            <a:ext cx="1831262" cy="132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6" descr="http://images.clipartpanda.com/tomato-clipart-black-and-white-tomato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508104" y="1124744"/>
            <a:ext cx="1391341" cy="1368152"/>
          </a:xfrm>
          <a:prstGeom prst="rect">
            <a:avLst/>
          </a:prstGeom>
          <a:noFill/>
        </p:spPr>
      </p:pic>
      <p:pic>
        <p:nvPicPr>
          <p:cNvPr id="27656" name="Picture 8" descr="http://womanway.online/published/publicdata/WOMANWAY/attachments/SC/storage/images/health/28db1664de4cb351436b7f046750ad8a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59824" y="4365104"/>
            <a:ext cx="1584176" cy="1170270"/>
          </a:xfrm>
          <a:prstGeom prst="rect">
            <a:avLst/>
          </a:prstGeom>
          <a:noFill/>
        </p:spPr>
      </p:pic>
      <p:pic>
        <p:nvPicPr>
          <p:cNvPr id="27658" name="Picture 10" descr="https://im2-tub-ru.yandex.net/i?id=1bbb9444a0b7a62f11b4861354fbca8f&amp;n=33&amp;h=215&amp;w=9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771800" y="1412776"/>
            <a:ext cx="885825" cy="2047876"/>
          </a:xfrm>
          <a:prstGeom prst="rect">
            <a:avLst/>
          </a:prstGeom>
          <a:noFill/>
        </p:spPr>
      </p:pic>
      <p:pic>
        <p:nvPicPr>
          <p:cNvPr id="27660" name="Picture 12" descr="https://im1-tub-ru.yandex.net/i?id=fa05dfa70e0bdfe1f537b693fcac1544&amp;n=33&amp;h=215&amp;w=286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79512" y="1700808"/>
            <a:ext cx="1341023" cy="1008112"/>
          </a:xfrm>
          <a:prstGeom prst="rect">
            <a:avLst/>
          </a:prstGeom>
          <a:noFill/>
        </p:spPr>
      </p:pic>
      <p:pic>
        <p:nvPicPr>
          <p:cNvPr id="27662" name="Picture 14" descr="http://good-eda.ru/d/26909/d/18_5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436096" y="3573016"/>
            <a:ext cx="2041506" cy="1944216"/>
          </a:xfrm>
          <a:prstGeom prst="rect">
            <a:avLst/>
          </a:prstGeom>
          <a:noFill/>
        </p:spPr>
      </p:pic>
      <p:pic>
        <p:nvPicPr>
          <p:cNvPr id="27664" name="Picture 16" descr="https://im3-tub-ru.yandex.net/i?id=c96dae09acf5481883e9b9facf29e412&amp;n=33&amp;h=215&amp;w=215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763688" y="3501008"/>
            <a:ext cx="2047875" cy="2047876"/>
          </a:xfrm>
          <a:prstGeom prst="rect">
            <a:avLst/>
          </a:prstGeom>
          <a:noFill/>
        </p:spPr>
      </p:pic>
      <p:pic>
        <p:nvPicPr>
          <p:cNvPr id="27666" name="Picture 18" descr="https://im1-tub-ru.yandex.net/i?id=7ceb3ca9ccb3bfaefeb23157a94731ed&amp;n=33&amp;h=215&amp;w=237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707904" y="2492896"/>
            <a:ext cx="2257425" cy="20478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3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3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3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3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3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3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3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3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3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https://im1-tub-ru.yandex.net/i?id=7ceb3ca9ccb3bfaefeb23157a94731ed&amp;n=33&amp;h=215&amp;w=2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340769"/>
            <a:ext cx="4967603" cy="450647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19872" y="332656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/>
              <a:t>What’s this?</a:t>
            </a:r>
            <a:endParaRPr lang="ru-RU" sz="3600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 descr="https://ds03.infourok.ru/uploads/ex/094c/00039f43-db288b7e/1/hello_html_m2c7fa7c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00075" y="-459432"/>
            <a:ext cx="9744075" cy="779145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207242" y="1484784"/>
            <a:ext cx="710917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solidFill>
                  <a:srgbClr val="CC00CC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What </a:t>
            </a:r>
          </a:p>
          <a:p>
            <a:pPr algn="ctr"/>
            <a:r>
              <a:rPr lang="en-US" sz="5400" b="1" cap="all" spc="0" dirty="0" smtClean="0">
                <a:ln w="0"/>
                <a:solidFill>
                  <a:srgbClr val="CC00CC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is </a:t>
            </a:r>
          </a:p>
          <a:p>
            <a:pPr algn="ctr"/>
            <a:r>
              <a:rPr lang="en-US" sz="5400" b="1" cap="all" spc="0" dirty="0" smtClean="0">
                <a:ln w="0"/>
                <a:solidFill>
                  <a:srgbClr val="CC00CC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your </a:t>
            </a:r>
            <a:r>
              <a:rPr lang="en-US" sz="5400" b="1" cap="all" spc="0" dirty="0" err="1" smtClean="0">
                <a:ln w="0"/>
                <a:solidFill>
                  <a:srgbClr val="CC00CC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favourite</a:t>
            </a:r>
            <a:endParaRPr lang="en-US" sz="5400" b="1" cap="all" spc="0" dirty="0" smtClean="0">
              <a:ln w="0"/>
              <a:solidFill>
                <a:srgbClr val="CC00CC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  <a:p>
            <a:pPr algn="ctr"/>
            <a:r>
              <a:rPr lang="en-US" sz="5400" b="1" cap="all" spc="0" dirty="0" smtClean="0">
                <a:ln w="0"/>
                <a:solidFill>
                  <a:srgbClr val="CC00CC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 food?</a:t>
            </a:r>
            <a:endParaRPr lang="ru-RU" sz="5400" b="1" cap="all" spc="0" dirty="0">
              <a:ln w="0"/>
              <a:solidFill>
                <a:srgbClr val="CC00CC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s://thumbs.dreamstime.com/z/food-frame-27222880.jpg"/>
          <p:cNvPicPr>
            <a:picLocks noChangeAspect="1" noChangeArrowheads="1"/>
          </p:cNvPicPr>
          <p:nvPr/>
        </p:nvPicPr>
        <p:blipFill>
          <a:blip r:embed="rId3" cstate="print"/>
          <a:srcRect b="10269"/>
          <a:stretch>
            <a:fillRect/>
          </a:stretch>
        </p:blipFill>
        <p:spPr bwMode="auto">
          <a:xfrm>
            <a:off x="-468560" y="-1323528"/>
            <a:ext cx="10173385" cy="818152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9" y="2204864"/>
            <a:ext cx="88204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kern="10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Black"/>
              </a:rPr>
              <a:t>My </a:t>
            </a:r>
            <a:r>
              <a:rPr lang="en-US" sz="5400" b="1" kern="10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Black"/>
              </a:rPr>
              <a:t>favourite</a:t>
            </a:r>
            <a:r>
              <a:rPr lang="en-US" sz="5400" b="1" kern="10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Black"/>
              </a:rPr>
              <a:t> </a:t>
            </a:r>
            <a:endParaRPr lang="en-US" sz="5400" b="1" kern="10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7030A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 Black"/>
            </a:endParaRPr>
          </a:p>
          <a:p>
            <a:pPr algn="ctr"/>
            <a:r>
              <a:rPr lang="en-US" sz="5400" b="1" kern="10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Black"/>
              </a:rPr>
              <a:t>food </a:t>
            </a:r>
            <a:r>
              <a:rPr lang="en-US" sz="5400" b="1" kern="10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Black"/>
              </a:rPr>
              <a:t>is...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7030A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www.clipartkid.com/images/446/green-foods-free-ppt-backgrounds-for-your-powerpoint-templates-HOEKO2-clip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635896" y="332656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Crossword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1196752"/>
          <a:ext cx="4594579" cy="4064000"/>
        </p:xfrm>
        <a:graphic>
          <a:graphicData uri="http://schemas.openxmlformats.org/drawingml/2006/table">
            <a:tbl>
              <a:tblPr/>
              <a:tblGrid>
                <a:gridCol w="417689"/>
                <a:gridCol w="417689"/>
                <a:gridCol w="417689"/>
                <a:gridCol w="417689"/>
                <a:gridCol w="417689"/>
                <a:gridCol w="417689"/>
                <a:gridCol w="417689"/>
                <a:gridCol w="417689"/>
                <a:gridCol w="417689"/>
                <a:gridCol w="417689"/>
                <a:gridCol w="417689"/>
              </a:tblGrid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</a:t>
                      </a:r>
                    </a:p>
                  </a:txBody>
                  <a:tcPr marL="6773" marR="6773" marT="67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</a:t>
                      </a:r>
                    </a:p>
                  </a:txBody>
                  <a:tcPr marL="6773" marR="6773" marT="67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</a:t>
                      </a:r>
                    </a:p>
                  </a:txBody>
                  <a:tcPr marL="6773" marR="6773" marT="67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</a:t>
                      </a:r>
                    </a:p>
                  </a:txBody>
                  <a:tcPr marL="6773" marR="6773" marT="67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</a:t>
                      </a:r>
                    </a:p>
                  </a:txBody>
                  <a:tcPr marL="6773" marR="6773" marT="67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</a:t>
                      </a:r>
                    </a:p>
                  </a:txBody>
                  <a:tcPr marL="6773" marR="6773" marT="67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readik.ru/bukvy/jaramk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5796" y="-8871"/>
            <a:ext cx="9900324" cy="6866871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31640" y="1916832"/>
          <a:ext cx="4594579" cy="4064000"/>
        </p:xfrm>
        <a:graphic>
          <a:graphicData uri="http://schemas.openxmlformats.org/drawingml/2006/table">
            <a:tbl>
              <a:tblPr/>
              <a:tblGrid>
                <a:gridCol w="417689"/>
                <a:gridCol w="417689"/>
                <a:gridCol w="417689"/>
                <a:gridCol w="417689"/>
                <a:gridCol w="417689"/>
                <a:gridCol w="417689"/>
                <a:gridCol w="417689"/>
                <a:gridCol w="417689"/>
                <a:gridCol w="417689"/>
                <a:gridCol w="417689"/>
                <a:gridCol w="417689"/>
              </a:tblGrid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</a:t>
                      </a:r>
                    </a:p>
                  </a:txBody>
                  <a:tcPr marL="6773" marR="6773" marT="67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m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i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l</a:t>
                      </a: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k</a:t>
                      </a: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u</a:t>
                      </a: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</a:t>
                      </a:r>
                    </a:p>
                  </a:txBody>
                  <a:tcPr marL="6773" marR="6773" marT="67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b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a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n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a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n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a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</a:t>
                      </a:r>
                    </a:p>
                  </a:txBody>
                  <a:tcPr marL="6773" marR="6773" marT="67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c</a:t>
                      </a: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a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k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e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</a:t>
                      </a:r>
                    </a:p>
                  </a:txBody>
                  <a:tcPr marL="6773" marR="6773" marT="67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c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h</a:t>
                      </a: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e</a:t>
                      </a: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e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s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e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t</a:t>
                      </a: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</a:t>
                      </a:r>
                    </a:p>
                  </a:txBody>
                  <a:tcPr marL="6773" marR="6773" marT="67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b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i</a:t>
                      </a: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s</a:t>
                      </a: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c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u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i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t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s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m</a:t>
                      </a: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</a:t>
                      </a:r>
                    </a:p>
                  </a:txBody>
                  <a:tcPr marL="6773" marR="6773" marT="67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w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a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t</a:t>
                      </a: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e</a:t>
                      </a: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r</a:t>
                      </a:r>
                    </a:p>
                  </a:txBody>
                  <a:tcPr marL="6773" marR="6773" marT="67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6773" marR="6773" marT="67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://img0.liveinternet.ru/images/attach/c/6/89/939/89939584_1268924976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19754" y="0"/>
            <a:ext cx="996375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87416" y="76470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Make the words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4499992" y="1916832"/>
            <a:ext cx="357020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o, r, r, C, a, t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e, r, a, n, O, g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S, g, s, a, s, a, u, e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C, e, k, </a:t>
            </a:r>
            <a:r>
              <a:rPr kumimoji="0" lang="en-US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n, c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o, C, k, e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e, R, c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http://img0.liveinternet.ru/images/attach/c/6/89/939/89939584_1268924976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65782" y="0"/>
            <a:ext cx="10309782" cy="6858000"/>
          </a:xfrm>
          <a:prstGeom prst="rect">
            <a:avLst/>
          </a:prstGeom>
          <a:noFill/>
        </p:spPr>
      </p:pic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5148064" y="1772816"/>
            <a:ext cx="244009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carrot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orange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sausages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chicken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coke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rice</a:t>
            </a:r>
            <a:endParaRPr kumimoji="0" lang="en-US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07496" y="1052736"/>
            <a:ext cx="4536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Let’s check!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</TotalTime>
  <Words>172</Words>
  <Application>Microsoft Office PowerPoint</Application>
  <PresentationFormat>Экран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Microsoft Office</cp:lastModifiedBy>
  <cp:revision>116</cp:revision>
  <dcterms:created xsi:type="dcterms:W3CDTF">2014-11-16T07:47:47Z</dcterms:created>
  <dcterms:modified xsi:type="dcterms:W3CDTF">2017-05-22T18:31:03Z</dcterms:modified>
</cp:coreProperties>
</file>