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5" r:id="rId3"/>
    <p:sldId id="296" r:id="rId4"/>
    <p:sldId id="297" r:id="rId5"/>
    <p:sldId id="298" r:id="rId6"/>
    <p:sldId id="304" r:id="rId7"/>
    <p:sldId id="299" r:id="rId8"/>
    <p:sldId id="301" r:id="rId9"/>
    <p:sldId id="302" r:id="rId10"/>
    <p:sldId id="303" r:id="rId11"/>
    <p:sldId id="305" r:id="rId12"/>
    <p:sldId id="306" r:id="rId13"/>
    <p:sldId id="307" r:id="rId14"/>
    <p:sldId id="321" r:id="rId15"/>
    <p:sldId id="310" r:id="rId16"/>
    <p:sldId id="311" r:id="rId17"/>
    <p:sldId id="322" r:id="rId18"/>
    <p:sldId id="319" r:id="rId19"/>
    <p:sldId id="315" r:id="rId20"/>
    <p:sldId id="317" r:id="rId21"/>
    <p:sldId id="318" r:id="rId22"/>
    <p:sldId id="313" r:id="rId23"/>
    <p:sldId id="314" r:id="rId24"/>
    <p:sldId id="32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339966"/>
    <a:srgbClr val="00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883C6-E408-436F-A6FE-1CFA2C06F226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E747-4261-46B7-B716-9627C6BA3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D3D1-8699-4FB0-AF09-399E6B4CD157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8D51-E09D-4E4C-8049-9EAEFF22B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D7435-57B7-4E1F-AA98-814B64D09976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46462-FED0-40F7-9A8B-5B7AAE40B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C088C-1286-42EB-9C7B-62C47C968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84004-F25D-4B5A-A35C-C8B5A9270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39F3D-279F-492B-AF47-F8D596C7F1A1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DA8C-79A1-4423-B6BE-2B5F81E72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7EAE6-470A-4A7D-B920-B62D6025DF6F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1233-ACFF-4A45-942F-0FC406C5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F23F-77D7-4222-B67C-12997F05D077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1A7F0-6CCB-4A85-B8A9-ADA17419F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849CD-547B-4ED7-93E8-ECDAA50F3058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EDF5-AA41-4072-B23F-A31A69DF4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07B72-5DCF-4509-A8E2-294EE5FA6BF1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63FE7-2F42-4592-AA21-2AC20ADAF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C2365-8646-4E9D-9E7B-FED4225A8A98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AD1F-8423-4486-8FB6-DC6E5B6AB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2EFDE-0479-4C5F-A04D-54C0DA0DE6C5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B169E-734F-4F62-AD25-0DD7D22FB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9F89F-2EB3-4A6A-9A74-DA84BA558C28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B58C-ED06-4D7A-AA51-9BE6EE196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DCACDE-2069-49E5-81CC-C6513CDA8A73}" type="datetimeFigureOut">
              <a:rPr lang="en-US"/>
              <a:pPr>
                <a:defRPr/>
              </a:pPr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143FA9-AC59-4EFD-AEA2-DC207A75B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tourister.ru/files/2/8/6/5/0/7/2/28650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86200"/>
            <a:ext cx="4648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foto.cheb.ru/foto/foto.cheb.ru-149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6438" y="0"/>
            <a:ext cx="46275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zvezdochka-tc.ru/assets/images/shops/cent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418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://travel.rambler.ru/media/original_images/4ff9eda1659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911600"/>
            <a:ext cx="44196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04800" y="2667000"/>
            <a:ext cx="8077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solidFill>
                  <a:srgbClr val="C00000"/>
                </a:solidFill>
                <a:latin typeface="Calibri" pitchFamily="34" charset="0"/>
              </a:rPr>
              <a:t>Going shopping</a:t>
            </a:r>
            <a:endParaRPr lang="ru-RU" sz="9600" b="1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4478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6600" b="1" smtClean="0">
                <a:solidFill>
                  <a:srgbClr val="FF0000"/>
                </a:solidFill>
              </a:rPr>
              <a:t>Fast food restaurant</a:t>
            </a:r>
            <a:endParaRPr lang="ru-RU" sz="6600" b="1" smtClean="0">
              <a:solidFill>
                <a:srgbClr val="FF0000"/>
              </a:solidFill>
            </a:endParaRPr>
          </a:p>
        </p:txBody>
      </p:sp>
      <p:pic>
        <p:nvPicPr>
          <p:cNvPr id="13316" name="Picture 2" descr="http://i2.otzovik.com/2010/12/39055/img/13757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som.spbu.ru/images/upload/publishing/bookstore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3185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828800" y="5334000"/>
            <a:ext cx="5562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b="1">
                <a:solidFill>
                  <a:srgbClr val="FF0000"/>
                </a:solidFill>
                <a:latin typeface="Calibri" pitchFamily="34" charset="0"/>
              </a:rPr>
              <a:t>Book shop</a:t>
            </a:r>
            <a:endParaRPr lang="ru-RU" sz="6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232025" y="5105400"/>
            <a:ext cx="511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Clothes shop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5363" name="Picture 2" descr="http://bizmagazine.ru/sites/default/files/styles/large/public/images/20143107181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5"/>
            <a:ext cx="91440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048000" y="5257800"/>
            <a:ext cx="3763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Toy  shop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6387" name="Picture 2" descr="http://www.toshop.ru/pictures/pressa_2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28600" y="381000"/>
            <a:ext cx="19097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florist’s</a:t>
            </a:r>
            <a:endParaRPr lang="ru-RU" sz="4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743200" y="381000"/>
            <a:ext cx="25606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shoe shop</a:t>
            </a:r>
            <a:endParaRPr lang="ru-RU" sz="4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5791200" y="381000"/>
            <a:ext cx="31289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clothes shop</a:t>
            </a:r>
            <a:endParaRPr lang="ru-RU" sz="44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7413" name="Picture 2" descr="http://admin.unassvadba.ru/Image/Nastja/vikup/vikup_nevesti_zv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2438400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http://pentagon.in.ua/uploads/posts/2010-10/1286896633_obuvnoy-magaz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371600"/>
            <a:ext cx="29416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 descr="http://bizmagazine.ru/sites/default/files/styles/large/public/images/201431071818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8850" y="1295400"/>
            <a:ext cx="31051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Прямоугольник 7"/>
          <p:cNvSpPr>
            <a:spLocks noChangeArrowheads="1"/>
          </p:cNvSpPr>
          <p:nvPr/>
        </p:nvSpPr>
        <p:spPr bwMode="auto">
          <a:xfrm>
            <a:off x="0" y="3200400"/>
            <a:ext cx="5356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</a:rPr>
              <a:t>Where is the clothes shop?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17417" name="Прямоугольник 8"/>
          <p:cNvSpPr>
            <a:spLocks noChangeArrowheads="1"/>
          </p:cNvSpPr>
          <p:nvPr/>
        </p:nvSpPr>
        <p:spPr bwMode="auto">
          <a:xfrm>
            <a:off x="-122238" y="3810000"/>
            <a:ext cx="5381626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</a:rPr>
              <a:t>- It’s </a:t>
            </a:r>
            <a:r>
              <a:rPr lang="en-US" sz="3600" b="1">
                <a:solidFill>
                  <a:srgbClr val="FF0000"/>
                </a:solidFill>
                <a:latin typeface="Calibri" pitchFamily="34" charset="0"/>
              </a:rPr>
              <a:t>next to</a:t>
            </a:r>
            <a:r>
              <a:rPr lang="en-US" sz="3600" b="1">
                <a:latin typeface="Calibri" pitchFamily="34" charset="0"/>
              </a:rPr>
              <a:t> the shoe shop.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17418" name="Прямоугольник 9"/>
          <p:cNvSpPr>
            <a:spLocks noChangeArrowheads="1"/>
          </p:cNvSpPr>
          <p:nvPr/>
        </p:nvSpPr>
        <p:spPr bwMode="auto">
          <a:xfrm>
            <a:off x="233363" y="4800600"/>
            <a:ext cx="4887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</a:rPr>
              <a:t>Where is the shoe shop?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17419" name="Прямоугольник 10"/>
          <p:cNvSpPr>
            <a:spLocks noChangeArrowheads="1"/>
          </p:cNvSpPr>
          <p:nvPr/>
        </p:nvSpPr>
        <p:spPr bwMode="auto">
          <a:xfrm>
            <a:off x="-1219200" y="5534025"/>
            <a:ext cx="8153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-"/>
            </a:pPr>
            <a:r>
              <a:rPr lang="en-US" sz="3600" b="1">
                <a:latin typeface="Calibri" pitchFamily="34" charset="0"/>
              </a:rPr>
              <a:t>The shoe shop is </a:t>
            </a:r>
            <a:r>
              <a:rPr lang="en-US" sz="3600" b="1">
                <a:solidFill>
                  <a:srgbClr val="FF0000"/>
                </a:solidFill>
                <a:latin typeface="Calibri" pitchFamily="34" charset="0"/>
              </a:rPr>
              <a:t>between  </a:t>
            </a:r>
          </a:p>
          <a:p>
            <a:pPr algn="ctr"/>
            <a:r>
              <a:rPr lang="en-US" sz="3600" b="1">
                <a:latin typeface="Calibri" pitchFamily="34" charset="0"/>
              </a:rPr>
              <a:t>            the florist’s and the clothes shop</a:t>
            </a:r>
            <a:r>
              <a:rPr lang="en-US" sz="4400" b="1">
                <a:latin typeface="Calibri" pitchFamily="34" charset="0"/>
              </a:rPr>
              <a:t>.</a:t>
            </a:r>
            <a:endParaRPr lang="ru-RU" sz="4400" b="1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705475" y="3657600"/>
            <a:ext cx="3438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next to -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следующий</a:t>
            </a:r>
            <a:r>
              <a:rPr lang="en-US" sz="2800" b="1">
                <a:latin typeface="Calibri" pitchFamily="34" charset="0"/>
              </a:rPr>
              <a:t> 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019800" y="5105400"/>
            <a:ext cx="292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between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 - между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://www.raiffeisen.ru/common/img/uploaded/euro_dis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002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0" y="1219200"/>
            <a:ext cx="955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CD</a:t>
            </a:r>
            <a:endParaRPr lang="ru-RU" sz="3200" b="1">
              <a:latin typeface="Calibri" pitchFamily="34" charset="0"/>
            </a:endParaRPr>
          </a:p>
        </p:txBody>
      </p:sp>
      <p:pic>
        <p:nvPicPr>
          <p:cNvPr id="18436" name="Picture 6" descr="https://img1.wbstatic.net/big/new/1000000/1009213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0"/>
            <a:ext cx="1828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6484938" y="0"/>
            <a:ext cx="2659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pair of shoes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4572000" y="5029200"/>
            <a:ext cx="21415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magazine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8439" name="Прямоугольник 6"/>
          <p:cNvSpPr>
            <a:spLocks noChangeArrowheads="1"/>
          </p:cNvSpPr>
          <p:nvPr/>
        </p:nvSpPr>
        <p:spPr bwMode="auto">
          <a:xfrm>
            <a:off x="457200" y="4343400"/>
            <a:ext cx="118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ring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8440" name="Прямоугольник 7"/>
          <p:cNvSpPr>
            <a:spLocks noChangeArrowheads="1"/>
          </p:cNvSpPr>
          <p:nvPr/>
        </p:nvSpPr>
        <p:spPr bwMode="auto">
          <a:xfrm>
            <a:off x="6781800" y="5105400"/>
            <a:ext cx="61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a CD</a:t>
            </a:r>
            <a:endParaRPr lang="ru-RU" b="1">
              <a:latin typeface="Calibri" pitchFamily="34" charset="0"/>
            </a:endParaRPr>
          </a:p>
        </p:txBody>
      </p:sp>
      <p:sp>
        <p:nvSpPr>
          <p:cNvPr id="18441" name="Прямоугольник 8"/>
          <p:cNvSpPr>
            <a:spLocks noChangeArrowheads="1"/>
          </p:cNvSpPr>
          <p:nvPr/>
        </p:nvSpPr>
        <p:spPr bwMode="auto">
          <a:xfrm>
            <a:off x="3476625" y="0"/>
            <a:ext cx="2355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some aspirin</a:t>
            </a:r>
            <a:endParaRPr lang="ru-RU" sz="3200" b="1">
              <a:latin typeface="Calibri" pitchFamily="34" charset="0"/>
            </a:endParaRPr>
          </a:p>
        </p:txBody>
      </p:sp>
      <p:pic>
        <p:nvPicPr>
          <p:cNvPr id="18442" name="Picture 2" descr="http://myagkayaigrushka.ru/images/stories/2acf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733925"/>
            <a:ext cx="2514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8" descr="http://allmagz.ru/images/cat/cosm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313238"/>
            <a:ext cx="194310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2" descr="http://static.baza.farpost.ru/v/1395027314097_bullet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979988"/>
            <a:ext cx="25146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AutoShape 4" descr="data:image/jpeg;base64,/9j/4AAQSkZJRgABAQAAAQABAAD/2wCEAAkGBxASEhUTEhIVFRUVFRYVFxgXFxYWGBgXFxgXFhUYFRYYHSggGhomHhgVIzEjJSorLjAuGCA1ODMtNygtLisBCgoKDg0OGhAQGCsmHyYtLS0xLjc3LS0rLy8tLS03LS0vNS0rLy0tLy0tLS0vLS03LS0tLSstLS0tLSsrKy0tLf/AABEIAJcBTQMBIgACEQEDEQH/xAAcAAEAAgIDAQAAAAAAAAAAAAAABAUGBwECAwj/xABMEAACAQIEAQcIBgYHBgcAAAABAgMAEQQFEiExBgcTIkFRYTJxcoGRobGyFCMzNUJzCBU0UrPBFkNidIKiwiQlRIOS4Rc2VGOE0fD/xAAaAQEBAQEBAQEAAAAAAAAAAAAAAQIDBQQG/8QAMREBAAIBAgQDBgQHAAAAAAAAAAECEQMEEiExQTKBkQUTcbHB0RQiUvEVQlFTYaHh/9oADAMBAAIRAxEAPwDeNKUoFKUoFKUoFKUoFKUoFKUoFKUoFKUoFKUoFKUoFK66h31x0g76DvSvMzCuOnFB60rx6fwrgznuoPelRzMfCuDKaCTSovSHvrjUe+gl1xqHfUOuC47xQTqVA6dR+Kn00Dtv6qCfSoaY8EgWO9TKBSlKBSlKBSlKBSlKBSlKBSlRcykKxSMpsQjEHuIHjQSb1zWvE5a4hHKyIsg7wSjW9VwfYKv8Dykw8g3LIbkEP3g2PWFx8KswkWiZwyO9cFx31DjYMLqQR3ggj2iuaipXSjvrjphUYmupkXvFFSunHca4M/hUQzr311OJXxoiWZz3Vx0xqGcUO41wcX4UXCZ0p7641nvNQjim7hXU4hu+hhO1HvpUAyt3mupY959tDCwvXBcd49tV1LVDCeZl766nEr4+yoVKCYcUO411OK8PfUalB7nFHuFdTiGryppPdQdzM3fXUue815SzKgJdlUKLkswUAd5JOw8TVViOVmWp5WNww/5qN8pNBc0qmzvlRg8GiSYiUqsg1IRHI4I6u90U6fKXja96q8t5xMDiOkMKYl0hR5JZOhtGiojOSzargkKbC29Bllc1hcGf4sT2dlbSY+miUApGkrxIuhtAfWOmBBZiH6GQaV41mhFB2j4jziryqOPyh5xV5VJKUpRClKUClKUClKUClKUCoeb/AGEvoN8KmVDzj7CX0G+FBqbGMRIpA7hx8TbhvXvgm8odl7ja2x24ece+q+SI6pzv5cZ8N0tsLDfyb7ns7ql4Z+uD1jqHE7i9rgDzWIrXZz6XW2XyMsiaSRdlBsSL7gb2rLyx7zWHYP7RPTX5hWY1h2lxXNK8MbieijeTQ76FLaY11O1hfSi3Gpj2C9B70rWmO55sHGzJ9ExQZSQRII42DDYhl1Eg1siGQMqsu4ZQw8zAEfGiO9cXrGOXnLOHLIQxAeaS/RR3te3F3tuEHtJ2HaRjuAynlBjYRiJMxOEdxrigjQooBAKdKRuL9x1EXF+6g2Teu2k9xrWnJzFY7HZbiRisTiIZ8JLOuuBhDIxii1hJSosy6ieFr2G9YVzWGTMMcY8XPiJkWF5NJnl3YFQLkNcjrHag33NMibuyqO9mVR7WNQ4M8wbyCKPFYd5GvpRJo3Y2BJsqsTsATWA86XJLL4Msmlhw0aSK8VnGot1nCtckm9wTUP8AR+w6dDipNK6xLEoaw1AaHuA3ECgzDFc42Tx8cYh9BZH+RTUx+VMX0Y4qODFyoG06UgYSEadfSBHseit+PhWm+fJQMyFgBfDxE2AHa9bl5UZ0uDy+SdrdWEKgP4pHUIi+03PgDVGN5PzoxYyYQYTBzySEE2Z4owFXckm5sBXrzhcuMXlrLbBxvE5KxyNKdyqqW1RqAV3JHE3tWuOYz7zH5E3yist/SB/Z8J+bL8i0EjFcrM7bLhmMS4IRkFjGEmaRVDlC3WaxsePhvXvyL5Y4jNsPNF0v0XFQ2fpIkRg8dmGySX0nVpvbwta5qPgcZHFyXu5A1YeWNfF5JHVQO89vmBPZWP8AMPl7mXF4jfQuHMPgWch+PeBH/mojx5uM7x+ZY4Q4nHYroxG8hWOUx3KWsDpFgN+7sq4594EjWGVZJFlmdgy9K+goiKLiO+lQDp4W41jfMSP95/8Ax5f9Ncc6874uV8YG+ojnOBhFvK6JS8sg34Fyd/Ed1BsPmdyjDHLI3MMbNOZFlLKG6RVlYBXB2Ki3Cta8jYEHKBUCKFXFYgBbDSAol0gDhtYW81bX5m/urDelN/GetP5TjmgzxpVhknZcViLRxAs73MgsoAN+N/VRW6uc4/7qxf5a/wARKwzmFiV8NjUdQyO6IyngysjqwPgQSPXXpy15T5jPgMQrZRNBCyANJK+kqA6m/RsgJ3sPXXH6P32GL/Ni+VqDOsLydIdDLMZViIZAVs7FShj6d9RD6THG2yrdkB7wb6lKg7R8R5x8avKoo+I84+NXtUkpSlEKUpQKUpQKUpQKUpQKh5x9hL6DfCplQ84+wl9BvhQajgUF8Su1yVNtrnq2B91h4Ad5riGWyqbjZh33Ivv4DiakYJ06WYAMCGXVcJY3GxUjrEbHyvVtXhFGeuu/GxAtwO1z4WrVejGpHOJXOD+0T01+YVmNYVlT6jEe9k+IvWa1h1zkovGlU3LLMPo+BxU17aYXA9Jx0ae1mUUHzxyuw7y2zEm6Y2fEldtwI3WwPqYew1vbmtzDp8swp/EimA/8olV/y6KwTlfgMPHyewsRliE0PRTaOkTWTKSZQEBuSOlHqWpn6PeY3TE4f9145l/xDQ/yx1WWF8pMd+ss7CsSY2xUeGQdgiWQR7efrN52NfRp8BYd3d3CvlnkI9sywZP/AKqEesuB8TX1LUWFZmWEjjw+LKIqmSKeRyBbU5iYFm8dhWleYf7xf+7S/NHW8c7/AGbEf3eb+E9aO5h/vF/7tL80dUbK54vujEenB/FWse/R+/ZsX+dF8j1kPPF90T+nB/FWse/R+/ZsX+dF8j1BifPr95D+7xfF62Hno+nY2DB2DQ4OAYzEA7qZTH/s8bW7dw1jxDGte8+f3kP7vF8XrZvN3l0iYF8RNvPjFeeQ9ylCIV8AE3t/boNXcxn3mPyJvlFZd+kF+z4T82X5UrEuYz7zH5E3yist/SC/Z8J+bL8q1RD5I83/AOsMDhnxONn6EBujgQKqoNbBrE3Go79bTffwraOXZTBhMP0OHjCRqrbDiTpN2Y8WY95qk5q/unC+i/8AEesmxcirG7MQAEYkkgADSeJNQfMnIXN3w08jR6jNJA8EIUXPSzFUQjutcnzgVnnO1k64PKsBhlt9VIQxG2pyhMjetiT5rViXNIcMuZRviXRFjV3QuwVekA6m52vuSPECs05+81gZIcMsgM0cpd0F7qpQadRtYXuLCqjLOZv7qw3pTfxnrVnI/wD8xD+94n4S1n3NRnsceVheinZsMskjKsZJcPIzKIr2DsbjYVhXJ7JM1TM/pyZZiWXp5JdLr0V1k17an2BAb3UVtTnO+6sX+Wv8RKw/9H77DF/mxfK1ZZy+wWOxOE+jwRRL06DpjLJp6OxRtK7dY31C/wDZ8axjm9yPFZW7CbG5esMjBpEEmqUlVYLoJUAbkX81RmbVjrLadKpZeVeAX/iFPohm+AqDNy8wS8Olf0UA+dhRztudGvW0erKY+I84q9rWMPODC0iIkD3ZlHWZRxIHAXrZtVdPWpqeCcuaUpR0KUpQKUpQKUpQKUpQKh5x9hL6DfCplVfKZnGEnMYu4ifSLXubbC1DOGr8tkJkm/d1KV2cX8pW3PVO6nh411xItLe17jz9luFVOB5SRq7dNE0TkANpB0ki9iUO4O533vt3VaYnExyBXjdWANtje3aLjiOB41a9XKdWl6/llY5LIC627JF8NiQeHtrOa19kcxM63PFlPsYVsGpaMS6UnNSsH52yZMLDhFNmxeLhh9V9RJ8AdHurOK1pynxGPnzLCyw5ZiJIsE8w30oJWfq60Y7BeqhF+7sqNLWbmrynQ6x4c6yjKjtJKSGIIU21W427K1XzN5gYM1jU7CVZIWvxBI1KPDrotfQmP6VY3MQUyBT0fSXCF7dXWRvpvxtWlP8Aw3xgnOKlx+Bw8vTdMLOSFfXrBUEcAew0SZiO7G+WWXvlubMwXZZ1xMXcUL9ItvMbr51NfSGHxMcqLLGwMbqJFa4toIve/C1vgawzlJHlWNw8cWOxMckqKProbhg9hrZNKkBWO+k3HDtF6wleT+CjUwjNsc2GN7wojIpvub6n0H/pquU7jSr1tHqzrJuU4xuEzKUsvRRviYoTsv1YhupJ7SSb+utWcy+YQwZgWmlSJWw8ihnYKCxKEC52ubGsxkxWSLhkwowEjwo/SgPJoLSWKl3ZGuxsbb7eG1cYTG4IEfR8nw5I4EqZSP8ALTDlO90P1LXnszeCPAPhme00piZEsb6VkuzE2sB1SOPGsf5icw6LpcO0M153V0kEZ6IBEe+t+zw43vWS/r3N5DqTBgHhq6Fi1vSduFya9dHKCXtKDzwr7hc0T8ZE+Glp8mv+XmT5jmuM6fD5dikTo0jXpUEZOm5JNzZdz3nhW0Ric1bAn/ZIYMTfogkswZBH0dul1JtfV+GqiXIMzb7bHqnfeeQD2AAVAfk7hQfrs0iPeF659uu/uozO7v2p6zEKHkvyFxuXzrP+sMBC4BUhn19VtmFitr2q85a5XhMfPqnzYiBd44I4tWglVDHpB5RJBO42van0DJk8rFTP6CW+KU+lZKnDD4mXxZ9I9zj4VXG28v8A1pHnn5Pfkrjsuy1GSLE4zEK1rI4GhLEk9Gp0hSb79+1evKDlbgMVH0M2Fklj1K+lpBH1lvpJ0G54na9qh/0iwK/Z5bH53bV8VNcnlvKv2WGw0fmjN/cRTDlO9t31I8omUfDT4UEHD5LASPJJRpTfsPk1cpmecSMWTBojNxYQaWNthd5Dv66p5uW2Pb+tC+iiD4g1An5RY1/KxMvqYr8tqYcbbyP12n0hlpw2fvuX6P8AxRL8oNqiz5FjjvPmSIO3ViH+GwrDpcTI3lO7ekzH4mvG1XDjbdUntafjP2ZU2RYEfbZmj+gpf3hmrr9GyVOM2Jk9FQvxUfGsYpTDnO4r2pH+5+rJ/wBY5Ovk4OZz/wC5Jb3ByPdXP9JsKv2eWwDxezf6axelMH4q8dIiPKGXYLlriOkREiw8as6CyRkbFgP3re6tzV855b9tF+ZH8wr6MqTD1fZurbUrbilzSlKj0ylKUClKUClKUClKUCqflfIVwWJZTYiFyD3EKbVcVS8tP2DFfkSfKaM38MtGxco9YC4qFJl77BWH8vZapeWYbBmRZIJiOxon8og9xPG3H8VYrXdHIIbtBBHqN6kPGruJzHFGfm2I88kVpNC6kYFV/etxXb1VJ/pLm0n2eEsPyZD72NvdVe+KVAHjXrAa1Ym5BG67HxAqBNytx7ccQw9FUX5Vrcw77vXikx+aY+GPqyC+fycFK+qBPjvXEmQ5u32uL0Dxmce5QBWIz5tiX8ueVvPI9vZe1Qzvx38+9TD4Lbqk9eKfjP2ZZNyXjB+vzOEHt31n/M4NdP1VlCeVjZH/AC4yP9J+NYtSrhzncU7aceeZ+rKTJkicI8TL5zpHzLT9e5an2eXBvGSS/wAQ3xqoyjBCTVdA3BRditmYPa24ubgWHuqSYMGoIMgN7W4nhpsSyAkKd7gb+zeOtdS8xxRFY8vun/0z0/ZYPDR+Om/wtXlLy6x54OiejGP9V6hwS4PgUG+kX6/7zajdzt1dHd27dlcDMoOCRE2JvYKLjfS3aQbWFrW7eND3ur/c9P8Ajl+U2Pc2+kSEnay2B8w0i9RDLipQCWmkBva7OwNuNrmrAZs+3RwsF4kHwTQdwovw4+q3bXSGTFqtggFy+5IuTqLEWLcQbkCw4dovRmc2nna0+qvjyyZiepwBO5HYbH37V7wZM7bB04kbFjuLX7LcSBViMNi36hkjFza4UDiL8QouCfXcVFhwUkiLK2I0hweJO2xFjuNzYbdxvTKe5rE+GZQcfgTFa5vfwI4bdvm9lj21Eq2OBgBszkEdjOg24EdW4uLE8d7AWBNeOLGG0Hoz19S2HX2XT1r3Gk71YlyvpdZ5Qr6UpVcClKUQpVhlmS4jEbxRkqDYsbKoPdqPE+AufCr08gcQACZYwe0dcgec6amYfRTbat4zWssby3ASTyLFEupm9QA7WY9ijtNbAy7khhsOuqZVnfvYkICe5OB9d/VTkXlEmE6dpQt2CKjKwYFesWt2jfTxA7KmT4oMwJOw4DxrMy9bZ7Ota8V45/J6zYXDN1DBEBa9hEnjbe2wrGeUnJeII0uHuukFmS5ZSBuShO4Nt7cPNWQtiQ3jUfGzqkT+CN8pqRL6tbQ071mJhrrLvtYvzI/mFfRlfOWXfaxfmR/MK+jRWpfH7K8NnNKUqPWKUpQKUpQKUpQKUpQKpOWv7BivyJPlNXdUnLX9gxX5EnymjN/DL5vpSlZfnWVYGXVhwf7BB/w3H8qqqk5FLeKRf3bn1MD/APRqPXXPKDeTmKT/AIdo0LEAAkk2AAuSTwAA4mriLk3LY9I6pbioEkzL29cQowTb94g15SSHDIETaZ1Bkb8SIwBWJD+ElbFjx3C997fkfjejheyFuhdpWAA3BRbBWLizfVudlY2BI4byWdHTpxcNlHiMpcIZI3jmjXdmja+kd7owDqPG1vGq+vXB4h4mV42KsvAjzbgjgQe0HY1LzaFLpLGulJlLBRwRlOmRB4Btx4MKONoraM1MshgYN0z6QCttzftv1QCTwt6/Gvd2wiAaQHa2567DePbqtYbMRx3uDtbjFyrLnxEgjSw7STwA7z38OA3r2wGViRFJk0vLr6JNOrV0YudTahpubgbHcHhR0pxcMYrHxen6ygW4WHY2HBQdmJDX333H/SONcHPDsFTgGG7X2YqW4Adqg925qDh8FK6s6IzKvlMBsNr7nhU7C5I5J6QiMAA+VHuS2kICWADXBBBNxbhU5Fb6tujrJnkpvcJfexAN1uRsova1tuHvFRWzGY/jPbwCjj27Dj4+fvqVhsjkfT1lDNxXrllW8gJI022Mb7A34V7xZGl2Bla6lRZUDbMjPuQ+zAIw02O9t6ZheDXsq5cXI2zOxB3tc2v5uFeG1XjZRH0JlXWSULpGSA2myEkkLZtIYt2XBU2tepeXyARRXvHYXjYumh5D0oBsBdWUlTcna24Gxq5T3NpnFpY2sLWYhWstgxsbLfYaj2b99dKyOfFpo3kGpI3SRdRJkkeCKMEWuHsysCb/AIb9tdMJm8KRILHWsTxbL+GQszAnzhPU7UyTo0iccSimhZDZlKki9mBBseBseyule+On6SR336zs2+5sSSAa8Kr57RGeRWQ8i8hGKlJkv0MQDPY21E+Sl+y+5J7hWPVlfIvMhEkwPBjHf/ML2qS+nZ0rfWiLdGeK6xiyqFAGlFXgBwAHZXi+OJIFuI7xt4f96pGzQH8QI8a6nMl7WHqrD9JmIWoIFwO3jesAXlUjFgJFNiRuRfY23vVxnXKJIY7nidkXtY/yA7TWsPogc3YAk7k27e2o+fW166fVm03KuNR1pVHgu59QAJqnzHPpJxpUFY73N/Ke24v3Dw9vdVXBgVXgoFSkhqxEvP199xV4ap2WH6yL8xPmFfR9fOOXD62P8xPmFfRwrUuvsrw2c0pSo9YpSlApSlApSlApSlAqk5a/sGK/Ik+U1d1Sctf2DFfkSfKaM38MvmxOLecd/cK710jG7er+f8713rLwNTr6J+RS2kkX95D7QCfhq/8AxqzybDCWeJDwZ11eiDdvcDVBg5bSX7jb1EW/mayHI8SI8RE7eSHXV4KTpY+oE1uJ5M60xN6RPT9lpmHJ/ENqlZlZ5JEOkLJa85uul2UK1tQvYm2/dVhhI/ooskyaEP0iRjEpaWJl0KY9d+3VGRsQXvuKqMdnWLjkZCUR0+rYpGqsdA0C7EXPC49R7BVnkUizQM0ziRw7r9a6t9XaN7WkmQadVzwbceFHTTnTnUmKRORuT+GjdA6voKlyzGW1hA0turEBYEfhZjYeeofKWGFIkWLgszgWYsp1RQsxjuSdJOnib3vw4VQSTOwGtmaw21Em3tqdmw0LFB+KNSz+EktmKnxCiMHxBphxtq1mlorXDjIMSkeIjkc2VSSTYm3VI4DftqRl2PiRImYsJYBIFUC4fXcqdX4dLM19jewqLl+DSQEs2mzADjvdJG7FO91HGw41KxGWQx31SFrEg2KJba42a5N+IIHDz3CWdPjiuYxj9vsrsNOFR1K31hB4DS6vv59NqssRnoe31K2FyAzE2OrWvkhRYEsLWsQd+Fz2fD4RRfUCLkAlmNyAhBKoPJNyW3v2DurquIwYvZTtqG6agb2sRqPVtp2PHrmnJqIvWMcUIjZrKSCCAbAeSDfdySQbg3LvccOta1q6iadzddZuVPUWwvGOppCiw0jhbhU5M6RTdIrb8AQANiNQ2PW381hUaDNWUEaVPaONtWvWDYHsJO3mozM1zzu6vg8TIdTK7M5G7NuSwsOJvew93hXZMllJ30LcA7niO21geG168nzOYm4ax/sgDfe5PidTX89eTY2U8ZG7O0jhw4ec1ebGdLvmU/8AUhHF+0g2Um2461yR1e89hsO2jZfAqhjKSDb8SDiB2C/A3/7VVOxPEk+ffx7a4pg95TtVbgYNdt22bc6xc7AWsNvxW9V66jF4UWPRXIPDsI27zx2+NVVBvsN6YT309ohZYrMw0ZRY7X077bAG+m1twOAN72v31AjkKm4NjUnDZTiZPIglYd6xuR7bWq0w/InMX4YZh6RRfiaNRXWvOYic/Bjk+dTIbGIN4q1r+o3t7aiyZ7im2RFTxJ1H2cKz6Lmxxz21mFB4uWI9QW3vqww/NG348UB6MZPxaszD1KX3U18LVKQuzF5GLudix7u4dw8BU6CKtvYXmrwa21yzP4XVR7lv76tsNyBy1P6gt6Tuf50jk5X2WvqTm0w0javSKJm2VSx/sgn4Vv8Aw3J/Bx+RhoV8yLf22qwjjVRZQAO4C1aytfZU/wA12hsr5P41pEIw01g6kkoy7BgSetat9ilqVJffttrXQiYic5c0pSo+opSlApSlApSlApSlAqr5T4R5sJPFGLu8Tqova5IsBc1aVxaiTGYw+Xsfl8uHcpNG8b9zAi/iL7EeI23qOa+nM1ynD4lNE8SyL3ML28VPEHxFay5Sc07C74J9Q49FId/Mj238ze2ph5Wts7Rzrzavw/l+tf51bVDxGAlgk6OWN43vurAqePEX2I8RsamGrV5u58ULg6MUBd1TEKAp1kKkwUAKdZ2WQAAb7NYdt73nJ+PE4dNBw82oySNddQUAxoELWISRdQN1LcL1hsaFtlBbzC/wqfhsixkgATDTkHh9W4X2kaa01pak54uGcvWJI8N1mZJZh5KKQ8cZHBpG8lmHEKtxfieyqp2JJJJJJJJJuSTuST31keH5CZk/9Rp9J0H8zVphubHGny5IUHgXY+zSB76E7fWvyikxDFsswschs7W6yi2oLsb3NiCTwA24XvUuJcECLkbHcddhuQCBbiADcHj1e29Zjh+asf1mKP8AhQD4mrPDc2WBXymmfwLqB/lUGo+rT2etER+SPNrmHMYEbaMEC1vq0B4MLE3ueI89ifPAx2LDlbLpCra1wfGwsB1RwFbpw/IfLU/4dW9Is3tubVaYbJcLH9nh4U9GNB8BR1/h+raMWtEPn+DCSvskbt6Ks3wFWWH5K49/Jwsv+JdHz2rfiqBwFq5plqvsqne0tLYfm7zFuKRp6Tj/AEgmrTDc1s5+0xEa94UM3sJtW1aWpl2r7N0I6xMteYfmshH2mJkb0VRfjqq1w3Nzl62urv6TnfzhbVl1KZdq7TRr0rCjw/JHL04YWI+kuv3terSHBxJ5EaL6KgfCpFKjtFK16RDgVzSlGylKUClKUClKUClKUClKUClKUClKUClKUClKUClKUClKUEHNMow+JXRPEki8RqG4Pep4qfEVFw3JfAR204WG44EorH2sCa5pRmaVmczCyiw6L5KqvmAHwr0pSjWHNKUoOK5pSgUpSgUpSgUpSgUpSgUpSgUpSgUpSgUpSgUpSgUpSgUpSgUpSgUpS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46" name="Picture 6" descr="http://www.likar.info/uploads/tradename/%D0%B0%D1%81%D0%BF%D0%B8%D1%80%D0%B8%D0%B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533400"/>
            <a:ext cx="3502025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8" descr="http://uniflora.com.ua/wp-content/uploads/2014/03/%D0%91%D1%83%D0%BA%D0%B5%D1%82-25-%D1%82%D1%8E%D0%BB%D1%8C%D0%BF%D0%B0%D0%BD%D0%BE%D0%B2-%D1%80%D0%BE%D0%B7%D0%BE%D0%B2%D1%8B%D1%8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1676400"/>
            <a:ext cx="2909888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8" name="Прямоугольник 16"/>
          <p:cNvSpPr>
            <a:spLocks noChangeArrowheads="1"/>
          </p:cNvSpPr>
          <p:nvPr/>
        </p:nvSpPr>
        <p:spPr bwMode="auto">
          <a:xfrm>
            <a:off x="2438400" y="3276600"/>
            <a:ext cx="2178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Some tulips</a:t>
            </a:r>
            <a:endParaRPr lang="ru-RU" sz="3200" b="1">
              <a:latin typeface="Calibri" pitchFamily="34" charset="0"/>
            </a:endParaRPr>
          </a:p>
        </p:txBody>
      </p:sp>
      <p:pic>
        <p:nvPicPr>
          <p:cNvPr id="18449" name="Picture 10" descr="http://veralline.com/uploads/images/comparison/2015/05/15/3016c710b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0" y="2057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0" name="Прямоугольник 18"/>
          <p:cNvSpPr>
            <a:spLocks noChangeArrowheads="1"/>
          </p:cNvSpPr>
          <p:nvPr/>
        </p:nvSpPr>
        <p:spPr bwMode="auto">
          <a:xfrm>
            <a:off x="7315200" y="2514600"/>
            <a:ext cx="127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skirt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8451" name="Прямоугольник 19"/>
          <p:cNvSpPr>
            <a:spLocks noChangeArrowheads="1"/>
          </p:cNvSpPr>
          <p:nvPr/>
        </p:nvSpPr>
        <p:spPr bwMode="auto">
          <a:xfrm>
            <a:off x="6680200" y="4495800"/>
            <a:ext cx="2371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A teddy bear</a:t>
            </a:r>
            <a:endParaRPr lang="ru-RU" sz="32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</a:rPr>
              <a:t>A/An - The</a:t>
            </a:r>
            <a:endParaRPr lang="ru-RU" sz="5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066800" y="2133600"/>
            <a:ext cx="6775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5400" b="1">
                <a:latin typeface="Calibri" pitchFamily="34" charset="0"/>
              </a:rPr>
              <a:t>Benny’s is </a:t>
            </a:r>
            <a:r>
              <a:rPr lang="en-US" sz="5400" b="1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en-US" sz="5400" b="1">
                <a:latin typeface="Calibri" pitchFamily="34" charset="0"/>
              </a:rPr>
              <a:t> shoe shop.</a:t>
            </a: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228600" y="3810000"/>
            <a:ext cx="8686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5400" b="1">
                <a:latin typeface="Calibri" pitchFamily="34" charset="0"/>
              </a:rPr>
              <a:t> shop is next to Karen’s.</a:t>
            </a:r>
            <a:endParaRPr lang="ru-RU" sz="5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66800"/>
            <a:ext cx="10115550" cy="53863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I have …  apple every day.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Is there … toy shop in this town?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I am going to the chemist’s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on …   fifth floor.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I want to buy …  new pair of shoes.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Kate always has … party on her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n-lt"/>
                <a:cs typeface="+mn-cs"/>
              </a:rPr>
              <a:t>Birthday.</a:t>
            </a:r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endParaRPr lang="en-US" sz="44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n-lt"/>
                <a:cs typeface="+mn-cs"/>
              </a:rPr>
              <a:t>  </a:t>
            </a:r>
            <a:endParaRPr lang="ru-RU" sz="3600" dirty="0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228600"/>
            <a:ext cx="40068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Fill in a, an or the: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447800" y="990600"/>
            <a:ext cx="7667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an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05000" y="1676400"/>
            <a:ext cx="4635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a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09600" y="2971800"/>
            <a:ext cx="9667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the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76600" y="3581400"/>
            <a:ext cx="4635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a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886200" y="4343400"/>
            <a:ext cx="4635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a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4017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6600" b="1" smtClean="0">
                <a:solidFill>
                  <a:srgbClr val="FF0000"/>
                </a:solidFill>
              </a:rPr>
              <a:t>shopping centre</a:t>
            </a:r>
            <a:r>
              <a:rPr lang="ru-RU" sz="6600" b="1" smtClean="0">
                <a:solidFill>
                  <a:srgbClr val="FF0000"/>
                </a:solidFill>
              </a:rPr>
              <a:t>/</a:t>
            </a:r>
            <a:r>
              <a:rPr lang="en-US" sz="6600" b="1" smtClean="0">
                <a:solidFill>
                  <a:srgbClr val="FF0000"/>
                </a:solidFill>
              </a:rPr>
              <a:t>mall</a:t>
            </a:r>
            <a:endParaRPr lang="ru-RU" sz="6600" b="1" smtClean="0">
              <a:solidFill>
                <a:srgbClr val="FF0000"/>
              </a:solidFill>
            </a:endParaRPr>
          </a:p>
        </p:txBody>
      </p:sp>
      <p:pic>
        <p:nvPicPr>
          <p:cNvPr id="21508" name="Picture 2" descr="http://www.torgc.ru/ve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Past Simple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простое прошедшее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Affirmative 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утвердительная форма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глагол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to 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2332038"/>
            <a:ext cx="4038600" cy="4525962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I </a:t>
            </a:r>
            <a:r>
              <a:rPr lang="en-US" sz="4400" b="1" dirty="0" smtClean="0">
                <a:solidFill>
                  <a:srgbClr val="FF0000"/>
                </a:solidFill>
              </a:rPr>
              <a:t>was </a:t>
            </a:r>
            <a:endParaRPr lang="en-US" sz="4400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You </a:t>
            </a:r>
            <a:r>
              <a:rPr lang="en-US" sz="4400" b="1" dirty="0" smtClean="0">
                <a:solidFill>
                  <a:srgbClr val="FF0000"/>
                </a:solidFill>
              </a:rPr>
              <a:t>were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He </a:t>
            </a:r>
            <a:r>
              <a:rPr lang="en-US" sz="4400" b="1" dirty="0" smtClean="0">
                <a:solidFill>
                  <a:srgbClr val="FF0000"/>
                </a:solidFill>
              </a:rPr>
              <a:t>was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She </a:t>
            </a:r>
            <a:r>
              <a:rPr lang="en-US" sz="4400" b="1" dirty="0" smtClean="0">
                <a:solidFill>
                  <a:srgbClr val="FF0000"/>
                </a:solidFill>
              </a:rPr>
              <a:t>was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It </a:t>
            </a:r>
            <a:r>
              <a:rPr lang="en-US" sz="4400" b="1" dirty="0" smtClean="0">
                <a:solidFill>
                  <a:srgbClr val="FF0000"/>
                </a:solidFill>
              </a:rPr>
              <a:t>was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332038"/>
            <a:ext cx="4038600" cy="4525962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We </a:t>
            </a:r>
            <a:r>
              <a:rPr lang="en-US" sz="4400" b="1" dirty="0" smtClean="0">
                <a:solidFill>
                  <a:srgbClr val="FF0000"/>
                </a:solidFill>
              </a:rPr>
              <a:t>were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You </a:t>
            </a:r>
            <a:r>
              <a:rPr lang="en-US" sz="4400" b="1" dirty="0" smtClean="0">
                <a:solidFill>
                  <a:srgbClr val="FF0000"/>
                </a:solidFill>
              </a:rPr>
              <a:t>were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None/>
              <a:defRPr/>
            </a:pPr>
            <a:r>
              <a:rPr lang="en-US" sz="4400" b="1" dirty="0" smtClean="0"/>
              <a:t>They </a:t>
            </a:r>
            <a:r>
              <a:rPr lang="en-US" sz="4400" b="1" dirty="0" smtClean="0">
                <a:solidFill>
                  <a:srgbClr val="FF0000"/>
                </a:solidFill>
              </a:rPr>
              <a:t>were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075238"/>
            <a:ext cx="8229600" cy="17827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11500" b="1" smtClean="0">
                <a:solidFill>
                  <a:srgbClr val="FF0000"/>
                </a:solidFill>
              </a:rPr>
              <a:t>florist’s</a:t>
            </a:r>
            <a:endParaRPr lang="ru-RU" sz="11500" b="1" smtClean="0">
              <a:solidFill>
                <a:srgbClr val="FF0000"/>
              </a:solidFill>
            </a:endParaRPr>
          </a:p>
        </p:txBody>
      </p:sp>
      <p:pic>
        <p:nvPicPr>
          <p:cNvPr id="5124" name="Picture 2" descr="http://admin.unassvadba.ru/Image/Nastja/vikup/vikup_nevesti_zv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6923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Past Simple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простое прошедшее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Negative 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отрицательная форма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глагол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to be</a:t>
            </a:r>
            <a:endParaRPr lang="ru-RU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90800" y="2133600"/>
            <a:ext cx="5567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latin typeface="Calibri" pitchFamily="34" charset="0"/>
              </a:rPr>
              <a:t>was not = wasn’t</a:t>
            </a:r>
            <a:endParaRPr lang="ru-RU" sz="6000" b="1">
              <a:latin typeface="Calibri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438400" y="3048000"/>
            <a:ext cx="62817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latin typeface="Calibri" pitchFamily="34" charset="0"/>
              </a:rPr>
              <a:t>were not = weren’t</a:t>
            </a:r>
            <a:endParaRPr lang="ru-RU" sz="6000" b="1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4038600"/>
            <a:ext cx="7167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latin typeface="Calibri" pitchFamily="34" charset="0"/>
              </a:rPr>
              <a:t>I </a:t>
            </a:r>
            <a:r>
              <a:rPr lang="en-US" sz="4000" b="1">
                <a:solidFill>
                  <a:srgbClr val="FF0000"/>
                </a:solidFill>
                <a:latin typeface="Calibri" pitchFamily="34" charset="0"/>
              </a:rPr>
              <a:t>was not </a:t>
            </a:r>
            <a:r>
              <a:rPr lang="en-US" sz="4000" b="1">
                <a:latin typeface="Calibri" pitchFamily="34" charset="0"/>
              </a:rPr>
              <a:t> at the mall yesterday</a:t>
            </a:r>
            <a:r>
              <a:rPr lang="en-US" sz="4800" b="1">
                <a:latin typeface="Calibri" pitchFamily="34" charset="0"/>
              </a:rPr>
              <a:t>.</a:t>
            </a:r>
            <a:endParaRPr lang="ru-RU" sz="4800" b="1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990600" y="5105400"/>
            <a:ext cx="7727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latin typeface="Calibri" pitchFamily="34" charset="0"/>
              </a:rPr>
              <a:t>We</a:t>
            </a:r>
            <a:r>
              <a:rPr lang="en-US" sz="4000" b="1">
                <a:solidFill>
                  <a:srgbClr val="FF0000"/>
                </a:solidFill>
                <a:latin typeface="Calibri" pitchFamily="34" charset="0"/>
              </a:rPr>
              <a:t> were not </a:t>
            </a:r>
            <a:r>
              <a:rPr lang="en-US" sz="4000" b="1">
                <a:latin typeface="Calibri" pitchFamily="34" charset="0"/>
              </a:rPr>
              <a:t> at the mall yesterday.</a:t>
            </a:r>
            <a:endParaRPr lang="ru-RU" sz="4000" b="1">
              <a:latin typeface="Calibri" pitchFamily="34" charset="0"/>
            </a:endParaRPr>
          </a:p>
        </p:txBody>
      </p:sp>
      <p:pic>
        <p:nvPicPr>
          <p:cNvPr id="23559" name="Picture 4" descr="http://www.torgc.ru/ve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57388"/>
            <a:ext cx="25146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задать вопрос?</a:t>
            </a:r>
            <a:br>
              <a:rPr lang="ru-RU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Interrogative – </a:t>
            </a:r>
            <a:r>
              <a:rPr lang="ru-RU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вопросительная форма</a:t>
            </a:r>
            <a:r>
              <a:rPr lang="ru-RU" b="1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457200" y="2133600"/>
            <a:ext cx="8293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00"/>
                </a:solidFill>
                <a:latin typeface="Calibri" pitchFamily="34" charset="0"/>
              </a:rPr>
              <a:t>Was</a:t>
            </a:r>
            <a:r>
              <a:rPr lang="en-US" sz="4800" b="1">
                <a:latin typeface="Calibri" pitchFamily="34" charset="0"/>
              </a:rPr>
              <a:t> she at the mall yesterday </a:t>
            </a:r>
            <a:r>
              <a:rPr lang="en-US" sz="60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6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3581400" y="3429000"/>
            <a:ext cx="51736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FF0000"/>
                </a:solidFill>
                <a:latin typeface="Calibri" pitchFamily="34" charset="0"/>
              </a:rPr>
              <a:t>Were</a:t>
            </a:r>
            <a:r>
              <a:rPr lang="en-US" sz="4800" b="1">
                <a:latin typeface="Calibri" pitchFamily="34" charset="0"/>
              </a:rPr>
              <a:t> they at the mall yesterday</a:t>
            </a:r>
            <a:r>
              <a:rPr lang="en-US" sz="48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48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4581" name="Picture 2" descr="http://img1.liveinternet.ru/images/attach/c/5/87/975/87975235_1338927568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363"/>
            <a:ext cx="304800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2" descr="лист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565400"/>
            <a:ext cx="10795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9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2268538" y="1412875"/>
            <a:ext cx="4968875" cy="4826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Yesterday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The day before yesterday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Last week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Last month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Last year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…ago</a:t>
            </a:r>
          </a:p>
          <a:p>
            <a:pPr algn="ctr" eaLnBrk="1" hangingPunct="1">
              <a:buFontTx/>
              <a:buNone/>
            </a:pPr>
            <a:r>
              <a:rPr lang="en-US" sz="3600" b="1" smtClean="0">
                <a:solidFill>
                  <a:srgbClr val="003399"/>
                </a:solidFill>
              </a:rPr>
              <a:t>Once</a:t>
            </a:r>
          </a:p>
          <a:p>
            <a:pPr eaLnBrk="1" hangingPunct="1">
              <a:buFontTx/>
              <a:buNone/>
            </a:pPr>
            <a:endParaRPr lang="ru-RU" sz="2400" b="1" smtClean="0">
              <a:latin typeface="Comic Sans MS" pitchFamily="66" charset="0"/>
            </a:endParaRPr>
          </a:p>
        </p:txBody>
      </p:sp>
      <p:sp>
        <p:nvSpPr>
          <p:cNvPr id="25604" name="Text Box 28"/>
          <p:cNvSpPr txBox="1">
            <a:spLocks noChangeArrowheads="1"/>
          </p:cNvSpPr>
          <p:nvPr/>
        </p:nvSpPr>
        <p:spPr bwMode="auto">
          <a:xfrm>
            <a:off x="1187450" y="60928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600" y="304800"/>
            <a:ext cx="86868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 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Слова-спутники прошедшего  времени: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5"/>
          <p:cNvSpPr>
            <a:spLocks noChangeArrowheads="1"/>
          </p:cNvSpPr>
          <p:nvPr/>
        </p:nvSpPr>
        <p:spPr bwMode="auto">
          <a:xfrm>
            <a:off x="3924300" y="2852738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7" name="Rectangle 19"/>
          <p:cNvSpPr>
            <a:spLocks noChangeArrowheads="1"/>
          </p:cNvSpPr>
          <p:nvPr/>
        </p:nvSpPr>
        <p:spPr bwMode="auto">
          <a:xfrm>
            <a:off x="2555875" y="5445125"/>
            <a:ext cx="50419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8" name="Rectangle 14"/>
          <p:cNvSpPr>
            <a:spLocks noChangeArrowheads="1"/>
          </p:cNvSpPr>
          <p:nvPr/>
        </p:nvSpPr>
        <p:spPr bwMode="auto">
          <a:xfrm>
            <a:off x="3348038" y="2420938"/>
            <a:ext cx="4895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9" name="Rectangle 13"/>
          <p:cNvSpPr>
            <a:spLocks noChangeArrowheads="1"/>
          </p:cNvSpPr>
          <p:nvPr/>
        </p:nvSpPr>
        <p:spPr bwMode="auto">
          <a:xfrm>
            <a:off x="3924300" y="1916113"/>
            <a:ext cx="489585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0" name="Rectangle 16"/>
          <p:cNvSpPr>
            <a:spLocks noChangeArrowheads="1"/>
          </p:cNvSpPr>
          <p:nvPr/>
        </p:nvSpPr>
        <p:spPr bwMode="auto">
          <a:xfrm>
            <a:off x="3924300" y="3357563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1" name="Rectangle 17"/>
          <p:cNvSpPr>
            <a:spLocks noChangeArrowheads="1"/>
          </p:cNvSpPr>
          <p:nvPr/>
        </p:nvSpPr>
        <p:spPr bwMode="auto">
          <a:xfrm>
            <a:off x="3132138" y="4005263"/>
            <a:ext cx="48958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2" name="Rectangle 18"/>
          <p:cNvSpPr>
            <a:spLocks noChangeArrowheads="1"/>
          </p:cNvSpPr>
          <p:nvPr/>
        </p:nvSpPr>
        <p:spPr bwMode="auto">
          <a:xfrm>
            <a:off x="2051050" y="4941888"/>
            <a:ext cx="49688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73238"/>
            <a:ext cx="4038600" cy="48148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ten days ago  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last summer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yesterday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a week ago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the day before yesterday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last year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solidFill>
                  <a:srgbClr val="003399"/>
                </a:solidFill>
                <a:latin typeface="Comic Sans MS" pitchFamily="66" charset="0"/>
              </a:rPr>
              <a:t>a month ago</a:t>
            </a:r>
          </a:p>
          <a:p>
            <a:pPr eaLnBrk="1" hangingPunct="1">
              <a:buFontTx/>
              <a:buNone/>
            </a:pPr>
            <a:endParaRPr lang="ru-RU" sz="2800" smtClean="0"/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9388" y="765175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Comic Sans MS" pitchFamily="66" charset="0"/>
              </a:rPr>
              <a:t>10 дней тому назад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0000"/>
                </a:solidFill>
                <a:latin typeface="Comic Sans MS" pitchFamily="66" charset="0"/>
              </a:rPr>
              <a:t>позавчера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555875" y="1889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в прошлом году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580063" y="260350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6600"/>
                </a:solidFill>
                <a:latin typeface="Comic Sans MS" pitchFamily="66" charset="0"/>
              </a:rPr>
              <a:t>неделю тому назад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708400" y="7651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D60093"/>
                </a:solidFill>
                <a:latin typeface="Comic Sans MS" pitchFamily="66" charset="0"/>
              </a:rPr>
              <a:t>прошлым летом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7164388" y="83661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00CC"/>
                </a:solidFill>
                <a:latin typeface="Comic Sans MS" pitchFamily="66" charset="0"/>
              </a:rPr>
              <a:t>вчера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411413" y="1341438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5050"/>
                </a:solidFill>
                <a:latin typeface="Comic Sans MS" pitchFamily="66" charset="0"/>
              </a:rPr>
              <a:t>месяц тому назад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-7.51445E-7 L 0.39376 0.55584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5064 L -0.01181 0.70081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4024 L -0.13385 0.45966 " pathEditMode="relative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4 L 0.5158 0.16601 " pathEditMode="relative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0118 0.23931 " pathEditMode="relative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4024 L -0.20468 0.2918 " pathEditMode="relative" ptsTypes="AA">
                                      <p:cBhvr>
                                        <p:cTn id="2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0592 0.60647 " pathEditMode="relative" ptsTypes="AA">
                                      <p:cBhvr>
                                        <p:cTn id="3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26635" grpId="0"/>
      <p:bldP spid="266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381000"/>
            <a:ext cx="72390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Home task: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p. 106 ex.1 – words,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p.107 ex. 3b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6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ru-RU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pic>
        <p:nvPicPr>
          <p:cNvPr id="27651" name="Picture 8" descr="http://travel.rambler.ru/media/original_images/4ff9eda165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911600"/>
            <a:ext cx="44196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entagon.in.ua/uploads/posts/2010-10/1286896633_obuvnoy-magaz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905000" y="5287963"/>
            <a:ext cx="5635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 b="1">
                <a:solidFill>
                  <a:srgbClr val="FF0000"/>
                </a:solidFill>
                <a:latin typeface="Calibri" pitchFamily="34" charset="0"/>
              </a:rPr>
              <a:t>Shoe shop</a:t>
            </a:r>
            <a:endParaRPr lang="ru-RU" sz="9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8800" b="1" smtClean="0">
                <a:solidFill>
                  <a:srgbClr val="002060"/>
                </a:solidFill>
              </a:rPr>
              <a:t>newsagent’s</a:t>
            </a:r>
            <a:endParaRPr lang="ru-RU" sz="8800" b="1" smtClean="0">
              <a:solidFill>
                <a:srgbClr val="002060"/>
              </a:solidFill>
            </a:endParaRPr>
          </a:p>
        </p:txBody>
      </p:sp>
      <p:pic>
        <p:nvPicPr>
          <p:cNvPr id="7172" name="Picture 2" descr="http://foto.cheb.ru/foto/foto.cheb.ru-253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8086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105400"/>
            <a:ext cx="8229600" cy="15541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11500" b="1" smtClean="0">
                <a:solidFill>
                  <a:srgbClr val="FF0000"/>
                </a:solidFill>
              </a:rPr>
              <a:t>chemist’s</a:t>
            </a:r>
            <a:endParaRPr lang="ru-RU" sz="11500" b="1" smtClean="0">
              <a:solidFill>
                <a:srgbClr val="FF0000"/>
              </a:solidFill>
            </a:endParaRPr>
          </a:p>
        </p:txBody>
      </p:sp>
      <p:pic>
        <p:nvPicPr>
          <p:cNvPr id="8196" name="Picture 2" descr="http://www.pharmvestnik.ru/images/texts/11989/1379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1713" y="0"/>
            <a:ext cx="6694487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477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9600" b="1" smtClean="0">
                <a:solidFill>
                  <a:srgbClr val="FF0000"/>
                </a:solidFill>
              </a:rPr>
              <a:t>record shop</a:t>
            </a:r>
            <a:endParaRPr lang="ru-RU" sz="9600" b="1" smtClean="0">
              <a:solidFill>
                <a:srgbClr val="FF0000"/>
              </a:solidFill>
            </a:endParaRPr>
          </a:p>
        </p:txBody>
      </p:sp>
      <p:pic>
        <p:nvPicPr>
          <p:cNvPr id="9220" name="Picture 2" descr="http://www.rockhell.spb.ru/kailas/foto/mus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"/>
            <a:ext cx="91440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303838"/>
            <a:ext cx="8229600" cy="15541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8000" b="1" smtClean="0">
                <a:solidFill>
                  <a:srgbClr val="FF0000"/>
                </a:solidFill>
              </a:rPr>
              <a:t>greengrocer’s</a:t>
            </a:r>
            <a:endParaRPr lang="ru-RU" sz="8000" b="1" smtClean="0">
              <a:solidFill>
                <a:srgbClr val="FF0000"/>
              </a:solidFill>
            </a:endParaRPr>
          </a:p>
        </p:txBody>
      </p:sp>
      <p:pic>
        <p:nvPicPr>
          <p:cNvPr id="10244" name="Picture 2" descr="http://bishelp.ru/i/fruk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81534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5029200"/>
            <a:ext cx="8229600" cy="17065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11500" b="1" smtClean="0">
                <a:solidFill>
                  <a:srgbClr val="FF0000"/>
                </a:solidFill>
              </a:rPr>
              <a:t>bakery</a:t>
            </a:r>
            <a:endParaRPr lang="ru-RU" sz="11500" b="1" smtClean="0">
              <a:solidFill>
                <a:srgbClr val="FF0000"/>
              </a:solidFill>
            </a:endParaRPr>
          </a:p>
        </p:txBody>
      </p:sp>
      <p:pic>
        <p:nvPicPr>
          <p:cNvPr id="11268" name="Picture 2" descr="http://www.atlanta-service.ru/upload/images/Resize%20of%20BKgamburg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0772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105400"/>
            <a:ext cx="8229600" cy="175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9600" b="1" smtClean="0">
                <a:solidFill>
                  <a:srgbClr val="FF0000"/>
                </a:solidFill>
              </a:rPr>
              <a:t>jeweller’s</a:t>
            </a:r>
            <a:endParaRPr lang="ru-RU" sz="9600" b="1" smtClean="0">
              <a:solidFill>
                <a:srgbClr val="FF0000"/>
              </a:solidFill>
            </a:endParaRPr>
          </a:p>
        </p:txBody>
      </p:sp>
      <p:pic>
        <p:nvPicPr>
          <p:cNvPr id="12292" name="Picture 2" descr="http://samara.shopping-stars.ru/images/news/news/20120113173948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620000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299</Words>
  <Application>Microsoft Office PowerPoint</Application>
  <PresentationFormat>Экран (4:3)</PresentationFormat>
  <Paragraphs>94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Calibri</vt:lpstr>
      <vt:lpstr>Arial</vt:lpstr>
      <vt:lpstr>Comic Sans MS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A/An - The</vt:lpstr>
      <vt:lpstr>Слайд 17</vt:lpstr>
      <vt:lpstr>Слайд 18</vt:lpstr>
      <vt:lpstr>Past Simple  - простое прошедшее  Affirmative - утвердительная форма глагол to be</vt:lpstr>
      <vt:lpstr>Past Simple  - простое прошедшее  Negative - отрицательная форма глагол to be</vt:lpstr>
      <vt:lpstr> Как задать вопрос? Interrogative – вопросительная форма 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апа</dc:creator>
  <cp:lastModifiedBy>Microsoft Office</cp:lastModifiedBy>
  <cp:revision>103</cp:revision>
  <dcterms:modified xsi:type="dcterms:W3CDTF">2017-05-22T18:19:01Z</dcterms:modified>
</cp:coreProperties>
</file>