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sldIdLst>
    <p:sldId id="256" r:id="rId3"/>
    <p:sldId id="257" r:id="rId4"/>
    <p:sldId id="258" r:id="rId5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16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37960"/>
            <a:ext cx="9072000" cy="134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75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114080"/>
            <a:ext cx="907200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37960"/>
            <a:ext cx="9072000" cy="134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75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11408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11408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37960"/>
            <a:ext cx="9072000" cy="134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75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Рисунок 36"/>
          <p:cNvPicPr/>
          <p:nvPr/>
        </p:nvPicPr>
        <p:blipFill>
          <a:blip r:embed="rId2"/>
          <a:stretch/>
        </p:blipFill>
        <p:spPr>
          <a:xfrm>
            <a:off x="2292480" y="182340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/>
          <a:stretch/>
        </p:blipFill>
        <p:spPr>
          <a:xfrm>
            <a:off x="2292480" y="182340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940182" y="0"/>
            <a:ext cx="7140443" cy="7559675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839655" y="3779838"/>
            <a:ext cx="7559675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711738" y="587975"/>
            <a:ext cx="5628349" cy="3161624"/>
          </a:xfrm>
        </p:spPr>
        <p:txBody>
          <a:bodyPr lIns="50397" tIns="0" rIns="50397">
            <a:noAutofit/>
          </a:bodyPr>
          <a:lstStyle>
            <a:lvl1pPr algn="r">
              <a:defRPr sz="46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698039" y="3902045"/>
            <a:ext cx="5638688" cy="1213922"/>
          </a:xfrm>
        </p:spPr>
        <p:txBody>
          <a:bodyPr lIns="50397" tIns="0" rIns="50397" bIns="0"/>
          <a:lstStyle>
            <a:lvl1pPr marL="0" indent="0" algn="r">
              <a:buNone/>
              <a:defRPr sz="2400">
                <a:solidFill>
                  <a:srgbClr val="FFFFFF"/>
                </a:solidFill>
                <a:effectLst/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6472616" y="7228921"/>
            <a:ext cx="2207578" cy="250117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108193" y="7228921"/>
            <a:ext cx="3227610" cy="251989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88127" y="7227049"/>
            <a:ext cx="648600" cy="251989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algn="r"/>
            <a:fld id="{755E3AA5-2D9C-445D-BA5E-E88AF0E0F08C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755E3AA5-2D9C-445D-BA5E-E88AF0E0F08C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073" y="3110554"/>
            <a:ext cx="6896241" cy="1501435"/>
          </a:xfrm>
        </p:spPr>
        <p:txBody>
          <a:bodyPr tIns="0" anchor="t"/>
          <a:lstStyle>
            <a:lvl1pPr algn="r">
              <a:buNone/>
              <a:defRPr sz="46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073" y="2099910"/>
            <a:ext cx="6896241" cy="819579"/>
          </a:xfrm>
        </p:spPr>
        <p:txBody>
          <a:bodyPr anchor="b"/>
          <a:lstStyle>
            <a:lvl1pPr marL="0" indent="0" algn="r">
              <a:buNone/>
              <a:defRPr sz="2200">
                <a:solidFill>
                  <a:schemeClr val="tx1"/>
                </a:solidFill>
                <a:effectLst/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208144" y="7227669"/>
            <a:ext cx="2207578" cy="250117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13112" y="7227669"/>
            <a:ext cx="3192198" cy="251989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423714" y="7225797"/>
            <a:ext cx="648600" cy="251989"/>
          </a:xfrm>
        </p:spPr>
        <p:txBody>
          <a:bodyPr/>
          <a:lstStyle>
            <a:extLst/>
          </a:lstStyle>
          <a:p>
            <a:pPr algn="r"/>
            <a:fld id="{755E3AA5-2D9C-445D-BA5E-E88AF0E0F08C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031" y="1763925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6845" y="1763925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755E3AA5-2D9C-445D-BA5E-E88AF0E0F08C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06845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4031" y="1886987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06845" y="1886987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755E3AA5-2D9C-445D-BA5E-E88AF0E0F08C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755E3AA5-2D9C-445D-BA5E-E88AF0E0F08C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755E3AA5-2D9C-445D-BA5E-E88AF0E0F08C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37960"/>
            <a:ext cx="9072000" cy="134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75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823760"/>
            <a:ext cx="907200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251989"/>
            <a:ext cx="6502003" cy="1293544"/>
          </a:xfrm>
        </p:spPr>
        <p:txBody>
          <a:bodyPr wrap="square" anchor="b"/>
          <a:lstStyle>
            <a:lvl1pPr algn="l">
              <a:buNone/>
              <a:defRPr lang="en-US" sz="26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4031" y="1650624"/>
            <a:ext cx="6502003" cy="664158"/>
          </a:xfrm>
        </p:spPr>
        <p:txBody>
          <a:bodyPr rot="0" spcFirstLastPara="0" vertOverflow="overflow" horzOverflow="overflow" vert="horz" wrap="square" lIns="50397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4031" y="2351899"/>
            <a:ext cx="7980495" cy="4819047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755E3AA5-2D9C-445D-BA5E-E88AF0E0F08C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659219" y="1107461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657827" y="1101010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106" y="1259946"/>
            <a:ext cx="3780234" cy="2267903"/>
          </a:xfrm>
        </p:spPr>
        <p:txBody>
          <a:bodyPr vert="horz" anchor="b"/>
          <a:lstStyle>
            <a:lvl1pPr algn="l">
              <a:buNone/>
              <a:defRPr sz="33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1106" y="3619598"/>
            <a:ext cx="3780234" cy="2116709"/>
          </a:xfrm>
        </p:spPr>
        <p:txBody>
          <a:bodyPr rot="0" spcFirstLastPara="0" vertOverflow="overflow" horzOverflow="overflow" vert="horz" wrap="square" lIns="90715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500" baseline="0">
                <a:solidFill>
                  <a:schemeClr val="tx1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755E3AA5-2D9C-445D-BA5E-E88AF0E0F08C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731663" y="1147512"/>
            <a:ext cx="4637088" cy="4636601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5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755E3AA5-2D9C-445D-BA5E-E88AF0E0F08C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24448" y="303087"/>
            <a:ext cx="1680104" cy="6450223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302742"/>
            <a:ext cx="6636411" cy="645022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7410" y="7228921"/>
            <a:ext cx="2207578" cy="250117"/>
          </a:xfrm>
        </p:spPr>
        <p:txBody>
          <a:bodyPr/>
          <a:lstStyle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04031" y="7227049"/>
            <a:ext cx="4032250" cy="251989"/>
          </a:xfrm>
        </p:spPr>
        <p:txBody>
          <a:bodyPr/>
          <a:lstStyle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895147" y="7223690"/>
            <a:ext cx="648600" cy="25198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fld id="{755E3AA5-2D9C-445D-BA5E-E88AF0E0F08C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37960"/>
            <a:ext cx="9072000" cy="134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75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504000" y="1823760"/>
            <a:ext cx="907200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37960"/>
            <a:ext cx="9072000" cy="134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75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37960"/>
            <a:ext cx="9072000" cy="134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75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37960"/>
            <a:ext cx="9072000" cy="134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75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88000"/>
            <a:ext cx="9072000" cy="5787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37960"/>
            <a:ext cx="9072000" cy="134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75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11408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37960"/>
            <a:ext cx="9072000" cy="134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75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11408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37960"/>
            <a:ext cx="9072000" cy="134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75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114080"/>
            <a:ext cx="907200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321B9B56-BCF8-46E9-8D6D-147298155902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988557" y="0"/>
            <a:ext cx="1092068" cy="7559675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0495" cy="1259946"/>
          </a:xfrm>
          <a:prstGeom prst="rect">
            <a:avLst/>
          </a:prstGeom>
        </p:spPr>
        <p:txBody>
          <a:bodyPr vert="horz" lIns="50397" tIns="0" rIns="50397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504031" y="1774083"/>
            <a:ext cx="7980495" cy="5342170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680849" y="7228921"/>
            <a:ext cx="2207578" cy="250117"/>
          </a:xfrm>
          <a:prstGeom prst="rect">
            <a:avLst/>
          </a:prstGeom>
        </p:spPr>
        <p:txBody>
          <a:bodyPr vert="horz" lIns="100794" tIns="0" rIns="100794" bIns="0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04031" y="7228921"/>
            <a:ext cx="4032250" cy="251989"/>
          </a:xfrm>
          <a:prstGeom prst="rect">
            <a:avLst/>
          </a:prstGeom>
        </p:spPr>
        <p:txBody>
          <a:bodyPr vert="horz" lIns="100794" tIns="0" rIns="100794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ctr"/>
            <a:r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891787" y="7227049"/>
            <a:ext cx="648600" cy="251989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321B9B56-BCF8-46E9-8D6D-147298155902}" type="slidenum">
              <a:rPr lang="ru-RU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latinLnBrk="0" hangingPunct="1">
        <a:spcBef>
          <a:spcPct val="0"/>
        </a:spcBef>
        <a:buNone/>
        <a:defRPr kumimoji="0" sz="42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302383" indent="-302383" algn="l" rtl="0" eaLnBrk="1" latinLnBrk="0" hangingPunct="1">
        <a:spcBef>
          <a:spcPts val="661"/>
        </a:spcBef>
        <a:buClr>
          <a:schemeClr val="tx2"/>
        </a:buClr>
        <a:buSzPct val="73000"/>
        <a:buFont typeface="Wingdings 2"/>
        <a:buChar char=""/>
        <a:defRPr kumimoji="0" sz="29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74528" indent="-251986" algn="l" rtl="0" eaLnBrk="1" latinLnBrk="0" hangingPunct="1">
        <a:spcBef>
          <a:spcPts val="551"/>
        </a:spcBef>
        <a:buClr>
          <a:schemeClr val="accent4"/>
        </a:buClr>
        <a:buSzPct val="80000"/>
        <a:buFont typeface="Wingdings 2"/>
        <a:buChar char=""/>
        <a:defRPr kumimoji="0" sz="25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836593" indent="-251986" algn="l" rtl="0" eaLnBrk="1" latinLnBrk="0" hangingPunct="1">
        <a:spcBef>
          <a:spcPts val="441"/>
        </a:spcBef>
        <a:buClr>
          <a:schemeClr val="accent4"/>
        </a:buClr>
        <a:buSzPct val="6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08737" indent="-251986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2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411120" indent="-251986" algn="l" rtl="0" eaLnBrk="1" latinLnBrk="0" hangingPunct="1">
        <a:spcBef>
          <a:spcPts val="441"/>
        </a:spcBef>
        <a:buClr>
          <a:schemeClr val="accent4"/>
        </a:buClr>
        <a:buSzPct val="70000"/>
        <a:buFont typeface="Wingdings"/>
        <a:buChar char="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2788" indent="-201589" algn="l" rtl="0" eaLnBrk="1" latinLnBrk="0" hangingPunct="1">
        <a:spcBef>
          <a:spcPts val="441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844536" indent="-201589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036045" indent="-201589" algn="l" rtl="0" eaLnBrk="1" latinLnBrk="0" hangingPunct="1">
        <a:spcBef>
          <a:spcPts val="331"/>
        </a:spcBef>
        <a:buClr>
          <a:schemeClr val="accent4"/>
        </a:buClr>
        <a:buSzPct val="100000"/>
        <a:buChar char="•"/>
        <a:defRPr kumimoji="0" sz="18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267872" indent="-201589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216000" y="144000"/>
            <a:ext cx="9647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4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Издательство «Просвещение»</a:t>
            </a:r>
          </a:p>
        </p:txBody>
      </p:sp>
      <p:sp>
        <p:nvSpPr>
          <p:cNvPr id="80" name="TextShape 2"/>
          <p:cNvSpPr txBox="1"/>
          <p:nvPr/>
        </p:nvSpPr>
        <p:spPr>
          <a:xfrm>
            <a:off x="3168000" y="1468800"/>
            <a:ext cx="6480000" cy="3139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Физическая культура</a:t>
            </a:r>
            <a:endParaRPr lang="ru-RU" sz="3600" b="0" strike="noStrike" spc="-1">
              <a:solidFill>
                <a:srgbClr val="FF0066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/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для учащихся 1-11классов</a:t>
            </a:r>
            <a:endParaRPr lang="ru-RU" sz="3600" b="0" strike="noStrike" spc="-1">
              <a:solidFill>
                <a:srgbClr val="FF0066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/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под редакцией</a:t>
            </a:r>
            <a:endParaRPr lang="ru-RU" sz="3600" b="0" strike="noStrike" spc="-1">
              <a:solidFill>
                <a:srgbClr val="FF0066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/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В. И. Ляха</a:t>
            </a:r>
            <a:endParaRPr lang="ru-RU" sz="3600" b="0" strike="noStrike" spc="-1">
              <a:solidFill>
                <a:srgbClr val="FF0066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81" name="Рисунок 80"/>
          <p:cNvPicPr/>
          <p:nvPr/>
        </p:nvPicPr>
        <p:blipFill>
          <a:blip r:embed="rId2"/>
          <a:stretch/>
        </p:blipFill>
        <p:spPr>
          <a:xfrm>
            <a:off x="504000" y="3240000"/>
            <a:ext cx="3628800" cy="367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792000" y="648000"/>
            <a:ext cx="9050040" cy="576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r"/>
            <a:r>
              <a:rPr lang="ru-RU" sz="2400" b="0" i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Цель </a:t>
            </a:r>
            <a:r>
              <a:rPr lang="ru-RU" sz="24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физического воспитания в школе состоит в том, чтобы содействовать формированию всесторонне развитой личности
</a:t>
            </a: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Основное средство достижения этой цели – овладение школьниками основами личной физической культуры, под которой понимается органическое единство знаний, потребностей и мотивов, оптимальный уровень здоровья, физического развития, разностороннее развитие двигательных (координационных и кондиционных) способностей, умения осуществлять собственно двигательную, физкультурно-оздоровительную и спортивную деятельность</a:t>
            </a:r>
            <a:r>
              <a:rPr lang="ru-RU" sz="2400" b="0" strike="noStrike" spc="-1">
                <a:solidFill>
                  <a:srgbClr val="DEF6F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400" b="0" strike="noStrike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«Концепция физического воспитания и здоровья 
детей и подростков»</a:t>
            </a:r>
            <a:r>
              <a:rPr lang="ru-RU" sz="2400" b="0" strike="noStrike" spc="-1">
                <a:solidFill>
                  <a:srgbClr val="DEF6F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
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274320"/>
            <a:ext cx="9072000" cy="1275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3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Основные отличия и
преимущества программы физического воспитания   В. И. Ляха</a:t>
            </a:r>
            <a:endParaRPr lang="ru-RU" sz="4759" b="0" i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144000" y="1800000"/>
            <a:ext cx="9504000" cy="540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Комплексный подход</a:t>
            </a:r>
          </a:p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Наличие базовой и вариативной части</a:t>
            </a:r>
          </a:p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Возможность использования для 2-х и 3-х уроков </a:t>
            </a: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    </a:t>
            </a: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физкультуры в неделю</a:t>
            </a:r>
          </a:p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Подробное описание содержания и методов физического воспитания как для урочной, так и внеклассной работы</a:t>
            </a:r>
          </a:p>
          <a:p>
            <a:pPr marL="432000" indent="-324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Удобная форма изложения материала, позволяющая легко планировать работу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75</Words>
  <Application>LibreOffice/5.2.0.4$Windows_x86 LibreOffice_project/066b007f5ebcc236395c7d282ba488bca6720265</Application>
  <PresentationFormat>Произвольный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Office Theme</vt:lpstr>
      <vt:lpstr>Изящная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/>
  <dc:description/>
  <cp:lastModifiedBy>Нина</cp:lastModifiedBy>
  <cp:revision>4</cp:revision>
  <dcterms:created xsi:type="dcterms:W3CDTF">2017-05-13T14:07:51Z</dcterms:created>
  <dcterms:modified xsi:type="dcterms:W3CDTF">2017-05-22T06:28:36Z</dcterms:modified>
  <dc:language>ru-RU</dc:language>
</cp:coreProperties>
</file>