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26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2" name="Рисунок 41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" name="Рисунок 42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7347960" cy="464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86" name="Рисунок 85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7" name="Рисунок 86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7347960" cy="464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29" name="Рисунок 128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30" name="Рисунок 129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7347960" cy="464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76" name="Рисунок 175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77" name="Рисунок 176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7347960" cy="464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7347960" cy="4643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21" name="Рисунок 220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22" name="Рисунок 221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B08C95B2-3627-44FF-A507-0485657C284F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0880"/>
            <a:ext cx="7347960" cy="1122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0" y="0"/>
            <a:ext cx="76176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457200" y="0"/>
            <a:ext cx="2742840" cy="1166400"/>
          </a:xfrm>
          <a:custGeom>
            <a:avLst/>
            <a:gdLst/>
            <a:ahLst/>
            <a:cxnLst/>
            <a:rect l="l" t="t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609480" y="1981080"/>
            <a:ext cx="700992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 flipH="1">
            <a:off x="227880" y="1981080"/>
            <a:ext cx="39348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762120" y="762120"/>
            <a:ext cx="79243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0066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ru-RU" sz="36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838080" y="2362320"/>
            <a:ext cx="376992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761000" y="2362320"/>
            <a:ext cx="376992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2438280" y="6248520"/>
            <a:ext cx="21301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5791320" y="6248520"/>
            <a:ext cx="28969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84240" y="6242040"/>
            <a:ext cx="587160" cy="488520"/>
          </a:xfrm>
          <a:prstGeom prst="rect">
            <a:avLst/>
          </a:prstGeom>
        </p:spPr>
        <p:txBody>
          <a:bodyPr anchor="b" anchorCtr="1"/>
          <a:lstStyle/>
          <a:p>
            <a:pPr>
              <a:lnSpc>
                <a:spcPct val="100000"/>
              </a:lnSpc>
            </a:pPr>
            <a:fld id="{E3751FC3-D83D-44FA-9B99-005B9B84ACA2}" type="slidenum">
              <a:rPr lang="ru-RU" sz="2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0" y="0"/>
            <a:ext cx="76176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457200" y="0"/>
            <a:ext cx="2742840" cy="1166400"/>
          </a:xfrm>
          <a:custGeom>
            <a:avLst/>
            <a:gdLst/>
            <a:ahLst/>
            <a:cxnLst/>
            <a:rect l="l" t="t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3"/>
          <p:cNvSpPr/>
          <p:nvPr/>
        </p:nvSpPr>
        <p:spPr>
          <a:xfrm>
            <a:off x="609480" y="1981080"/>
            <a:ext cx="700992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4"/>
          <p:cNvSpPr/>
          <p:nvPr/>
        </p:nvSpPr>
        <p:spPr>
          <a:xfrm flipH="1">
            <a:off x="227880" y="1981080"/>
            <a:ext cx="39348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762120" y="762120"/>
            <a:ext cx="79243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0066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ru-RU" sz="36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838080" y="2362320"/>
            <a:ext cx="376992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 type="body"/>
          </p:nvPr>
        </p:nvSpPr>
        <p:spPr>
          <a:xfrm>
            <a:off x="4761000" y="2362320"/>
            <a:ext cx="376992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8"/>
          <p:cNvSpPr>
            <a:spLocks noGrp="1"/>
          </p:cNvSpPr>
          <p:nvPr>
            <p:ph type="dt"/>
          </p:nvPr>
        </p:nvSpPr>
        <p:spPr>
          <a:xfrm>
            <a:off x="2438280" y="6248520"/>
            <a:ext cx="21301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2" name="PlaceHolder 9"/>
          <p:cNvSpPr>
            <a:spLocks noGrp="1"/>
          </p:cNvSpPr>
          <p:nvPr>
            <p:ph type="ftr"/>
          </p:nvPr>
        </p:nvSpPr>
        <p:spPr>
          <a:xfrm>
            <a:off x="5791320" y="6248520"/>
            <a:ext cx="28969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3" name="PlaceHolder 10"/>
          <p:cNvSpPr>
            <a:spLocks noGrp="1"/>
          </p:cNvSpPr>
          <p:nvPr>
            <p:ph type="sldNum"/>
          </p:nvPr>
        </p:nvSpPr>
        <p:spPr>
          <a:xfrm>
            <a:off x="84240" y="6242040"/>
            <a:ext cx="587160" cy="488520"/>
          </a:xfrm>
          <a:prstGeom prst="rect">
            <a:avLst/>
          </a:prstGeom>
        </p:spPr>
        <p:txBody>
          <a:bodyPr anchor="b" anchorCtr="1"/>
          <a:lstStyle/>
          <a:p>
            <a:pPr>
              <a:lnSpc>
                <a:spcPct val="100000"/>
              </a:lnSpc>
            </a:pPr>
            <a:fld id="{87577F63-1C12-4F8E-98D2-5096FE916E45}" type="slidenum">
              <a:rPr lang="ru-RU" sz="2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0"/>
            <a:ext cx="76176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2"/>
          <p:cNvSpPr/>
          <p:nvPr/>
        </p:nvSpPr>
        <p:spPr>
          <a:xfrm>
            <a:off x="457200" y="0"/>
            <a:ext cx="2742840" cy="1166400"/>
          </a:xfrm>
          <a:custGeom>
            <a:avLst/>
            <a:gdLst/>
            <a:ahLst/>
            <a:cxnLst/>
            <a:rect l="l" t="t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3"/>
          <p:cNvSpPr/>
          <p:nvPr/>
        </p:nvSpPr>
        <p:spPr>
          <a:xfrm>
            <a:off x="609480" y="1981080"/>
            <a:ext cx="700992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4"/>
          <p:cNvSpPr/>
          <p:nvPr/>
        </p:nvSpPr>
        <p:spPr>
          <a:xfrm flipH="1">
            <a:off x="227880" y="1981080"/>
            <a:ext cx="39348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PlaceHolder 5"/>
          <p:cNvSpPr>
            <a:spLocks noGrp="1"/>
          </p:cNvSpPr>
          <p:nvPr>
            <p:ph type="title"/>
          </p:nvPr>
        </p:nvSpPr>
        <p:spPr>
          <a:xfrm>
            <a:off x="762120" y="762120"/>
            <a:ext cx="79243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0066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ru-RU" sz="36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body"/>
          </p:nvPr>
        </p:nvSpPr>
        <p:spPr>
          <a:xfrm>
            <a:off x="838080" y="2362320"/>
            <a:ext cx="769284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 type="dt"/>
          </p:nvPr>
        </p:nvSpPr>
        <p:spPr>
          <a:xfrm>
            <a:off x="2438280" y="6248520"/>
            <a:ext cx="21301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5" name="PlaceHolder 8"/>
          <p:cNvSpPr>
            <a:spLocks noGrp="1"/>
          </p:cNvSpPr>
          <p:nvPr>
            <p:ph type="ftr"/>
          </p:nvPr>
        </p:nvSpPr>
        <p:spPr>
          <a:xfrm>
            <a:off x="5791320" y="6248520"/>
            <a:ext cx="28969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6" name="PlaceHolder 9"/>
          <p:cNvSpPr>
            <a:spLocks noGrp="1"/>
          </p:cNvSpPr>
          <p:nvPr>
            <p:ph type="sldNum"/>
          </p:nvPr>
        </p:nvSpPr>
        <p:spPr>
          <a:xfrm>
            <a:off x="84240" y="6242040"/>
            <a:ext cx="587160" cy="488520"/>
          </a:xfrm>
          <a:prstGeom prst="rect">
            <a:avLst/>
          </a:prstGeom>
        </p:spPr>
        <p:txBody>
          <a:bodyPr anchor="b" anchorCtr="1"/>
          <a:lstStyle/>
          <a:p>
            <a:pPr>
              <a:lnSpc>
                <a:spcPct val="100000"/>
              </a:lnSpc>
            </a:pPr>
            <a:fld id="{8F6DFB91-4AC9-4170-94A1-287E1ABF9644}" type="slidenum">
              <a:rPr lang="ru-RU" sz="2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0" y="0"/>
            <a:ext cx="76176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457200" y="0"/>
            <a:ext cx="2742840" cy="1166400"/>
          </a:xfrm>
          <a:custGeom>
            <a:avLst/>
            <a:gdLst/>
            <a:ahLst/>
            <a:cxnLst/>
            <a:rect l="l" t="t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3"/>
          <p:cNvSpPr/>
          <p:nvPr/>
        </p:nvSpPr>
        <p:spPr>
          <a:xfrm>
            <a:off x="609480" y="1981080"/>
            <a:ext cx="700992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4"/>
          <p:cNvSpPr/>
          <p:nvPr/>
        </p:nvSpPr>
        <p:spPr>
          <a:xfrm flipH="1">
            <a:off x="227880" y="1981080"/>
            <a:ext cx="39348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5"/>
          <p:cNvSpPr/>
          <p:nvPr/>
        </p:nvSpPr>
        <p:spPr>
          <a:xfrm>
            <a:off x="0" y="0"/>
            <a:ext cx="457164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6"/>
          <p:cNvSpPr/>
          <p:nvPr/>
        </p:nvSpPr>
        <p:spPr>
          <a:xfrm>
            <a:off x="685800" y="990720"/>
            <a:ext cx="5181120" cy="19047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7"/>
          <p:cNvSpPr/>
          <p:nvPr/>
        </p:nvSpPr>
        <p:spPr>
          <a:xfrm flipH="1">
            <a:off x="3631320" y="4889520"/>
            <a:ext cx="462564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8"/>
          <p:cNvSpPr/>
          <p:nvPr/>
        </p:nvSpPr>
        <p:spPr>
          <a:xfrm>
            <a:off x="8248680" y="4889520"/>
            <a:ext cx="25992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PlaceHolder 9"/>
          <p:cNvSpPr>
            <a:spLocks noGrp="1"/>
          </p:cNvSpPr>
          <p:nvPr>
            <p:ph type="title"/>
          </p:nvPr>
        </p:nvSpPr>
        <p:spPr>
          <a:xfrm>
            <a:off x="685800" y="990720"/>
            <a:ext cx="8229240" cy="19047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ru-RU" sz="36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10"/>
          <p:cNvSpPr>
            <a:spLocks noGrp="1"/>
          </p:cNvSpPr>
          <p:nvPr>
            <p:ph type="dt"/>
          </p:nvPr>
        </p:nvSpPr>
        <p:spPr>
          <a:xfrm>
            <a:off x="2438280" y="6248520"/>
            <a:ext cx="21301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1" name="PlaceHolder 11"/>
          <p:cNvSpPr>
            <a:spLocks noGrp="1"/>
          </p:cNvSpPr>
          <p:nvPr>
            <p:ph type="ftr"/>
          </p:nvPr>
        </p:nvSpPr>
        <p:spPr>
          <a:xfrm>
            <a:off x="5791320" y="6248520"/>
            <a:ext cx="28969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2" name="PlaceHolder 12"/>
          <p:cNvSpPr>
            <a:spLocks noGrp="1"/>
          </p:cNvSpPr>
          <p:nvPr>
            <p:ph type="sldNum"/>
          </p:nvPr>
        </p:nvSpPr>
        <p:spPr>
          <a:xfrm>
            <a:off x="76320" y="6248520"/>
            <a:ext cx="587160" cy="488520"/>
          </a:xfrm>
          <a:prstGeom prst="rect">
            <a:avLst/>
          </a:prstGeom>
        </p:spPr>
        <p:txBody>
          <a:bodyPr anchor="b" anchorCtr="1"/>
          <a:lstStyle/>
          <a:p>
            <a:pPr>
              <a:lnSpc>
                <a:spcPct val="100000"/>
              </a:lnSpc>
            </a:pPr>
            <a:fld id="{8BCBBFF5-095F-4564-A365-836C1E1C90D5}" type="slidenum">
              <a:rPr lang="ru-RU" sz="2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3" name="PlaceHolder 1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0" y="0"/>
            <a:ext cx="761760" cy="68576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CustomShape 2"/>
          <p:cNvSpPr/>
          <p:nvPr/>
        </p:nvSpPr>
        <p:spPr>
          <a:xfrm>
            <a:off x="457200" y="0"/>
            <a:ext cx="2742840" cy="1166400"/>
          </a:xfrm>
          <a:custGeom>
            <a:avLst/>
            <a:gdLst/>
            <a:ahLst/>
            <a:cxnLst/>
            <a:rect l="l" t="t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3"/>
          <p:cNvSpPr/>
          <p:nvPr/>
        </p:nvSpPr>
        <p:spPr>
          <a:xfrm>
            <a:off x="609480" y="1981080"/>
            <a:ext cx="7009920" cy="317160"/>
          </a:xfrm>
          <a:prstGeom prst="roundRect">
            <a:avLst>
              <a:gd name="adj" fmla="val 0"/>
            </a:avLst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4"/>
          <p:cNvSpPr/>
          <p:nvPr/>
        </p:nvSpPr>
        <p:spPr>
          <a:xfrm flipH="1">
            <a:off x="227880" y="1981080"/>
            <a:ext cx="393480" cy="318600"/>
          </a:xfrm>
          <a:prstGeom prst="flowChartDelay">
            <a:avLst/>
          </a:pr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PlaceHolder 5"/>
          <p:cNvSpPr>
            <a:spLocks noGrp="1"/>
          </p:cNvSpPr>
          <p:nvPr>
            <p:ph type="title"/>
          </p:nvPr>
        </p:nvSpPr>
        <p:spPr>
          <a:xfrm>
            <a:off x="762120" y="762120"/>
            <a:ext cx="79243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0066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ru-RU" sz="36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838080" y="2362320"/>
            <a:ext cx="3769920" cy="37238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PlaceHolder 7"/>
          <p:cNvSpPr>
            <a:spLocks noGrp="1"/>
          </p:cNvSpPr>
          <p:nvPr>
            <p:ph type="body"/>
          </p:nvPr>
        </p:nvSpPr>
        <p:spPr>
          <a:xfrm>
            <a:off x="4761000" y="2362320"/>
            <a:ext cx="3769920" cy="178560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PlaceHolder 8"/>
          <p:cNvSpPr>
            <a:spLocks noGrp="1"/>
          </p:cNvSpPr>
          <p:nvPr>
            <p:ph type="body"/>
          </p:nvPr>
        </p:nvSpPr>
        <p:spPr>
          <a:xfrm>
            <a:off x="4761000" y="4300560"/>
            <a:ext cx="3769920" cy="178560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3366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3366"/>
              </a:buClr>
              <a:buSzPct val="80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3366"/>
              </a:buClr>
              <a:buSzPct val="6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ru-RU" sz="2800" b="0" strike="noStrike" spc="-1">
              <a:solidFill>
                <a:srgbClr val="003366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PlaceHolder 9"/>
          <p:cNvSpPr>
            <a:spLocks noGrp="1"/>
          </p:cNvSpPr>
          <p:nvPr>
            <p:ph type="dt"/>
          </p:nvPr>
        </p:nvSpPr>
        <p:spPr>
          <a:xfrm>
            <a:off x="2438280" y="6248520"/>
            <a:ext cx="21301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7" name="PlaceHolder 10"/>
          <p:cNvSpPr>
            <a:spLocks noGrp="1"/>
          </p:cNvSpPr>
          <p:nvPr>
            <p:ph type="ftr"/>
          </p:nvPr>
        </p:nvSpPr>
        <p:spPr>
          <a:xfrm>
            <a:off x="5791320" y="6248520"/>
            <a:ext cx="2896920" cy="47448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8" name="PlaceHolder 11"/>
          <p:cNvSpPr>
            <a:spLocks noGrp="1"/>
          </p:cNvSpPr>
          <p:nvPr>
            <p:ph type="sldNum"/>
          </p:nvPr>
        </p:nvSpPr>
        <p:spPr>
          <a:xfrm>
            <a:off x="84240" y="6242040"/>
            <a:ext cx="587160" cy="488520"/>
          </a:xfrm>
          <a:prstGeom prst="rect">
            <a:avLst/>
          </a:prstGeom>
        </p:spPr>
        <p:txBody>
          <a:bodyPr anchor="b" anchorCtr="1"/>
          <a:lstStyle/>
          <a:p>
            <a:pPr>
              <a:lnSpc>
                <a:spcPct val="100000"/>
              </a:lnSpc>
            </a:pPr>
            <a:fld id="{32CD5D17-588A-44C8-8EC9-303C03B1BCA7}" type="slidenum">
              <a:rPr lang="ru-RU" sz="2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lnSpc>
                <a:spcPct val="100000"/>
              </a:lnSpc>
            </a:pPr>
            <a:fld id="{E3751FC3-D83D-44FA-9B99-005B9B84ACA2}" type="slidenum">
              <a:rPr lang="ru-RU" sz="26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755640" y="333360"/>
            <a:ext cx="7919640" cy="170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4800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endParaRPr lang="ru-RU" sz="4800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800" b="0" i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Здоровьесберегающие</a:t>
            </a:r>
            <a:endParaRPr lang="ru-RU" sz="4800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800" b="0" i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технологии на</a:t>
            </a:r>
            <a:endParaRPr lang="ru-RU" sz="4800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800" b="0" i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уроках физической культуры</a:t>
            </a:r>
            <a:endParaRPr lang="ru-RU" sz="4800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0" y="765000"/>
            <a:ext cx="8964360" cy="4679640"/>
          </a:xfrm>
          <a:prstGeom prst="rect">
            <a:avLst/>
          </a:prstGeom>
          <a:solidFill>
            <a:srgbClr val="F5F3A7"/>
          </a:solidFill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Здоровьесберегающие образовательные технологии</a:t>
            </a:r>
            <a:r>
              <a:rPr lang="ru-RU" sz="3200" b="1" strike="noStrike" spc="-1">
                <a:solidFill>
                  <a:srgbClr val="0066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200" b="1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</a:t>
            </a:r>
            <a:r>
              <a:rPr lang="ru-RU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это многие из знакомых большинству педагогов психолого-педагогические приемы, методы, технологии, которые не наносят прямого или косвенного вреда здоровью учащихся</a:t>
            </a:r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diamond(in)">
                                      <p:cBhvr additive="repl">
                                        <p:cTn id="7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1"/>
          <p:cNvSpPr txBox="1"/>
          <p:nvPr/>
        </p:nvSpPr>
        <p:spPr>
          <a:xfrm>
            <a:off x="864000" y="216000"/>
            <a:ext cx="7286400" cy="999720"/>
          </a:xfrm>
          <a:prstGeom prst="rect">
            <a:avLst/>
          </a:prstGeom>
          <a:solidFill>
            <a:srgbClr val="F5F3A7"/>
          </a:solidFill>
          <a:ln w="76320">
            <a:solidFill>
              <a:srgbClr val="F0EEC4"/>
            </a:solidFill>
            <a:round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Основные мероприятия здоровьесберегающей деятельности : </a:t>
            </a:r>
            <a:endParaRPr lang="ru-RU" sz="3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9" name="TextShape 2"/>
          <p:cNvSpPr txBox="1"/>
          <p:nvPr/>
        </p:nvSpPr>
        <p:spPr>
          <a:xfrm>
            <a:off x="432000" y="1765440"/>
            <a:ext cx="8072280" cy="4714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400" b="1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организация физкультурно-оздоровительных и спортивно-массовых мероприятий; </a:t>
            </a:r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реализация системы просветительской работы с учениками по формированию у учащихся культуры отношения к своему здоровью;</a:t>
            </a:r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повышение уровня образованности в области физической культуры, спорта и здорового образа жизни;</a:t>
            </a:r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формирование у школьников устойчивого интереса и потребности в регулярных занятиях физической культурой и спортом и навыков здорового образа жизни.</a:t>
            </a:r>
            <a:r>
              <a:rPr lang="ru-RU" sz="2400" b="1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29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 additive="repl">
                                        <p:cTn id="7"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1296000" y="1584000"/>
            <a:ext cx="6912000" cy="4500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обучение по темам: Лёгкая атлетика, лыжный спорт, баскетбол, волейбол, футбол, гимнастика.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использование принципа наглядности, постепенности, доступности нагрузки с учётом возрастных особенностей учащихся;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использование методики чередования интенсивности и релаксации в обучении;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учёт физической подготовленности детей и развития физических качеств.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>
            <a:off x="428760" y="428760"/>
            <a:ext cx="8572320" cy="85680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Образовательная направленность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214200" y="1500120"/>
            <a:ext cx="8065800" cy="5143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1" strike="noStrike" spc="-1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Защита от влияния неблагоприятных условий внешней среды, а также ТБ, проверка инвентаря и оборудования.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Укрепление здоровья (развитие и укрепление дыхательной, сердечно-сосудистой, мышечной, нервной  систем). Создание условий для нормальной работы всех органов и систем организма.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Взаимосвязь с медицинским персо-налом и использование их методи-ческих рекомендаций (распределение школьников на медицинские  группы: основная, подготовительная, спе-циальная).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8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428760" y="428760"/>
            <a:ext cx="8500680" cy="85680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Оздоровительная направленность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ustomShape 1"/>
          <p:cNvSpPr/>
          <p:nvPr/>
        </p:nvSpPr>
        <p:spPr>
          <a:xfrm>
            <a:off x="1296000" y="1512000"/>
            <a:ext cx="7128000" cy="4770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lvl="1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создание эмоционально- положи-тельного фона в обучении и общении (спортивные, подвижные игры и игровые упражнения);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lvl="1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стимулирование мотивации на успешность в обучении, оказание поддержки и помощи ребенку в выполнении упражнений;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lvl="1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развитие речи, психических процессов (восприятие, внимание, представление, мышление, память, воображение), а также умственных способностей (наблюдение, сравнение, обобщение);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lvl="1" indent="-34272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получение знаний в различных видах спортивной деятельности.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CustomShape 2"/>
          <p:cNvSpPr/>
          <p:nvPr/>
        </p:nvSpPr>
        <p:spPr>
          <a:xfrm>
            <a:off x="285840" y="428760"/>
            <a:ext cx="8500680" cy="85680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Воспитательная направленность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1059120" y="1481400"/>
            <a:ext cx="7508880" cy="5214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6040" lvl="4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 к расписанию уроков;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наличие туалетов и умывальников в раздевалках девочек и мальчиков;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соответствующее освещение, наличие аптечки;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 к спортивному оборудованию;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воздушно-тепловой режим;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личная гигиена учащихся;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6040" lvl="1" indent="-175680" algn="just">
              <a:lnSpc>
                <a:spcPct val="80000"/>
              </a:lnSpc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наличие у каждого учащегося сменной спортивной обуви и спортивной формы для занятий на уроке физической культуры в зале и соответствующей формы при уроках на свежем воздухе (осень-весна, зима).</a:t>
            </a:r>
            <a:r>
              <a:rPr lang="ru-RU" sz="2200" b="1" strike="noStrike" spc="-1">
                <a:solidFill>
                  <a:srgbClr val="00336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8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8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2"/>
          <p:cNvSpPr/>
          <p:nvPr/>
        </p:nvSpPr>
        <p:spPr>
          <a:xfrm>
            <a:off x="428760" y="428760"/>
            <a:ext cx="8500680" cy="85680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9900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Гигиенический режим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7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4571</TotalTime>
  <Words>358</Words>
  <Application>LibreOffice/5.2.0.4$Windows_x86 LibreOffice_project/066b007f5ebcc236395c7d282ba488bca6720265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Office Theme</vt:lpstr>
      <vt:lpstr>Office Theme</vt:lpstr>
      <vt:lpstr>Office Theme</vt:lpstr>
      <vt:lpstr>Office Theme</vt:lpstr>
      <vt:lpstr>Office Theme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</dc:title>
  <dc:subject/>
  <dc:creator>Татьяна</dc:creator>
  <dc:description/>
  <cp:lastModifiedBy>Нина</cp:lastModifiedBy>
  <cp:revision>132</cp:revision>
  <dcterms:created xsi:type="dcterms:W3CDTF">2007-03-11T05:07:43Z</dcterms:created>
  <dcterms:modified xsi:type="dcterms:W3CDTF">2017-05-22T06:30:06Z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