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handoutMasterIdLst>
    <p:handoutMasterId r:id="rId23"/>
  </p:handoutMasterIdLst>
  <p:sldIdLst>
    <p:sldId id="256" r:id="rId2"/>
    <p:sldId id="257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82" r:id="rId16"/>
    <p:sldId id="270" r:id="rId17"/>
    <p:sldId id="268" r:id="rId18"/>
    <p:sldId id="271" r:id="rId19"/>
    <p:sldId id="275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76" autoAdjust="0"/>
  </p:normalViewPr>
  <p:slideViewPr>
    <p:cSldViewPr>
      <p:cViewPr>
        <p:scale>
          <a:sx n="42" d="100"/>
          <a:sy n="42" d="100"/>
        </p:scale>
        <p:origin x="-660" y="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07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A490A6-F11B-4872-9910-437576EAF12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D3959B-3CD0-4865-8B85-AB76B97AA0CB}">
      <dgm:prSet custT="1"/>
      <dgm:spPr/>
      <dgm:t>
        <a:bodyPr/>
        <a:lstStyle/>
        <a:p>
          <a:pPr rtl="0"/>
          <a:r>
            <a:rPr lang="ru-RU" sz="5400" b="1" i="0" baseline="0" dirty="0" smtClean="0"/>
            <a:t>2. Доброта и совершенство, здоровье и гармония, любовь и счастье - естественные состояния человека</a:t>
          </a:r>
          <a:endParaRPr lang="ru-RU" sz="5400" b="0" i="0" baseline="0" dirty="0"/>
        </a:p>
      </dgm:t>
    </dgm:pt>
    <dgm:pt modelId="{5348D71A-9F28-4F25-8A09-182E115E35E1}" type="parTrans" cxnId="{C25DC4FE-D236-44EF-ABED-30A062B024C1}">
      <dgm:prSet/>
      <dgm:spPr/>
      <dgm:t>
        <a:bodyPr/>
        <a:lstStyle/>
        <a:p>
          <a:endParaRPr lang="ru-RU" sz="5400"/>
        </a:p>
      </dgm:t>
    </dgm:pt>
    <dgm:pt modelId="{0FEB2B2B-5749-483E-A97B-B588F1D59A56}" type="sibTrans" cxnId="{C25DC4FE-D236-44EF-ABED-30A062B024C1}">
      <dgm:prSet/>
      <dgm:spPr/>
      <dgm:t>
        <a:bodyPr/>
        <a:lstStyle/>
        <a:p>
          <a:endParaRPr lang="ru-RU" sz="5400"/>
        </a:p>
      </dgm:t>
    </dgm:pt>
    <dgm:pt modelId="{1464C8A6-F203-438A-A1D9-4E2CAD9F3E55}" type="pres">
      <dgm:prSet presAssocID="{ABA490A6-F11B-4872-9910-437576EAF12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C6407A-1BD9-4ED3-8FB8-E0C1E2DF01E9}" type="pres">
      <dgm:prSet presAssocID="{A8D3959B-3CD0-4865-8B85-AB76B97AA0CB}" presName="circ1TxSh" presStyleLbl="vennNode1" presStyleIdx="0" presStyleCnt="1" custScaleX="135510" custLinFactNeighborX="-1837" custLinFactNeighborY="31285"/>
      <dgm:spPr/>
      <dgm:t>
        <a:bodyPr/>
        <a:lstStyle/>
        <a:p>
          <a:endParaRPr lang="ru-RU"/>
        </a:p>
      </dgm:t>
    </dgm:pt>
  </dgm:ptLst>
  <dgm:cxnLst>
    <dgm:cxn modelId="{C05CB496-8BCD-40FD-B67A-6D93A966406E}" type="presOf" srcId="{ABA490A6-F11B-4872-9910-437576EAF12A}" destId="{1464C8A6-F203-438A-A1D9-4E2CAD9F3E55}" srcOrd="0" destOrd="0" presId="urn:microsoft.com/office/officeart/2005/8/layout/venn1"/>
    <dgm:cxn modelId="{3522BD39-9175-4D96-88B2-6F1D95484F08}" type="presOf" srcId="{A8D3959B-3CD0-4865-8B85-AB76B97AA0CB}" destId="{E9C6407A-1BD9-4ED3-8FB8-E0C1E2DF01E9}" srcOrd="0" destOrd="0" presId="urn:microsoft.com/office/officeart/2005/8/layout/venn1"/>
    <dgm:cxn modelId="{C25DC4FE-D236-44EF-ABED-30A062B024C1}" srcId="{ABA490A6-F11B-4872-9910-437576EAF12A}" destId="{A8D3959B-3CD0-4865-8B85-AB76B97AA0CB}" srcOrd="0" destOrd="0" parTransId="{5348D71A-9F28-4F25-8A09-182E115E35E1}" sibTransId="{0FEB2B2B-5749-483E-A97B-B588F1D59A56}"/>
    <dgm:cxn modelId="{0B82900C-C8D8-4CDA-AEFE-4E07BEB4DF72}" type="presParOf" srcId="{1464C8A6-F203-438A-A1D9-4E2CAD9F3E55}" destId="{E9C6407A-1BD9-4ED3-8FB8-E0C1E2DF01E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10718F-F287-4027-BEA3-CAA71F06591A}" type="doc">
      <dgm:prSet loTypeId="urn:microsoft.com/office/officeart/2005/8/layout/venn1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2A8E54-A08A-497F-960A-C147E610A54A}">
      <dgm:prSet custT="1"/>
      <dgm:spPr>
        <a:sp3d extrusionH="152250" prstMaterial="matte">
          <a:bevelT prst="convex"/>
        </a:sp3d>
      </dgm:spPr>
      <dgm:t>
        <a:bodyPr>
          <a:sp3d extrusionH="28000" prstMaterial="matte"/>
        </a:bodyPr>
        <a:lstStyle/>
        <a:p>
          <a:pPr rtl="0"/>
          <a:r>
            <a:rPr lang="ru-RU" sz="7200" b="1" dirty="0" smtClean="0"/>
            <a:t>Поведение человека предсказуемо</a:t>
          </a:r>
          <a:endParaRPr lang="ru-RU" sz="7200" dirty="0"/>
        </a:p>
      </dgm:t>
    </dgm:pt>
    <dgm:pt modelId="{172A6AA4-94F6-468C-8A74-2CB177DF69A4}" type="parTrans" cxnId="{0F461295-1E51-42A1-8DDD-4F9EE0530685}">
      <dgm:prSet/>
      <dgm:spPr/>
      <dgm:t>
        <a:bodyPr/>
        <a:lstStyle/>
        <a:p>
          <a:endParaRPr lang="ru-RU" sz="7200"/>
        </a:p>
      </dgm:t>
    </dgm:pt>
    <dgm:pt modelId="{1F181522-3232-435E-AF1C-D2E452573FF5}" type="sibTrans" cxnId="{0F461295-1E51-42A1-8DDD-4F9EE0530685}">
      <dgm:prSet/>
      <dgm:spPr/>
      <dgm:t>
        <a:bodyPr/>
        <a:lstStyle/>
        <a:p>
          <a:endParaRPr lang="ru-RU" sz="7200"/>
        </a:p>
      </dgm:t>
    </dgm:pt>
    <dgm:pt modelId="{73C50626-6577-48A7-8F30-A9E064EEF220}" type="pres">
      <dgm:prSet presAssocID="{3110718F-F287-4027-BEA3-CAA71F06591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A50D74-B586-4410-9736-8B4AE467FAE4}" type="pres">
      <dgm:prSet presAssocID="{0B2A8E54-A08A-497F-960A-C147E610A54A}" presName="circ1TxSh" presStyleLbl="vennNode1" presStyleIdx="0" presStyleCnt="1" custLinFactNeighborX="9431" custLinFactNeighborY="0"/>
      <dgm:spPr/>
      <dgm:t>
        <a:bodyPr/>
        <a:lstStyle/>
        <a:p>
          <a:endParaRPr lang="ru-RU"/>
        </a:p>
      </dgm:t>
    </dgm:pt>
  </dgm:ptLst>
  <dgm:cxnLst>
    <dgm:cxn modelId="{3E1638EE-F80E-44BC-B035-47EE34C4777B}" type="presOf" srcId="{0B2A8E54-A08A-497F-960A-C147E610A54A}" destId="{4CA50D74-B586-4410-9736-8B4AE467FAE4}" srcOrd="0" destOrd="0" presId="urn:microsoft.com/office/officeart/2005/8/layout/venn1"/>
    <dgm:cxn modelId="{1F500FE4-64C8-4AD0-8250-DBA83A734C4E}" type="presOf" srcId="{3110718F-F287-4027-BEA3-CAA71F06591A}" destId="{73C50626-6577-48A7-8F30-A9E064EEF220}" srcOrd="0" destOrd="0" presId="urn:microsoft.com/office/officeart/2005/8/layout/venn1"/>
    <dgm:cxn modelId="{0F461295-1E51-42A1-8DDD-4F9EE0530685}" srcId="{3110718F-F287-4027-BEA3-CAA71F06591A}" destId="{0B2A8E54-A08A-497F-960A-C147E610A54A}" srcOrd="0" destOrd="0" parTransId="{172A6AA4-94F6-468C-8A74-2CB177DF69A4}" sibTransId="{1F181522-3232-435E-AF1C-D2E452573FF5}"/>
    <dgm:cxn modelId="{F40D71BA-7529-4D5C-A8EA-782004B65055}" type="presParOf" srcId="{73C50626-6577-48A7-8F30-A9E064EEF220}" destId="{4CA50D74-B586-4410-9736-8B4AE467FAE4}" srcOrd="0" destOrd="0" presId="urn:microsoft.com/office/officeart/2005/8/layout/venn1"/>
  </dgm:cxnLst>
  <dgm:bg>
    <a:solidFill>
      <a:srgbClr val="00B05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F1D2B3-FCE9-4BA0-9371-0A49261F662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410686-AB1F-47FA-BAD3-4370A51B858D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pPr rtl="0"/>
          <a:r>
            <a:rPr lang="ru-RU" b="1" dirty="0" smtClean="0"/>
            <a:t>Модели поведения повторяются из поколения в поколение</a:t>
          </a:r>
          <a:endParaRPr lang="ru-RU" dirty="0"/>
        </a:p>
      </dgm:t>
    </dgm:pt>
    <dgm:pt modelId="{60B735CB-50BD-421A-AC35-3D9748A9BB1C}" type="parTrans" cxnId="{E15A6851-E12B-447F-B99C-FD32EC26F278}">
      <dgm:prSet/>
      <dgm:spPr/>
      <dgm:t>
        <a:bodyPr/>
        <a:lstStyle/>
        <a:p>
          <a:endParaRPr lang="ru-RU"/>
        </a:p>
      </dgm:t>
    </dgm:pt>
    <dgm:pt modelId="{9CC0CF57-317E-471C-86F6-999A392D198D}" type="sibTrans" cxnId="{E15A6851-E12B-447F-B99C-FD32EC26F278}">
      <dgm:prSet/>
      <dgm:spPr/>
      <dgm:t>
        <a:bodyPr/>
        <a:lstStyle/>
        <a:p>
          <a:endParaRPr lang="ru-RU"/>
        </a:p>
      </dgm:t>
    </dgm:pt>
    <dgm:pt modelId="{331C7F9E-4C9A-4BB7-BDA7-587E48B3EF20}" type="pres">
      <dgm:prSet presAssocID="{32F1D2B3-FCE9-4BA0-9371-0A49261F662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9B6110-5AC1-468A-9463-B765A26D51A6}" type="pres">
      <dgm:prSet presAssocID="{32F1D2B3-FCE9-4BA0-9371-0A49261F6621}" presName="arrow" presStyleLbl="bgShp" presStyleIdx="0" presStyleCnt="1"/>
      <dgm:spPr/>
    </dgm:pt>
    <dgm:pt modelId="{A4CAA48D-AD01-498D-806F-12369368EC9C}" type="pres">
      <dgm:prSet presAssocID="{32F1D2B3-FCE9-4BA0-9371-0A49261F6621}" presName="linearProcess" presStyleCnt="0"/>
      <dgm:spPr/>
    </dgm:pt>
    <dgm:pt modelId="{96B8EEE1-45BE-48D7-A460-5C5BDF45D7E9}" type="pres">
      <dgm:prSet presAssocID="{5B410686-AB1F-47FA-BAD3-4370A51B858D}" presName="textNode" presStyleLbl="node1" presStyleIdx="0" presStyleCnt="1" custAng="0" custScaleX="102491" custScaleY="213285" custLinFactNeighborX="-44390" custLinFactNeighborY="-151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510F06-87B1-4CC5-8E6F-2942A70C196C}" type="presOf" srcId="{32F1D2B3-FCE9-4BA0-9371-0A49261F6621}" destId="{331C7F9E-4C9A-4BB7-BDA7-587E48B3EF20}" srcOrd="0" destOrd="0" presId="urn:microsoft.com/office/officeart/2005/8/layout/hProcess9"/>
    <dgm:cxn modelId="{A3B7CB5B-2DB0-40E8-976D-72926CE633D7}" type="presOf" srcId="{5B410686-AB1F-47FA-BAD3-4370A51B858D}" destId="{96B8EEE1-45BE-48D7-A460-5C5BDF45D7E9}" srcOrd="0" destOrd="0" presId="urn:microsoft.com/office/officeart/2005/8/layout/hProcess9"/>
    <dgm:cxn modelId="{E15A6851-E12B-447F-B99C-FD32EC26F278}" srcId="{32F1D2B3-FCE9-4BA0-9371-0A49261F6621}" destId="{5B410686-AB1F-47FA-BAD3-4370A51B858D}" srcOrd="0" destOrd="0" parTransId="{60B735CB-50BD-421A-AC35-3D9748A9BB1C}" sibTransId="{9CC0CF57-317E-471C-86F6-999A392D198D}"/>
    <dgm:cxn modelId="{3B3C8D32-D85A-43FB-81ED-9E5A0E2BB81C}" type="presParOf" srcId="{331C7F9E-4C9A-4BB7-BDA7-587E48B3EF20}" destId="{789B6110-5AC1-468A-9463-B765A26D51A6}" srcOrd="0" destOrd="0" presId="urn:microsoft.com/office/officeart/2005/8/layout/hProcess9"/>
    <dgm:cxn modelId="{04AE7BBB-A4FB-4611-8A3A-FE84731618BF}" type="presParOf" srcId="{331C7F9E-4C9A-4BB7-BDA7-587E48B3EF20}" destId="{A4CAA48D-AD01-498D-806F-12369368EC9C}" srcOrd="1" destOrd="0" presId="urn:microsoft.com/office/officeart/2005/8/layout/hProcess9"/>
    <dgm:cxn modelId="{321CCD65-4FD6-4ED5-BA71-DF54D949CA25}" type="presParOf" srcId="{A4CAA48D-AD01-498D-806F-12369368EC9C}" destId="{96B8EEE1-45BE-48D7-A460-5C5BDF45D7E9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6407A-1BD9-4ED3-8FB8-E0C1E2DF01E9}">
      <dsp:nvSpPr>
        <dsp:cNvPr id="0" name=""/>
        <dsp:cNvSpPr/>
      </dsp:nvSpPr>
      <dsp:spPr>
        <a:xfrm>
          <a:off x="0" y="0"/>
          <a:ext cx="8152060" cy="60158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0" kern="1200" baseline="0" dirty="0" smtClean="0"/>
            <a:t>2. Доброта и совершенство, здоровье и гармония, любовь и счастье - естественные состояния человека</a:t>
          </a:r>
          <a:endParaRPr lang="ru-RU" sz="5400" b="0" i="0" kern="1200" baseline="0" dirty="0"/>
        </a:p>
      </dsp:txBody>
      <dsp:txXfrm>
        <a:off x="1193842" y="880999"/>
        <a:ext cx="5764376" cy="42538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CF85D-2F1C-406D-B3CC-564AD15C78C3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3938D-2671-4DAC-B792-2133C9F6C1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66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B6BE4E-2026-42AC-83A0-2E77DF66705B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322C9D-A433-457C-A05A-DB8065426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идеального общения Ч. </a:t>
            </a:r>
            <a:r>
              <a:rPr lang="ru-RU" dirty="0" err="1" smtClean="0"/>
              <a:t>Тойча</a:t>
            </a:r>
            <a:r>
              <a:rPr lang="ru-RU" dirty="0" smtClean="0"/>
              <a:t> и Дж. </a:t>
            </a:r>
            <a:r>
              <a:rPr lang="ru-RU" dirty="0" err="1" smtClean="0"/>
              <a:t>Тойч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Чампион</a:t>
            </a:r>
            <a:r>
              <a:rPr lang="ru-RU" dirty="0"/>
              <a:t> </a:t>
            </a:r>
            <a:r>
              <a:rPr lang="ru-RU" dirty="0" err="1"/>
              <a:t>Курт</a:t>
            </a:r>
            <a:r>
              <a:rPr lang="ru-RU" dirty="0"/>
              <a:t> </a:t>
            </a:r>
            <a:r>
              <a:rPr lang="ru-RU" dirty="0" err="1"/>
              <a:t>Тойч</a:t>
            </a:r>
            <a:r>
              <a:rPr lang="ru-RU" dirty="0"/>
              <a:t> (</a:t>
            </a:r>
            <a:r>
              <a:rPr lang="ru-RU" dirty="0" err="1"/>
              <a:t>Champion</a:t>
            </a:r>
            <a:r>
              <a:rPr lang="ru-RU" dirty="0"/>
              <a:t> </a:t>
            </a:r>
            <a:r>
              <a:rPr lang="ru-RU" dirty="0" err="1"/>
              <a:t>Kurt</a:t>
            </a:r>
            <a:r>
              <a:rPr lang="ru-RU" dirty="0"/>
              <a:t> </a:t>
            </a:r>
            <a:r>
              <a:rPr lang="ru-RU" dirty="0" err="1"/>
              <a:t>Teutsch</a:t>
            </a:r>
            <a:r>
              <a:rPr lang="ru-RU" dirty="0"/>
              <a:t>) - имя человека, потрясшего своими революционными открытиями в области поведения человека. Он - один из создателей так называемого IDEAL-метода </a:t>
            </a:r>
            <a:r>
              <a:rPr lang="ru-RU" dirty="0" err="1"/>
              <a:t>Тойча</a:t>
            </a:r>
            <a:r>
              <a:rPr lang="ru-RU" dirty="0"/>
              <a:t>, основатель и президент Академии IDEAL-метода </a:t>
            </a:r>
            <a:r>
              <a:rPr lang="ru-RU" dirty="0" err="1"/>
              <a:t>Тойча</a:t>
            </a:r>
            <a:r>
              <a:rPr lang="ru-RU" dirty="0"/>
              <a:t> (ATIM - англ.)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1" y="598362"/>
            <a:ext cx="9144001" cy="6247864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Основное внутреннее направление связано с эмоциями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33596335"/>
              </p:ext>
            </p:extLst>
          </p:nvPr>
        </p:nvGraphicFramePr>
        <p:xfrm>
          <a:off x="2339752" y="908720"/>
          <a:ext cx="4572000" cy="5632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889846"/>
            <a:ext cx="9144000" cy="507831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Взаимодействие между людьми и межличностные отношения детерминированы семейными законами взаимного притяжения.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90336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 smtClean="0">
                <a:latin typeface="Calibri"/>
                <a:ea typeface="Calibri"/>
                <a:cs typeface="Times New Roman"/>
              </a:rPr>
              <a:t>9. Косвенное </a:t>
            </a:r>
            <a:r>
              <a:rPr lang="ru-RU" sz="4400" b="1" u="sng" dirty="0">
                <a:latin typeface="Calibri"/>
                <a:ea typeface="Calibri"/>
                <a:cs typeface="Times New Roman"/>
              </a:rPr>
              <a:t>согласие - бессознательная предрасположенность человека к молчаливому принятию того или иного негативного отношения или воздействия окружающих</a:t>
            </a:r>
            <a:r>
              <a:rPr lang="ru-RU" b="1" u="sng" dirty="0">
                <a:latin typeface="Calibri"/>
                <a:ea typeface="Calibri"/>
                <a:cs typeface="Times New Roman"/>
              </a:rPr>
              <a:t>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-22860" y="1228398"/>
            <a:ext cx="9144000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Семейный закон, определяющий основные закономерности поведения и взаимоотношения членов семьи, может быть изменен, если человек захочет «переобучить» свое подсознание и будет настойчиво работать над собой.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5412" y="2644170"/>
            <a:ext cx="38731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u="sng" dirty="0">
                <a:solidFill>
                  <a:prstClr val="white"/>
                </a:solidFill>
                <a:ea typeface="Times New Roman"/>
              </a:rPr>
              <a:t>мысль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63005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620688"/>
            <a:ext cx="9144000" cy="2664296"/>
          </a:xfrm>
        </p:spPr>
        <p:txBody>
          <a:bodyPr>
            <a:normAutofit fontScale="90000"/>
          </a:bodyPr>
          <a:lstStyle/>
          <a:p>
            <a:r>
              <a:rPr lang="ru-RU" sz="6600" u="sng" dirty="0" smtClean="0"/>
              <a:t>.. Разрушительные модели поведения.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933056"/>
            <a:ext cx="8820472" cy="244581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4400" dirty="0" smtClean="0"/>
              <a:t>Негативные эмоции</a:t>
            </a:r>
          </a:p>
          <a:p>
            <a:pPr algn="l">
              <a:buFont typeface="Arial" pitchFamily="34" charset="0"/>
              <a:buChar char="•"/>
            </a:pPr>
            <a:r>
              <a:rPr lang="ru-RU" sz="4400" dirty="0" smtClean="0"/>
              <a:t>Деструктивные  установки</a:t>
            </a:r>
            <a:endParaRPr lang="ru-RU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1351509"/>
            <a:ext cx="9144000" cy="41549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8800" b="1" i="1" u="sng" dirty="0">
                <a:ea typeface="Times New Roman"/>
              </a:rPr>
              <a:t>Слова</a:t>
            </a:r>
            <a:r>
              <a:rPr lang="ru-RU" sz="8800" dirty="0">
                <a:ea typeface="Times New Roman"/>
              </a:rPr>
              <a:t> – это одежда наших мыслей</a:t>
            </a:r>
            <a:endParaRPr kumimoji="0" lang="ru-RU" sz="8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1078333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Переобучение или изменение жизненной программы</a:t>
            </a:r>
            <a:r>
              <a:rPr kumimoji="0" lang="ru-RU" sz="8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7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741955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Семишаговая</a:t>
            </a: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модель переобучения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143000"/>
          </a:xfr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           Супруги </a:t>
            </a:r>
            <a:r>
              <a:rPr lang="ru-RU" b="1" dirty="0" err="1" smtClean="0">
                <a:solidFill>
                  <a:srgbClr val="FFC000"/>
                </a:solidFill>
              </a:rPr>
              <a:t>Тойч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4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утверждает: пока мы не осознаем негативных программ своего генетического кода, так и будем оставаться жертвами обстоятельств, случайных встреч, чьей-либо воли.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Осознавание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негативных аспектов своей генетической программы помогает стать хозяевами своей жизни и собственными руками, умом и волей создавать свое настоящее и будущее благополучие.</a:t>
            </a:r>
          </a:p>
        </p:txBody>
      </p:sp>
      <p:pic>
        <p:nvPicPr>
          <p:cNvPr id="1026" name="Picture 2" descr="D:\Фото Той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38313"/>
            <a:ext cx="7344816" cy="464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1412776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Шаг: осознание что вас волнует.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2 Шаг: осознание унаследованной модели жизни.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3 Шаг: укрепление желания активно действовать и двигаться по своему собственному пути.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 Шаг: освобождение от поведенческих моделей прошлого.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5 Шаг: прощение себя и других.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 Шаг: осознание и преодоление сопротивления.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7 Шаг: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последованное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и настойчивое следование по своему собственному пути.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700808"/>
            <a:ext cx="5814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err="1" smtClean="0"/>
              <a:t>Аффирмации</a:t>
            </a:r>
            <a:r>
              <a:rPr lang="ru-RU" sz="6000" dirty="0" smtClean="0"/>
              <a:t> как инструмент изменения общения</a:t>
            </a:r>
            <a:endParaRPr lang="ru-RU" sz="6000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C000"/>
                </a:solidFill>
              </a:rPr>
              <a:t>Психогенетика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/>
              <a:t>утверждает</a:t>
            </a:r>
            <a:r>
              <a:rPr lang="ru-RU" sz="2800" u="sng" dirty="0"/>
              <a:t>: пока мы не осознаем негативных программ своего генетического кода, так и будем оставаться жертвами обстоятельств, случайных встреч, чьей-либо воли. </a:t>
            </a:r>
            <a:r>
              <a:rPr lang="ru-RU" sz="2800" u="sng" dirty="0" err="1"/>
              <a:t>Осознавание</a:t>
            </a:r>
            <a:r>
              <a:rPr lang="ru-RU" sz="2800" u="sng" dirty="0"/>
              <a:t> негативных аспектов своей генетической программы помогает стать хозяевами своей жизни и собственными руками, умом и волей создавать свое настоящее и будущее благополучие</a:t>
            </a:r>
            <a:r>
              <a:rPr lang="ru-RU" u="sng" dirty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776864" cy="6250706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7030A0"/>
                </a:solidFill>
              </a:rPr>
              <a:t>Основные понятия и постулаты </a:t>
            </a:r>
            <a:r>
              <a:rPr lang="ru-RU" sz="7200" b="1" i="1" dirty="0" err="1" smtClean="0">
                <a:solidFill>
                  <a:srgbClr val="7030A0"/>
                </a:solidFill>
              </a:rPr>
              <a:t>психогенетики</a:t>
            </a:r>
            <a:endParaRPr lang="ru-RU" sz="80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-468560" y="1107251"/>
            <a:ext cx="9082176" cy="5016758"/>
          </a:xfrm>
          <a:prstGeom prst="rect">
            <a:avLst/>
          </a:prstGeom>
          <a:ln>
            <a:headEnd/>
            <a:tailEnd/>
          </a:ln>
          <a:scene3d>
            <a:camera prst="perspectiveLef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Разумная жизнь подчиняется строгим законам природы.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25874362"/>
              </p:ext>
            </p:extLst>
          </p:nvPr>
        </p:nvGraphicFramePr>
        <p:xfrm>
          <a:off x="467544" y="476672"/>
          <a:ext cx="8152071" cy="6015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466009420"/>
              </p:ext>
            </p:extLst>
          </p:nvPr>
        </p:nvGraphicFramePr>
        <p:xfrm>
          <a:off x="0" y="1"/>
          <a:ext cx="8944953" cy="6854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4544" y="2967335"/>
            <a:ext cx="94685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u="sng" dirty="0">
                <a:ea typeface="Calibri"/>
              </a:rPr>
              <a:t>4. Генетический код определяет черты характера, поведенческие модели и мировоззрение человека.</a:t>
            </a:r>
            <a:endParaRPr lang="ru-RU" sz="5400" dirty="0">
              <a:effectLst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705176"/>
            <a:ext cx="9144000" cy="3785652"/>
          </a:xfrm>
          <a:prstGeom prst="rect">
            <a:avLst/>
          </a:prstGeom>
          <a:ln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Каждый человек имеет свое основное внутреннее направление или желание.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1079</TotalTime>
  <Words>395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Технология идеального общения Ч. Тойча и Дж. Тойч.</vt:lpstr>
      <vt:lpstr>           Супруги Тойч</vt:lpstr>
      <vt:lpstr>Психогенетика</vt:lpstr>
      <vt:lpstr>Основные понятия и постулаты психогенетики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.. Разрушительные модели поведения.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идеального общения Ч. Тойча и Дж. Тойч.</dc:title>
  <dc:creator>ззд</dc:creator>
  <cp:lastModifiedBy>USER</cp:lastModifiedBy>
  <cp:revision>71</cp:revision>
  <dcterms:created xsi:type="dcterms:W3CDTF">2012-06-07T13:41:40Z</dcterms:created>
  <dcterms:modified xsi:type="dcterms:W3CDTF">2017-01-24T11:34:48Z</dcterms:modified>
</cp:coreProperties>
</file>