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ACBF9F0-63FC-4E67-9497-3C4645C04830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EA854-1013-4841-9185-1F7CE64C0B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4AA4-F9F6-47EF-B8A6-43654BFFA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EA854-1013-4841-9185-1F7CE64C0B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4AA4-F9F6-47EF-B8A6-43654BFFA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EA854-1013-4841-9185-1F7CE64C0B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4AA4-F9F6-47EF-B8A6-43654BFFABF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EA854-1013-4841-9185-1F7CE64C0B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4AA4-F9F6-47EF-B8A6-43654BFFABF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EA854-1013-4841-9185-1F7CE64C0B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4AA4-F9F6-47EF-B8A6-43654BFFA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EA854-1013-4841-9185-1F7CE64C0B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4AA4-F9F6-47EF-B8A6-43654BFFABF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EA854-1013-4841-9185-1F7CE64C0B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4AA4-F9F6-47EF-B8A6-43654BFFA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EA854-1013-4841-9185-1F7CE64C0B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4AA4-F9F6-47EF-B8A6-43654BFFA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EA854-1013-4841-9185-1F7CE64C0B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4AA4-F9F6-47EF-B8A6-43654BFFA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EA854-1013-4841-9185-1F7CE64C0B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4AA4-F9F6-47EF-B8A6-43654BFFABF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EA854-1013-4841-9185-1F7CE64C0B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4AA4-F9F6-47EF-B8A6-43654BFFABF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08EA854-1013-4841-9185-1F7CE64C0B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734AA4-F9F6-47EF-B8A6-43654BFFABF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«Сравнительные характеристики операционных систем»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725144"/>
            <a:ext cx="6400800" cy="1456185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Автор: Э.Р. Хабибуллин – преподаватель, ГБПОУ «Челябинский энергетический колледж имени С.М. Кирова» 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1912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lvl="0"/>
            <a:r>
              <a:rPr lang="ru-RU" dirty="0">
                <a:solidFill>
                  <a:srgbClr val="002060"/>
                </a:solidFill>
              </a:rPr>
              <a:t>изучить сравнительные характеристики операционных систем, 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выработать умения оценивать и выбирать операционные системы, 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отработать навыки выбора программного обеспечения;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57850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Цели </a:t>
            </a:r>
            <a:r>
              <a:rPr lang="ru-RU" dirty="0" smtClean="0">
                <a:solidFill>
                  <a:srgbClr val="002060"/>
                </a:solidFill>
              </a:rPr>
              <a:t>обучения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5591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>
                <a:solidFill>
                  <a:srgbClr val="002060"/>
                </a:solidFill>
              </a:rPr>
              <a:t>Основные функции операционных систем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Основные составные части операционных систем</a:t>
            </a:r>
          </a:p>
          <a:p>
            <a:r>
              <a:rPr lang="ru-RU" dirty="0">
                <a:solidFill>
                  <a:srgbClr val="002060"/>
                </a:solidFill>
              </a:rPr>
              <a:t>Основные характеристики операционных систем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В</a:t>
            </a:r>
            <a:r>
              <a:rPr lang="ru-RU" dirty="0" smtClean="0">
                <a:solidFill>
                  <a:srgbClr val="002060"/>
                </a:solidFill>
              </a:rPr>
              <a:t>опросы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606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Каждый член группы изучает операционную систему: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Windows 7</a:t>
            </a:r>
          </a:p>
          <a:p>
            <a:r>
              <a:rPr lang="ru-RU" dirty="0">
                <a:solidFill>
                  <a:srgbClr val="002060"/>
                </a:solidFill>
              </a:rPr>
              <a:t>Linux </a:t>
            </a:r>
            <a:r>
              <a:rPr lang="en-US" dirty="0">
                <a:solidFill>
                  <a:srgbClr val="002060"/>
                </a:solidFill>
              </a:rPr>
              <a:t>Server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Серверная </a:t>
            </a:r>
            <a:r>
              <a:rPr lang="ru-RU" dirty="0">
                <a:solidFill>
                  <a:srgbClr val="002060"/>
                </a:solidFill>
              </a:rPr>
              <a:t>операционная система Windows Server </a:t>
            </a:r>
            <a:r>
              <a:rPr lang="ru-RU" dirty="0" smtClean="0">
                <a:solidFill>
                  <a:srgbClr val="002060"/>
                </a:solidFill>
              </a:rPr>
              <a:t>2012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Windows 8</a:t>
            </a:r>
          </a:p>
          <a:p>
            <a:r>
              <a:rPr lang="ru-RU" dirty="0">
                <a:solidFill>
                  <a:srgbClr val="002060"/>
                </a:solidFill>
              </a:rPr>
              <a:t>Linux</a:t>
            </a: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91264" cy="154643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Изучение особенностей операционных систем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6216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1278603"/>
              </p:ext>
            </p:extLst>
          </p:nvPr>
        </p:nvGraphicFramePr>
        <p:xfrm>
          <a:off x="1410311" y="2593915"/>
          <a:ext cx="6331315" cy="36132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36081"/>
                <a:gridCol w="918041"/>
                <a:gridCol w="934502"/>
                <a:gridCol w="934502"/>
                <a:gridCol w="871189"/>
                <a:gridCol w="837000"/>
              </a:tblGrid>
              <a:tr h="428690">
                <a:tc gridSpan="6"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900" dirty="0">
                          <a:effectLst/>
                        </a:rPr>
                        <a:t>Оцените операционные системы по 5-балльной шкале</a:t>
                      </a:r>
                    </a:p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900" dirty="0">
                          <a:effectLst/>
                        </a:rPr>
                        <a:t>(1-очень плохо, 5-очень хорошо)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0235">
                <a:tc rowSpan="2"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Критерии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Операционная система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6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Windows</a:t>
                      </a:r>
                    </a:p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7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Windows</a:t>
                      </a:r>
                    </a:p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8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Windows Server 2012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Linux</a:t>
                      </a:r>
                    </a:p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en-US" sz="900">
                          <a:effectLst/>
                        </a:rPr>
                        <a:t>Ubuntu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Linux</a:t>
                      </a:r>
                    </a:p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en-US" sz="900">
                          <a:effectLst/>
                        </a:rPr>
                        <a:t>Server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</a:tr>
              <a:tr h="211632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Привычный интерфейс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</a:tr>
              <a:tr h="211632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Легкость восприятия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</a:tr>
              <a:tr h="211632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Защищенность от вирусов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</a:tr>
              <a:tr h="211632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Стоимость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</a:tr>
              <a:tr h="347293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Требуемое место на диске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(1 – много, 5 – мало)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</a:tr>
              <a:tr h="211632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Удобство установки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</a:tr>
              <a:tr h="211632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Удобство обслуживания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</a:tr>
              <a:tr h="211632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Дополнительные программы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</a:tr>
              <a:tr h="211632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Надежность файловой системы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</a:tr>
              <a:tr h="211632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Многозадачность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</a:tr>
              <a:tr h="211632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Распределение памяти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98" marR="40698" marT="40698" marB="40698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938544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Заполнение таблицы№ 1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«</a:t>
            </a:r>
            <a:r>
              <a:rPr lang="ru-RU" dirty="0">
                <a:solidFill>
                  <a:srgbClr val="002060"/>
                </a:solidFill>
              </a:rPr>
              <a:t>Критерии оценки ОС»</a:t>
            </a:r>
          </a:p>
        </p:txBody>
      </p:sp>
    </p:spTree>
    <p:extLst>
      <p:ext uri="{BB962C8B-B14F-4D97-AF65-F5344CB8AC3E}">
        <p14:creationId xmlns:p14="http://schemas.microsoft.com/office/powerpoint/2010/main" val="3504245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685415"/>
            <a:ext cx="8136904" cy="619268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Эксперты </a:t>
            </a:r>
            <a:r>
              <a:rPr lang="ru-RU" dirty="0">
                <a:solidFill>
                  <a:srgbClr val="002060"/>
                </a:solidFill>
              </a:rPr>
              <a:t>возвращаются в свои группы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Обмениваются знаниями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Заполняют таблицу №2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«</a:t>
            </a:r>
            <a:r>
              <a:rPr lang="ru-RU" dirty="0">
                <a:solidFill>
                  <a:srgbClr val="002060"/>
                </a:solidFill>
              </a:rPr>
              <a:t>Выбор операционных систем для конкретных пользователей</a:t>
            </a:r>
            <a:r>
              <a:rPr lang="ru-RU" dirty="0" smtClean="0">
                <a:solidFill>
                  <a:srgbClr val="002060"/>
                </a:solidFill>
              </a:rPr>
              <a:t>»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32292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45581"/>
              </p:ext>
            </p:extLst>
          </p:nvPr>
        </p:nvGraphicFramePr>
        <p:xfrm>
          <a:off x="827584" y="2924944"/>
          <a:ext cx="7357616" cy="20383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05200"/>
                <a:gridCol w="1457632"/>
                <a:gridCol w="239478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 dirty="0">
                          <a:effectLst/>
                        </a:rPr>
                        <a:t> Категория пользователей: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Выбор ОС по мнению группы 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Выбор ОС по мнению аналитика Валерия Чугункова, аналитика ComputerBegin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Домашний компьютер для непродвинутого пользователя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Ubuntu, WindowsXP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Домашний компьютер для профессионала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Gentoo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Домашний ноутбук, нетбук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WindowsXP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ПК для небольшой организации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Ubuntu, WindowsXP, Gentoo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ПК для крупной корпорации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Windows 7, Ubuntu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ПК для крупной корпорации, использующей специальное ПО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 dirty="0">
                          <a:effectLst/>
                        </a:rPr>
                        <a:t> Windows 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3099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Руководит дискуссией</a:t>
            </a:r>
          </a:p>
          <a:p>
            <a:r>
              <a:rPr lang="ru-RU" dirty="0">
                <a:solidFill>
                  <a:srgbClr val="002060"/>
                </a:solidFill>
              </a:rPr>
              <a:t>С</a:t>
            </a:r>
            <a:r>
              <a:rPr lang="ru-RU" dirty="0" smtClean="0">
                <a:solidFill>
                  <a:srgbClr val="002060"/>
                </a:solidFill>
              </a:rPr>
              <a:t>равнивает результаты, полученные в командах </a:t>
            </a:r>
          </a:p>
          <a:p>
            <a:r>
              <a:rPr lang="ru-RU" dirty="0">
                <a:solidFill>
                  <a:srgbClr val="002060"/>
                </a:solidFill>
              </a:rPr>
              <a:t>Корректирую таблицу </a:t>
            </a:r>
            <a:r>
              <a:rPr lang="ru-RU" dirty="0" smtClean="0">
                <a:solidFill>
                  <a:srgbClr val="002060"/>
                </a:solidFill>
              </a:rPr>
              <a:t>№2«Выбор </a:t>
            </a:r>
            <a:r>
              <a:rPr lang="ru-RU" dirty="0">
                <a:solidFill>
                  <a:srgbClr val="002060"/>
                </a:solidFill>
              </a:rPr>
              <a:t>операционных систем для конкретных пользователей»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/>
          </a:p>
          <a:p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Контроль </a:t>
            </a:r>
            <a:r>
              <a:rPr lang="ru-RU" dirty="0">
                <a:solidFill>
                  <a:srgbClr val="002060"/>
                </a:solidFill>
              </a:rPr>
              <a:t>и коррекция знаний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9198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Таблица№3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 Рефлексия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71538" y="3436026"/>
          <a:ext cx="7408863" cy="19290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81365"/>
                <a:gridCol w="823866"/>
                <a:gridCol w="822384"/>
                <a:gridCol w="927590"/>
                <a:gridCol w="826829"/>
                <a:gridCol w="826829"/>
              </a:tblGrid>
              <a:tr h="241563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Критерии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Группа 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Группа 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Группа 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Группа 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Группа 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390217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Предоставленной информации достаточно, чтобы оценить операционную систему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390217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В представленной информации не было ненужной, лишней информации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390217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Заполнение таблицы 1  не заняло  больше отведенного времени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241563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Занятие было интересным, запоминающимся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241563">
                <a:tc>
                  <a:txBody>
                    <a:bodyPr/>
                    <a:lstStyle/>
                    <a:p>
                      <a:pPr algn="r"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ИТОГО: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454" marR="46454" marT="46454" marB="46454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8681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Домашнее задание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6041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58</TotalTime>
  <Words>268</Words>
  <Application>Microsoft Office PowerPoint</Application>
  <PresentationFormat>Экран (4:3)</PresentationFormat>
  <Paragraphs>169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«Сравнительные характеристики операционных систем» </vt:lpstr>
      <vt:lpstr>Цели обучения </vt:lpstr>
      <vt:lpstr>Вопросы</vt:lpstr>
      <vt:lpstr>Изучение особенностей операционных систем </vt:lpstr>
      <vt:lpstr>Заполнение таблицы№ 1 «Критерии оценки ОС»</vt:lpstr>
      <vt:lpstr> </vt:lpstr>
      <vt:lpstr> Контроль и коррекция знаний </vt:lpstr>
      <vt:lpstr> Рефлексия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«Сравнительные характеристики операционных систем»</dc:title>
  <dc:creator>Ирина Кондакова</dc:creator>
  <cp:lastModifiedBy>Ирина Кондакова</cp:lastModifiedBy>
  <cp:revision>5</cp:revision>
  <dcterms:created xsi:type="dcterms:W3CDTF">2017-05-22T05:07:12Z</dcterms:created>
  <dcterms:modified xsi:type="dcterms:W3CDTF">2017-05-22T06:31:42Z</dcterms:modified>
</cp:coreProperties>
</file>