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71" r:id="rId3"/>
    <p:sldId id="278" r:id="rId4"/>
    <p:sldId id="307" r:id="rId5"/>
    <p:sldId id="310" r:id="rId6"/>
    <p:sldId id="280" r:id="rId7"/>
    <p:sldId id="312" r:id="rId8"/>
    <p:sldId id="288" r:id="rId9"/>
    <p:sldId id="33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00"/>
    <a:srgbClr val="F46710"/>
    <a:srgbClr val="800000"/>
    <a:srgbClr val="FF9900"/>
    <a:srgbClr val="007000"/>
    <a:srgbClr val="004200"/>
    <a:srgbClr val="B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41470-670C-45F9-A7FF-F9F0B384B9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CE6FC-44F0-49EC-90B4-A65D3769DB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5385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FC390-F208-4235-829F-FF86A3A86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8406011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55C8-C205-48AF-9FFB-1F52070C8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1888160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8655D-E703-4172-BE57-6176AC6A0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4990675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D6EB7-EC4C-4A10-9BE1-B1165F854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63877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69392-B908-4008-9E59-4E89E7D25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8911106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FCC27-7AE2-4B86-BAE6-47DFC1A8A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1621231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3A4D3-DB97-4FFF-B3B1-275B6663D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5620986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5FAE1-0D17-4217-95BF-3BCB14DFB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410608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0173-68BD-4E23-8AB6-49EFBBBE4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464545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05C60-64FF-4948-87CB-233959D63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427000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A846E-C59A-4125-87E3-A046E90F9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7306642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74EB956-388C-4E65-A989-86F508A86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36712"/>
            <a:ext cx="7775575" cy="3744416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dirty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бережно храним</a:t>
            </a:r>
            <a:endParaRPr lang="ru-RU" sz="8000" dirty="0" smtClean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704137" cy="39608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spc="-150" dirty="0" smtClean="0"/>
              <a:t>     </a:t>
            </a:r>
            <a:r>
              <a:rPr lang="ru-RU" sz="2800" b="1" spc="-150" dirty="0" smtClean="0">
                <a:solidFill>
                  <a:srgbClr val="800000"/>
                </a:solidFill>
              </a:rPr>
              <a:t>Война всегда начинается внезапно, хотя спустя поколение для историков она покажется неизбежной. В 1941 году началась самая страшная, самая близкая, самая дорогая — Великая Отечественная война. </a:t>
            </a:r>
          </a:p>
          <a:p>
            <a:pPr eaLnBrk="1" hangingPunct="1">
              <a:buFontTx/>
              <a:buNone/>
              <a:defRPr/>
            </a:pPr>
            <a:r>
              <a:rPr lang="ru-RU" sz="2800" b="1" spc="-150" dirty="0" smtClean="0">
                <a:solidFill>
                  <a:srgbClr val="800000"/>
                </a:solidFill>
              </a:rPr>
              <a:t>     Говорят, без огромных </a:t>
            </a:r>
          </a:p>
          <a:p>
            <a:pPr eaLnBrk="1" hangingPunct="1">
              <a:buFontTx/>
              <a:buNone/>
              <a:defRPr/>
            </a:pPr>
            <a:r>
              <a:rPr lang="ru-RU" sz="2800" b="1" spc="-150" dirty="0" smtClean="0">
                <a:solidFill>
                  <a:srgbClr val="800000"/>
                </a:solidFill>
              </a:rPr>
              <a:t>     потерь нацистов было </a:t>
            </a:r>
          </a:p>
          <a:p>
            <a:pPr eaLnBrk="1" hangingPunct="1">
              <a:buFontTx/>
              <a:buNone/>
              <a:defRPr/>
            </a:pPr>
            <a:r>
              <a:rPr lang="ru-RU" sz="2800" b="1" spc="-150" dirty="0" smtClean="0">
                <a:solidFill>
                  <a:srgbClr val="800000"/>
                </a:solidFill>
              </a:rPr>
              <a:t>     не остановить…</a:t>
            </a:r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68638"/>
            <a:ext cx="3927475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0"/>
            <a:ext cx="3888432" cy="68580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800000"/>
                </a:solidFill>
              </a:rPr>
              <a:t>Самый летний день в году…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 </a:t>
            </a:r>
            <a:r>
              <a:rPr lang="ru-RU" altLang="ru-RU" sz="2400" dirty="0" smtClean="0">
                <a:solidFill>
                  <a:srgbClr val="800000"/>
                </a:solidFill>
              </a:rPr>
              <a:t>Последним </a:t>
            </a:r>
            <a:r>
              <a:rPr lang="ru-RU" altLang="ru-RU" sz="2400" dirty="0">
                <a:solidFill>
                  <a:srgbClr val="800000"/>
                </a:solidFill>
              </a:rPr>
              <a:t>мирным днём 1941 года была суббота. После обычной трудовой недели миллионы </a:t>
            </a:r>
            <a:r>
              <a:rPr lang="ru-RU" altLang="ru-RU" sz="2400" dirty="0" err="1" smtClean="0">
                <a:solidFill>
                  <a:srgbClr val="800000"/>
                </a:solidFill>
              </a:rPr>
              <a:t>советс</a:t>
            </a:r>
            <a:r>
              <a:rPr lang="ru-RU" altLang="ru-RU" sz="2400" dirty="0" smtClean="0">
                <a:solidFill>
                  <a:srgbClr val="800000"/>
                </a:solidFill>
              </a:rPr>
              <a:t>-ких </a:t>
            </a:r>
            <a:r>
              <a:rPr lang="ru-RU" altLang="ru-RU" sz="2400" dirty="0">
                <a:solidFill>
                  <a:srgbClr val="800000"/>
                </a:solidFill>
              </a:rPr>
              <a:t>людей отправились отдыхать. Тишину </a:t>
            </a:r>
            <a:r>
              <a:rPr lang="ru-RU" altLang="ru-RU" sz="2400" dirty="0" smtClean="0">
                <a:solidFill>
                  <a:srgbClr val="800000"/>
                </a:solidFill>
              </a:rPr>
              <a:t>насту-пившей </a:t>
            </a:r>
            <a:r>
              <a:rPr lang="ru-RU" altLang="ru-RU" sz="2400" dirty="0">
                <a:solidFill>
                  <a:srgbClr val="800000"/>
                </a:solidFill>
              </a:rPr>
              <a:t>ночи, по-летнему тёплой, благоухающей, во многих городах и сёлах нарушали счастливые голоса молодых людей, праздновавших своё вступление во взрослую жизнь </a:t>
            </a:r>
            <a:endParaRPr lang="ru-RU" sz="2400" dirty="0">
              <a:solidFill>
                <a:srgbClr val="8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600" t="1176" r="24400" b="587"/>
          <a:stretch/>
        </p:blipFill>
        <p:spPr>
          <a:xfrm>
            <a:off x="-108520" y="620688"/>
            <a:ext cx="5004048" cy="60125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930101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8499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b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«Как это </a:t>
            </a:r>
            <a:r>
              <a:rPr lang="ru-RU" sz="2800" b="1" dirty="0" smtClean="0">
                <a:solidFill>
                  <a:srgbClr val="80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было</a:t>
            </a:r>
            <a: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 Как совпало – война, </a:t>
            </a:r>
            <a:b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833713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беда, мечта и юность!»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20_big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6696868" cy="465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713932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96944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800000"/>
                </a:solidFill>
              </a:rPr>
              <a:t>   </a:t>
            </a:r>
            <a:r>
              <a:rPr lang="ru-RU" altLang="ru-RU" sz="2400" dirty="0" smtClean="0">
                <a:solidFill>
                  <a:srgbClr val="800000"/>
                </a:solidFill>
              </a:rPr>
              <a:t>Война </a:t>
            </a:r>
            <a:r>
              <a:rPr lang="ru-RU" altLang="ru-RU" sz="2400" dirty="0">
                <a:solidFill>
                  <a:srgbClr val="800000"/>
                </a:solidFill>
              </a:rPr>
              <a:t>– это 4 </a:t>
            </a:r>
            <a:r>
              <a:rPr lang="ru-RU" altLang="ru-RU" sz="2400" dirty="0" smtClean="0">
                <a:solidFill>
                  <a:srgbClr val="800000"/>
                </a:solidFill>
              </a:rPr>
              <a:t>года, это 1 418 бессонных дней и ночей, </a:t>
            </a:r>
          </a:p>
          <a:p>
            <a:pPr marL="0" indent="0" algn="ctr">
              <a:buNone/>
            </a:pPr>
            <a:r>
              <a:rPr lang="ru-RU" altLang="ru-RU" sz="2400" dirty="0" smtClean="0">
                <a:solidFill>
                  <a:srgbClr val="800000"/>
                </a:solidFill>
              </a:rPr>
              <a:t>это 20 миллионов погибших русских людей, </a:t>
            </a:r>
          </a:p>
          <a:p>
            <a:pPr marL="0" indent="0" algn="ctr">
              <a:buNone/>
            </a:pPr>
            <a:r>
              <a:rPr lang="ru-RU" altLang="ru-RU" sz="2400" dirty="0" smtClean="0">
                <a:solidFill>
                  <a:srgbClr val="800000"/>
                </a:solidFill>
              </a:rPr>
              <a:t>это значит  22 человека на каждые 2 метра земли, </a:t>
            </a:r>
          </a:p>
          <a:p>
            <a:pPr marL="0" indent="0" algn="ctr">
              <a:buNone/>
            </a:pPr>
            <a:r>
              <a:rPr lang="ru-RU" altLang="ru-RU" sz="2400" dirty="0" smtClean="0">
                <a:solidFill>
                  <a:srgbClr val="800000"/>
                </a:solidFill>
              </a:rPr>
              <a:t>это значит 13 человек в каждую минуту.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5" y="2195618"/>
            <a:ext cx="5904657" cy="4447073"/>
          </a:xfrm>
          <a:prstGeom prst="rect">
            <a:avLst/>
          </a:prstGeom>
          <a:ln w="38100">
            <a:solidFill>
              <a:srgbClr val="F4671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7055770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363272" cy="208823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800000"/>
                </a:solidFill>
              </a:rPr>
              <a:t>Смертельная угроза нависла над нашей Родиной. Все, кто мог воевать, пошли на фронт. Остальные </a:t>
            </a:r>
            <a:r>
              <a:rPr lang="ru-RU" sz="2400" dirty="0" smtClean="0">
                <a:solidFill>
                  <a:srgbClr val="800000"/>
                </a:solidFill>
              </a:rPr>
              <a:t>помогали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    армии </a:t>
            </a:r>
            <a:r>
              <a:rPr lang="ru-RU" sz="2400" dirty="0">
                <a:solidFill>
                  <a:srgbClr val="800000"/>
                </a:solidFill>
              </a:rPr>
              <a:t>в тылу, обеспечивая </a:t>
            </a:r>
            <a:endParaRPr lang="ru-RU" sz="2400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         её продовольствием,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 снаряжением </a:t>
            </a:r>
            <a:r>
              <a:rPr lang="ru-RU" sz="2400" dirty="0">
                <a:solidFill>
                  <a:srgbClr val="800000"/>
                </a:solidFill>
              </a:rPr>
              <a:t>и боеприпасами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/>
          <a:srcRect l="4789" t="5389" r="4789" b="9638"/>
          <a:stretch/>
        </p:blipFill>
        <p:spPr>
          <a:xfrm>
            <a:off x="294725" y="2780928"/>
            <a:ext cx="5069363" cy="3168352"/>
          </a:xfrm>
          <a:prstGeom prst="rect">
            <a:avLst/>
          </a:prstGeom>
          <a:ln w="57150">
            <a:solidFill>
              <a:srgbClr val="F4671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l="9337" t="5312" r="8964" b="7918"/>
          <a:stretch/>
        </p:blipFill>
        <p:spPr>
          <a:xfrm>
            <a:off x="5148064" y="1398374"/>
            <a:ext cx="3507818" cy="4910946"/>
          </a:xfrm>
          <a:prstGeom prst="rect">
            <a:avLst/>
          </a:prstGeom>
          <a:ln w="38100">
            <a:solidFill>
              <a:srgbClr val="F4671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140029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15924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800000"/>
                </a:solidFill>
              </a:rPr>
              <a:t>   На </a:t>
            </a:r>
            <a:r>
              <a:rPr lang="ru-RU" sz="2400" dirty="0">
                <a:solidFill>
                  <a:srgbClr val="800000"/>
                </a:solidFill>
              </a:rPr>
              <a:t>всей территории, захваченной фашистами, действовали партизанские отряды. Партизаны убивали карателей и </a:t>
            </a:r>
            <a:r>
              <a:rPr lang="ru-RU" sz="2400" dirty="0" smtClean="0">
                <a:solidFill>
                  <a:srgbClr val="800000"/>
                </a:solidFill>
              </a:rPr>
              <a:t>поли-</a:t>
            </a:r>
            <a:r>
              <a:rPr lang="ru-RU" sz="2400" dirty="0" err="1" smtClean="0">
                <a:solidFill>
                  <a:srgbClr val="800000"/>
                </a:solidFill>
              </a:rPr>
              <a:t>цаев</a:t>
            </a:r>
            <a:r>
              <a:rPr lang="ru-RU" sz="2400" dirty="0">
                <a:solidFill>
                  <a:srgbClr val="800000"/>
                </a:solidFill>
              </a:rPr>
              <a:t>, разрушали мосты, пускали под откос поезда с </a:t>
            </a:r>
            <a:r>
              <a:rPr lang="ru-RU" sz="2400" dirty="0" err="1" smtClean="0">
                <a:solidFill>
                  <a:srgbClr val="800000"/>
                </a:solidFill>
              </a:rPr>
              <a:t>воору-жением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ru-RU" sz="2400" dirty="0">
                <a:solidFill>
                  <a:srgbClr val="800000"/>
                </a:solidFill>
              </a:rPr>
              <a:t>и гитлеровскими </a:t>
            </a:r>
            <a:r>
              <a:rPr lang="ru-RU" sz="2400" dirty="0" smtClean="0">
                <a:solidFill>
                  <a:srgbClr val="800000"/>
                </a:solidFill>
              </a:rPr>
              <a:t>солдатами</a:t>
            </a:r>
            <a:r>
              <a:rPr lang="ru-RU" sz="2400" dirty="0">
                <a:solidFill>
                  <a:srgbClr val="800000"/>
                </a:solidFill>
              </a:rPr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978896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800000"/>
                </a:solidFill>
              </a:rPr>
              <a:t>За помощь партизанам фашисты расстреливали женщин, стариков и детей, сжигали целые </a:t>
            </a:r>
            <a:r>
              <a:rPr lang="ru-RU" sz="2400" dirty="0" smtClean="0">
                <a:solidFill>
                  <a:srgbClr val="800000"/>
                </a:solidFill>
              </a:rPr>
              <a:t>деревни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628800"/>
            <a:ext cx="2808312" cy="4680520"/>
          </a:xfrm>
          <a:ln w="38100">
            <a:solidFill>
              <a:srgbClr val="F4671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75" y="3284984"/>
            <a:ext cx="4449361" cy="3337021"/>
          </a:xfrm>
          <a:prstGeom prst="rect">
            <a:avLst/>
          </a:prstGeom>
          <a:ln w="38100">
            <a:solidFill>
              <a:srgbClr val="F4671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67534528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1664804"/>
            <a:ext cx="6264696" cy="4262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096344"/>
          </a:xfrm>
        </p:spPr>
        <p:txBody>
          <a:bodyPr/>
          <a:lstStyle/>
          <a:p>
            <a:r>
              <a:rPr lang="ru-RU" sz="2400" b="1" dirty="0">
                <a:solidFill>
                  <a:srgbClr val="800000"/>
                </a:solidFill>
              </a:rPr>
              <a:t>В День Победы 9 мая мы вспоминаем с благодарностью всех павших и выстоявших в Великой Отечественной войне. Минутой молчания мы чтим всех, кто отстоял </a:t>
            </a:r>
            <a:r>
              <a:rPr lang="ru-RU" sz="2400" b="1" dirty="0" smtClean="0">
                <a:solidFill>
                  <a:srgbClr val="800000"/>
                </a:solidFill>
              </a:rPr>
              <a:t/>
            </a:r>
            <a:br>
              <a:rPr lang="ru-RU" sz="2400" b="1" dirty="0" smtClean="0">
                <a:solidFill>
                  <a:srgbClr val="800000"/>
                </a:solidFill>
              </a:rPr>
            </a:br>
            <a:r>
              <a:rPr lang="ru-RU" sz="2400" b="1" dirty="0">
                <a:solidFill>
                  <a:srgbClr val="800000"/>
                </a:solidFill>
              </a:rPr>
              <a:t/>
            </a:r>
            <a:br>
              <a:rPr lang="ru-RU" sz="2400" b="1" dirty="0">
                <a:solidFill>
                  <a:srgbClr val="800000"/>
                </a:solidFill>
              </a:rPr>
            </a:br>
            <a:r>
              <a:rPr lang="ru-RU" sz="3200" b="1" dirty="0" smtClean="0">
                <a:solidFill>
                  <a:srgbClr val="800000"/>
                </a:solidFill>
              </a:rPr>
              <a:t>независимость </a:t>
            </a:r>
            <a:r>
              <a:rPr lang="ru-RU" sz="3200" b="1" dirty="0">
                <a:solidFill>
                  <a:srgbClr val="800000"/>
                </a:solidFill>
              </a:rPr>
              <a:t>нашего Отечества</a:t>
            </a:r>
            <a:r>
              <a:rPr lang="ru-RU" b="1" dirty="0">
                <a:solidFill>
                  <a:srgbClr val="800000"/>
                </a:solidFill>
              </a:rPr>
              <a:t/>
            </a:r>
            <a:br>
              <a:rPr lang="ru-RU" b="1" dirty="0">
                <a:solidFill>
                  <a:srgbClr val="800000"/>
                </a:solidFill>
              </a:rPr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17504614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648"/>
            <a:ext cx="7993136" cy="5616624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800000"/>
                </a:solidFill>
              </a:rPr>
              <a:t>     </a:t>
            </a:r>
            <a:r>
              <a:rPr lang="ru-RU" sz="2400" dirty="0">
                <a:solidFill>
                  <a:srgbClr val="800000"/>
                </a:solidFill>
              </a:rPr>
              <a:t>Прошло много лет и мало осталось в живых тех, кто помнит тяжелые военные годы. Но мы помним этих людей, наших прабабушек и прадедушек. Огонь вечной </a:t>
            </a:r>
            <a:r>
              <a:rPr lang="ru-RU" sz="2400" dirty="0" smtClean="0">
                <a:solidFill>
                  <a:srgbClr val="800000"/>
                </a:solidFill>
              </a:rPr>
              <a:t>памяти для них горит</a:t>
            </a:r>
            <a:r>
              <a:rPr lang="en-US" sz="2400" dirty="0" smtClean="0">
                <a:solidFill>
                  <a:srgbClr val="800000"/>
                </a:solidFill>
              </a:rPr>
              <a:t>,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ru-RU" sz="2400" dirty="0">
                <a:solidFill>
                  <a:srgbClr val="800000"/>
                </a:solidFill>
              </a:rPr>
              <a:t>не </a:t>
            </a:r>
            <a:r>
              <a:rPr lang="ru-RU" sz="2400" dirty="0" smtClean="0">
                <a:solidFill>
                  <a:srgbClr val="800000"/>
                </a:solidFill>
              </a:rPr>
              <a:t>угасая</a:t>
            </a:r>
            <a:r>
              <a:rPr lang="en-US" sz="2400" dirty="0" smtClean="0">
                <a:solidFill>
                  <a:srgbClr val="800000"/>
                </a:solidFill>
              </a:rPr>
              <a:t>,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ru-RU" sz="2400" dirty="0">
                <a:solidFill>
                  <a:srgbClr val="800000"/>
                </a:solidFill>
              </a:rPr>
              <a:t>во многих городах России</a:t>
            </a:r>
            <a:r>
              <a:rPr lang="ru-RU" sz="2400" dirty="0" smtClean="0">
                <a:solidFill>
                  <a:srgbClr val="800000"/>
                </a:solidFill>
              </a:rPr>
              <a:t>.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Давайте каждый год дополнять этот дневник памяти нашего класса в честь тех родственников, 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которые участвовали или помнят годы 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Великой Отечественной Войны 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1941-1945гг.</a:t>
            </a:r>
            <a:endParaRPr lang="ru-RU" sz="2400" b="1" dirty="0" smtClean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78815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1104</TotalTime>
  <Words>243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День Победы_06</vt:lpstr>
      <vt:lpstr>Память бережно храним</vt:lpstr>
      <vt:lpstr>Слайд 2</vt:lpstr>
      <vt:lpstr>Самый летний день в году…   Последним мирным днём 1941 года была суббота. После обычной трудовой недели миллионы советс-ких людей отправились отдыхать. Тишину насту-пившей ночи, по-летнему тёплой, благоухающей, во многих городах и сёлах нарушали счастливые голоса молодых людей, праздновавших своё вступление во взрослую жизнь </vt:lpstr>
      <vt:lpstr>   «Как это было! Как совпало – война,  беда, мечта и юность!» </vt:lpstr>
      <vt:lpstr>Слайд 5</vt:lpstr>
      <vt:lpstr>Слайд 6</vt:lpstr>
      <vt:lpstr>   На всей территории, захваченной фашистами, действовали партизанские отряды. Партизаны убивали карателей и поли-цаев, разрушали мосты, пускали под откос поезда с воору-жением и гитлеровскими солдатами. </vt:lpstr>
      <vt:lpstr>В День Победы 9 мая мы вспоминаем с благодарностью всех павших и выстоявших в Великой Отечественной войне. Минутой молчания мы чтим всех, кто отстоял   независимость нашего Отечества </vt:lpstr>
      <vt:lpstr>     Прошло много лет и мало осталось в живых тех, кто помнит тяжелые военные годы. Но мы помним этих людей, наших прабабушек и прадедушек. Огонь вечной памяти для них горит, не угасая, во многих городах России. Давайте каждый год дополнять этот дневник памяти нашего класса в честь тех родственников,  которые участвовали или помнят годы  Великой Отечественной Войны  1941-1945гг.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dok</cp:lastModifiedBy>
  <cp:revision>98</cp:revision>
  <dcterms:created xsi:type="dcterms:W3CDTF">2013-03-16T20:41:41Z</dcterms:created>
  <dcterms:modified xsi:type="dcterms:W3CDTF">2017-05-22T21:43:54Z</dcterms:modified>
</cp:coreProperties>
</file>