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6" r:id="rId6"/>
    <p:sldId id="263" r:id="rId7"/>
    <p:sldId id="261" r:id="rId8"/>
    <p:sldId id="264" r:id="rId9"/>
    <p:sldId id="265" r:id="rId10"/>
    <p:sldId id="267" r:id="rId11"/>
    <p:sldId id="262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82C75-40D5-4E38-B91C-0A93FCBC6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15A63-8826-4E2D-9024-97591F040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E3B91-AE5A-47B2-9671-58F1C8B79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89;&#1074;&#1103;&#1079;&#1085;&#1086;&#1081;\Desktop\&#1064;&#1082;&#1086;&#1083;&#1072;\&#1057;&#1072;&#1084;&#1086;&#1086;&#1073;&#1088;&#1072;&#1079;&#1086;&#1074;&#1072;&#1085;&#1080;&#1077;\I%20can%20run%20-%20Nursery%20Rhymes%20%20Kids%20Songs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9;&#1074;&#1103;&#1079;&#1085;&#1086;&#1081;\Desktop\&#1064;&#1082;&#1086;&#1083;&#1072;\&#1057;&#1072;&#1084;&#1086;&#1086;&#1073;&#1088;&#1072;&#1079;&#1086;&#1074;&#1072;&#1085;&#1080;&#1077;\29%20-%20&#1059;&#1088;&#1086;&#1082;%2036.%20&#1059;&#1095;&#1077;&#1073;&#1085;&#1080;&#1082;,%20&#1091;&#1087;&#1088;.%201.%201),%20&#1089;.%2032.mp3" TargetMode="Externa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f478c9e8817553e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4077072"/>
            <a:ext cx="2356668" cy="24233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260648"/>
            <a:ext cx="561662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Использование ИКТ для формирования лексических навыков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5373216"/>
            <a:ext cx="41995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Выступление по теме самообразования</a:t>
            </a:r>
          </a:p>
          <a:p>
            <a:r>
              <a:rPr lang="ru-RU" dirty="0" smtClean="0"/>
              <a:t>учителя англ. яз. Галушко Н.И.</a:t>
            </a:r>
          </a:p>
          <a:p>
            <a:r>
              <a:rPr lang="ru-RU" dirty="0" smtClean="0"/>
              <a:t>2014-2015 </a:t>
            </a:r>
            <a:r>
              <a:rPr lang="ru-RU" dirty="0" err="1" smtClean="0"/>
              <a:t>уч</a:t>
            </a:r>
            <a:r>
              <a:rPr lang="ru-RU" dirty="0" smtClean="0"/>
              <a:t>.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z="2400" smtClean="0"/>
          </a:p>
        </p:txBody>
      </p:sp>
      <p:sp>
        <p:nvSpPr>
          <p:cNvPr id="12291" name="Rectangle 6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ru-RU" sz="2400" smtClean="0"/>
          </a:p>
        </p:txBody>
      </p:sp>
      <p:sp>
        <p:nvSpPr>
          <p:cNvPr id="12292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2051050" y="4149725"/>
            <a:ext cx="7772400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latin typeface="Arial" charset="0"/>
              </a:rPr>
              <a:t>Я в буфете            </a:t>
            </a:r>
            <a:r>
              <a:rPr lang="en-US" sz="1800" smtClean="0">
                <a:solidFill>
                  <a:srgbClr val="FF0000"/>
                </a:solidFill>
                <a:latin typeface="Arial" charset="0"/>
              </a:rPr>
              <a:t>buy – bought – bought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 smtClean="0">
                <a:latin typeface="Arial" charset="0"/>
              </a:rPr>
              <a:t>                               </a:t>
            </a:r>
            <a:r>
              <a:rPr lang="ru-RU" sz="1800" smtClean="0">
                <a:latin typeface="Arial" charset="0"/>
              </a:rPr>
              <a:t>первоклассный бутерброд.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latin typeface="Arial" charset="0"/>
              </a:rPr>
              <a:t>За него я                </a:t>
            </a:r>
            <a:r>
              <a:rPr lang="en-US" sz="1800" smtClean="0">
                <a:solidFill>
                  <a:srgbClr val="FF0000"/>
                </a:solidFill>
                <a:latin typeface="Arial" charset="0"/>
              </a:rPr>
              <a:t>pay – paid – paid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latin typeface="Arial" charset="0"/>
              </a:rPr>
              <a:t>В классе в парту    </a:t>
            </a:r>
            <a:r>
              <a:rPr lang="en-US" sz="1800" smtClean="0">
                <a:solidFill>
                  <a:srgbClr val="FF0000"/>
                </a:solidFill>
                <a:latin typeface="Arial" charset="0"/>
              </a:rPr>
              <a:t>lay – laid – laid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smtClean="0">
                <a:latin typeface="Arial" charset="0"/>
              </a:rPr>
              <a:t>И совсем не           </a:t>
            </a:r>
            <a:r>
              <a:rPr lang="en-US" sz="1800" smtClean="0">
                <a:solidFill>
                  <a:srgbClr val="FF0000"/>
                </a:solidFill>
                <a:latin typeface="Arial" charset="0"/>
              </a:rPr>
              <a:t>think – thought – thought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 smtClean="0">
                <a:latin typeface="Arial" charset="0"/>
              </a:rPr>
              <a:t>                                </a:t>
            </a:r>
            <a:r>
              <a:rPr lang="ru-RU" sz="1800" smtClean="0">
                <a:latin typeface="Arial" charset="0"/>
              </a:rPr>
              <a:t>Что сосед его умнет.</a:t>
            </a:r>
            <a:endParaRPr lang="en-US" sz="1800" smtClean="0">
              <a:latin typeface="Arial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1800" smtClean="0">
              <a:latin typeface="Arial" charset="0"/>
            </a:endParaRPr>
          </a:p>
        </p:txBody>
      </p:sp>
      <p:pic>
        <p:nvPicPr>
          <p:cNvPr id="12293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557338"/>
            <a:ext cx="38163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557338"/>
            <a:ext cx="388778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562" name="Group 34"/>
          <p:cNvGraphicFramePr>
            <a:graphicFrameLocks noGrp="1"/>
          </p:cNvGraphicFramePr>
          <p:nvPr/>
        </p:nvGraphicFramePr>
        <p:xfrm>
          <a:off x="0" y="0"/>
          <a:ext cx="208280" cy="2295525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229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297" name="Rectangle 35"/>
          <p:cNvSpPr>
            <a:spLocks noChangeArrowheads="1"/>
          </p:cNvSpPr>
          <p:nvPr/>
        </p:nvSpPr>
        <p:spPr bwMode="auto">
          <a:xfrm>
            <a:off x="0" y="229552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800">
                <a:effectLst/>
              </a:rPr>
              <a:t/>
            </a:r>
            <a:br>
              <a:rPr lang="ru-RU" sz="1800">
                <a:effectLst/>
              </a:rPr>
            </a:br>
            <a:endParaRPr lang="ru-RU" sz="180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592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5) тренировка в условно-речевых упражнениях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1700808"/>
            <a:ext cx="582101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 подстановка</a:t>
            </a:r>
          </a:p>
          <a:p>
            <a:pPr>
              <a:buFontTx/>
              <a:buChar char="-"/>
            </a:pPr>
            <a:r>
              <a:rPr lang="ru-RU" sz="3200" dirty="0" smtClean="0"/>
              <a:t>трансформация</a:t>
            </a:r>
          </a:p>
          <a:p>
            <a:pPr>
              <a:buFontTx/>
              <a:buChar char="-"/>
            </a:pPr>
            <a:r>
              <a:rPr lang="ru-RU" sz="3200" dirty="0" smtClean="0"/>
              <a:t>- </a:t>
            </a:r>
            <a:r>
              <a:rPr lang="ru-RU" sz="3200" dirty="0" err="1" smtClean="0"/>
              <a:t>аудирование</a:t>
            </a:r>
            <a:r>
              <a:rPr lang="ru-RU" sz="3200" dirty="0" smtClean="0"/>
              <a:t> и чтение текстов</a:t>
            </a:r>
          </a:p>
          <a:p>
            <a:pPr>
              <a:buFontTx/>
              <a:buChar char="-"/>
            </a:pPr>
            <a:r>
              <a:rPr lang="ru-RU" sz="3200" dirty="0" smtClean="0"/>
              <a:t>и т.д.</a:t>
            </a:r>
            <a:endParaRPr lang="ru-RU" sz="3200" dirty="0"/>
          </a:p>
        </p:txBody>
      </p:sp>
      <p:pic>
        <p:nvPicPr>
          <p:cNvPr id="5" name="Рисунок 4" descr="скачанные фай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077072"/>
            <a:ext cx="2143125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It is hot in summer.</a:t>
            </a:r>
          </a:p>
          <a:p>
            <a:pPr>
              <a:lnSpc>
                <a:spcPct val="90000"/>
              </a:lnSpc>
            </a:pPr>
            <a:r>
              <a:rPr lang="en-US" sz="2400"/>
              <a:t>It is fine in summer.</a:t>
            </a:r>
          </a:p>
          <a:p>
            <a:pPr>
              <a:lnSpc>
                <a:spcPct val="90000"/>
              </a:lnSpc>
            </a:pPr>
            <a:r>
              <a:rPr lang="en-US" sz="2400"/>
              <a:t>The sun shines in summer.</a:t>
            </a:r>
          </a:p>
          <a:p>
            <a:pPr>
              <a:lnSpc>
                <a:spcPct val="90000"/>
              </a:lnSpc>
            </a:pPr>
            <a:r>
              <a:rPr lang="en-US" sz="2400"/>
              <a:t>The sky is blue in summer.</a:t>
            </a:r>
          </a:p>
          <a:p>
            <a:pPr>
              <a:lnSpc>
                <a:spcPct val="90000"/>
              </a:lnSpc>
            </a:pPr>
            <a:r>
              <a:rPr lang="en-US" sz="2400"/>
              <a:t>The days are long and the nights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are short in summer.</a:t>
            </a:r>
          </a:p>
          <a:p>
            <a:pPr>
              <a:lnSpc>
                <a:spcPct val="90000"/>
              </a:lnSpc>
            </a:pPr>
            <a:r>
              <a:rPr lang="en-US" sz="2400"/>
              <a:t>We can swim, lie in the sun and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play football in summer. </a:t>
            </a:r>
          </a:p>
        </p:txBody>
      </p:sp>
      <p:pic>
        <p:nvPicPr>
          <p:cNvPr id="9220" name="Picture 4" descr="Creative_Wallpaper_Summer_016436_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60350"/>
            <a:ext cx="3960812" cy="2520950"/>
          </a:xfrm>
          <a:prstGeom prst="rect">
            <a:avLst/>
          </a:prstGeom>
          <a:noFill/>
        </p:spPr>
      </p:pic>
      <p:pic>
        <p:nvPicPr>
          <p:cNvPr id="9221" name="Picture 5" descr="92505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2997200"/>
            <a:ext cx="3419475" cy="3657600"/>
          </a:xfrm>
          <a:prstGeom prst="rect">
            <a:avLst/>
          </a:prstGeom>
          <a:noFill/>
        </p:spPr>
      </p:pic>
      <p:pic>
        <p:nvPicPr>
          <p:cNvPr id="9222" name="Picture 6" descr="44538158_1243834324__avatarbig1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60350"/>
            <a:ext cx="4459288" cy="256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img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060575"/>
            <a:ext cx="4248150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2" descr="img-27ed6-1920x108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060575"/>
            <a:ext cx="421163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827584" y="1124744"/>
            <a:ext cx="76215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latin typeface="Book Antiqua" pitchFamily="18" charset="0"/>
              </a:rPr>
              <a:t>Describe one of these pictures</a:t>
            </a:r>
            <a:endParaRPr lang="ru-RU" sz="44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476672"/>
            <a:ext cx="5405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6) продуктивные упражнения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5272318[1]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175"/>
            <a:ext cx="11055350" cy="601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92912" y="692696"/>
            <a:ext cx="5504199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cap="all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THANK </a:t>
            </a:r>
            <a:r>
              <a:rPr lang="en-US" sz="8000" b="1" cap="all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you</a:t>
            </a:r>
            <a:r>
              <a:rPr lang="en-US" sz="80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!</a:t>
            </a:r>
            <a:endParaRPr lang="ru-RU" sz="80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906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Использование ИКТ на уроке иностранного языка предполагает: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908720"/>
            <a:ext cx="69954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sz="2000" dirty="0" smtClean="0"/>
              <a:t>использование ресурсов интернет при подготовке к урокам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916832"/>
            <a:ext cx="3492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- использование </a:t>
            </a:r>
            <a:r>
              <a:rPr lang="ru-RU" sz="2000" dirty="0" err="1" smtClean="0"/>
              <a:t>аудиофайлов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708920"/>
            <a:ext cx="4041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- использование видеофрагментов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96706" y="3789040"/>
            <a:ext cx="88472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/>
              <a:t>создание обучающих презентаций (учитель): демонстрационные материалы, </a:t>
            </a:r>
          </a:p>
          <a:p>
            <a:r>
              <a:rPr lang="ru-RU" sz="2000" dirty="0" smtClean="0"/>
              <a:t>наглядные пособия, различные упражнения, контрольные задания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869160"/>
            <a:ext cx="5453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создание презентаций-проектов (учащиеся)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628800"/>
            <a:ext cx="19442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mountains</a:t>
            </a:r>
          </a:p>
          <a:p>
            <a:r>
              <a:rPr lang="en-US" sz="2800" dirty="0" smtClean="0"/>
              <a:t>a cave</a:t>
            </a:r>
          </a:p>
          <a:p>
            <a:r>
              <a:rPr lang="en-US" sz="2800" dirty="0" smtClean="0"/>
              <a:t>a zoo</a:t>
            </a:r>
          </a:p>
          <a:p>
            <a:r>
              <a:rPr lang="en-US" sz="2800" dirty="0" smtClean="0"/>
              <a:t>a stadium</a:t>
            </a:r>
          </a:p>
          <a:p>
            <a:r>
              <a:rPr lang="en-US" sz="2800" dirty="0" smtClean="0"/>
              <a:t>a river</a:t>
            </a:r>
          </a:p>
          <a:p>
            <a:r>
              <a:rPr lang="en-US" sz="2800" dirty="0" smtClean="0"/>
              <a:t>a bridge</a:t>
            </a:r>
          </a:p>
          <a:p>
            <a:r>
              <a:rPr lang="en-US" sz="2800" dirty="0" smtClean="0"/>
              <a:t>a forest</a:t>
            </a:r>
          </a:p>
          <a:p>
            <a:r>
              <a:rPr lang="en-US" sz="2800" dirty="0" smtClean="0"/>
              <a:t>a lake</a:t>
            </a:r>
          </a:p>
          <a:p>
            <a:r>
              <a:rPr lang="en-US" sz="2800" dirty="0" smtClean="0"/>
              <a:t>a station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1628800"/>
            <a:ext cx="21419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libri" pitchFamily="34" charset="0"/>
                <a:cs typeface="Calibri" pitchFamily="34" charset="0"/>
              </a:rPr>
              <a:t>['</a:t>
            </a:r>
            <a:r>
              <a:rPr lang="ru-RU" sz="2800" dirty="0" err="1" smtClean="0">
                <a:latin typeface="Calibri" pitchFamily="34" charset="0"/>
                <a:cs typeface="Calibri" pitchFamily="34" charset="0"/>
              </a:rPr>
              <a:t>ma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ᴜ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ntınz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[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keıv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[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zu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:]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[‘steıdıəm]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[‘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rıvə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[brıdȝ]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[‘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fɒrıst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[</a:t>
            </a:r>
            <a:r>
              <a:rPr lang="en-US" sz="2800" dirty="0" err="1" smtClean="0">
                <a:latin typeface="Calibri" pitchFamily="34" charset="0"/>
                <a:cs typeface="Calibri" pitchFamily="34" charset="0"/>
              </a:rPr>
              <a:t>leık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r>
              <a:rPr lang="en-US" sz="2800" dirty="0" smtClean="0"/>
              <a:t>[‘</a:t>
            </a:r>
            <a:r>
              <a:rPr lang="en-US" sz="2800" dirty="0" err="1" smtClean="0"/>
              <a:t>steıʃn</a:t>
            </a:r>
            <a:r>
              <a:rPr lang="en-US" sz="2800" dirty="0" smtClean="0"/>
              <a:t>]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548680"/>
            <a:ext cx="2699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1) восприятие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5733256"/>
            <a:ext cx="4031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WORD</a:t>
            </a:r>
            <a:r>
              <a:rPr lang="en-US" sz="54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</a:t>
            </a:r>
            <a:r>
              <a:rPr lang="en-US" sz="54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</a:t>
            </a:r>
            <a:r>
              <a:rPr lang="en-US" sz="54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ru-RU" sz="5400" b="1" cap="none" spc="0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 descr="stock-vector-a-jack-in-the-box-toy-1590149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45224"/>
            <a:ext cx="1371600" cy="11967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628800"/>
            <a:ext cx="311495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 region</a:t>
            </a:r>
          </a:p>
          <a:p>
            <a:r>
              <a:rPr lang="en-US" sz="4800" dirty="0" smtClean="0"/>
              <a:t>long</a:t>
            </a:r>
          </a:p>
          <a:p>
            <a:r>
              <a:rPr lang="en-US" sz="4800" dirty="0" smtClean="0"/>
              <a:t>a place</a:t>
            </a:r>
          </a:p>
          <a:p>
            <a:r>
              <a:rPr lang="en-US" sz="4800" dirty="0" smtClean="0"/>
              <a:t>near</a:t>
            </a:r>
          </a:p>
          <a:p>
            <a:r>
              <a:rPr lang="en-US" sz="4800" dirty="0" smtClean="0"/>
              <a:t>very much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1779687"/>
            <a:ext cx="3064942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Calibri" pitchFamily="34" charset="0"/>
                <a:cs typeface="Calibri" pitchFamily="34" charset="0"/>
              </a:rPr>
              <a:t>[‘</a:t>
            </a:r>
            <a:r>
              <a:rPr lang="en-US" sz="4800" dirty="0" err="1" smtClean="0">
                <a:latin typeface="Calibri" pitchFamily="34" charset="0"/>
                <a:cs typeface="Calibri" pitchFamily="34" charset="0"/>
              </a:rPr>
              <a:t>ri:dȝən</a:t>
            </a:r>
            <a:r>
              <a:rPr lang="en-US" sz="48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r>
              <a:rPr lang="en-US" sz="4800" dirty="0" smtClean="0">
                <a:latin typeface="Calibri" pitchFamily="34" charset="0"/>
                <a:cs typeface="Calibri" pitchFamily="34" charset="0"/>
              </a:rPr>
              <a:t>[</a:t>
            </a:r>
            <a:r>
              <a:rPr lang="en-US" sz="4800" dirty="0" err="1" smtClean="0">
                <a:latin typeface="Calibri" pitchFamily="34" charset="0"/>
                <a:cs typeface="Calibri" pitchFamily="34" charset="0"/>
              </a:rPr>
              <a:t>l</a:t>
            </a:r>
            <a:r>
              <a:rPr lang="en-US" sz="4800" dirty="0" err="1" smtClean="0"/>
              <a:t>ɒŋ</a:t>
            </a:r>
            <a:r>
              <a:rPr lang="en-US" sz="48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r>
              <a:rPr lang="en-US" sz="4800" dirty="0" smtClean="0">
                <a:latin typeface="Calibri" pitchFamily="34" charset="0"/>
                <a:cs typeface="Calibri" pitchFamily="34" charset="0"/>
              </a:rPr>
              <a:t>[</a:t>
            </a:r>
            <a:r>
              <a:rPr lang="en-US" sz="4800" dirty="0" err="1" smtClean="0">
                <a:latin typeface="Calibri" pitchFamily="34" charset="0"/>
                <a:cs typeface="Calibri" pitchFamily="34" charset="0"/>
              </a:rPr>
              <a:t>pleıs</a:t>
            </a:r>
            <a:r>
              <a:rPr lang="en-US" sz="48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r>
              <a:rPr lang="en-US" sz="4800" dirty="0" smtClean="0">
                <a:latin typeface="Calibri" pitchFamily="34" charset="0"/>
                <a:cs typeface="Calibri" pitchFamily="34" charset="0"/>
              </a:rPr>
              <a:t>[</a:t>
            </a:r>
            <a:r>
              <a:rPr lang="en-US" sz="4800" dirty="0" err="1" smtClean="0">
                <a:latin typeface="Calibri" pitchFamily="34" charset="0"/>
                <a:cs typeface="Calibri" pitchFamily="34" charset="0"/>
              </a:rPr>
              <a:t>nıǝ</a:t>
            </a:r>
            <a:r>
              <a:rPr lang="en-US" sz="48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r>
              <a:rPr lang="en-US" sz="4800" dirty="0" smtClean="0">
                <a:latin typeface="Calibri" pitchFamily="34" charset="0"/>
                <a:cs typeface="Calibri" pitchFamily="34" charset="0"/>
              </a:rPr>
              <a:t>[‘</a:t>
            </a:r>
            <a:r>
              <a:rPr lang="en-US" sz="4800" dirty="0" err="1" smtClean="0">
                <a:latin typeface="Calibri" pitchFamily="34" charset="0"/>
                <a:cs typeface="Calibri" pitchFamily="34" charset="0"/>
              </a:rPr>
              <a:t>verı</a:t>
            </a:r>
            <a:r>
              <a:rPr lang="en-US" sz="4800" dirty="0" smtClean="0">
                <a:latin typeface="Calibri" pitchFamily="34" charset="0"/>
                <a:cs typeface="Calibri" pitchFamily="34" charset="0"/>
              </a:rPr>
              <a:t> ’m</a:t>
            </a:r>
            <a:r>
              <a:rPr lang="el-GR" sz="4800" dirty="0" smtClean="0">
                <a:latin typeface="Calibri" pitchFamily="34" charset="0"/>
                <a:cs typeface="Calibri" pitchFamily="34" charset="0"/>
              </a:rPr>
              <a:t>Λ</a:t>
            </a:r>
            <a:r>
              <a:rPr lang="en-US" sz="4800" dirty="0" smtClean="0">
                <a:latin typeface="Calibri" pitchFamily="34" charset="0"/>
                <a:cs typeface="Calibri" pitchFamily="34" charset="0"/>
              </a:rPr>
              <a:t>ʧ]</a:t>
            </a:r>
          </a:p>
          <a:p>
            <a:endParaRPr lang="en-US" sz="5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4522" y="1772816"/>
            <a:ext cx="253947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66FF"/>
                </a:solidFill>
              </a:rPr>
              <a:t>     ?</a:t>
            </a:r>
          </a:p>
          <a:p>
            <a:r>
              <a:rPr lang="ru-RU" sz="4800" dirty="0" smtClean="0"/>
              <a:t>длинный</a:t>
            </a:r>
          </a:p>
          <a:p>
            <a:r>
              <a:rPr lang="ru-RU" sz="4800" dirty="0" smtClean="0"/>
              <a:t>место</a:t>
            </a:r>
          </a:p>
          <a:p>
            <a:r>
              <a:rPr lang="ru-RU" sz="4800" dirty="0" smtClean="0"/>
              <a:t>около</a:t>
            </a:r>
          </a:p>
          <a:p>
            <a:r>
              <a:rPr lang="ru-RU" sz="4800" dirty="0" smtClean="0"/>
              <a:t>очень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620688"/>
            <a:ext cx="3166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2) </a:t>
            </a:r>
            <a:r>
              <a:rPr lang="ru-RU" sz="3200" dirty="0" err="1" smtClean="0">
                <a:solidFill>
                  <a:srgbClr val="FF0000"/>
                </a:solidFill>
              </a:rPr>
              <a:t>семантизация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49053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sz="4000" b="1"/>
              <a:t>CHRISTMAS       DISHES</a:t>
            </a:r>
            <a:endParaRPr lang="ru-RU" sz="4000" b="1"/>
          </a:p>
        </p:txBody>
      </p:sp>
      <p:pic>
        <p:nvPicPr>
          <p:cNvPr id="16389" name="Picture 5" descr="i?id=149527817-4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08050"/>
            <a:ext cx="3744913" cy="2185988"/>
          </a:xfrm>
          <a:prstGeom prst="rect">
            <a:avLst/>
          </a:prstGeom>
          <a:noFill/>
        </p:spPr>
      </p:pic>
      <p:pic>
        <p:nvPicPr>
          <p:cNvPr id="16391" name="Picture 7" descr="i?id=457239514-3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908050"/>
            <a:ext cx="2735262" cy="2051050"/>
          </a:xfrm>
          <a:prstGeom prst="rect">
            <a:avLst/>
          </a:prstGeom>
          <a:noFill/>
        </p:spPr>
      </p:pic>
      <p:pic>
        <p:nvPicPr>
          <p:cNvPr id="16393" name="Picture 9" descr="plum-porridgegl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644900"/>
            <a:ext cx="3240087" cy="2430463"/>
          </a:xfrm>
          <a:prstGeom prst="rect">
            <a:avLst/>
          </a:prstGeom>
          <a:noFill/>
        </p:spPr>
      </p:pic>
      <p:sp>
        <p:nvSpPr>
          <p:cNvPr id="16395" name="Text Box 11"/>
          <p:cNvSpPr txBox="1">
            <a:spLocks noGrp="1" noChangeArrowheads="1"/>
          </p:cNvSpPr>
          <p:nvPr>
            <p:ph type="body" idx="1"/>
          </p:nvPr>
        </p:nvSpPr>
        <p:spPr>
          <a:xfrm>
            <a:off x="468313" y="3141663"/>
            <a:ext cx="8229600" cy="576262"/>
          </a:xfrm>
          <a:solidFill>
            <a:schemeClr val="bg1"/>
          </a:solidFill>
          <a:ln/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800" b="1"/>
              <a:t>TURKEY                           CHRISTMAS PUDDING       </a:t>
            </a:r>
            <a:endParaRPr lang="ru-RU" sz="2800" b="1"/>
          </a:p>
        </p:txBody>
      </p:sp>
      <p:pic>
        <p:nvPicPr>
          <p:cNvPr id="16397" name="Picture 13" descr="i?id=331085712-26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3716338"/>
            <a:ext cx="2952750" cy="2355850"/>
          </a:xfrm>
          <a:prstGeom prst="rect">
            <a:avLst/>
          </a:prstGeom>
          <a:noFill/>
        </p:spPr>
      </p:pic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395288" y="6092825"/>
            <a:ext cx="8229600" cy="576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r>
              <a:rPr lang="en-US" sz="2800" b="1"/>
              <a:t>PLUM PORRIDGE                  GINGERBREAD       </a:t>
            </a:r>
            <a:endParaRPr 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 can run - Nursery Rhymes  Kids Song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71600" y="728700"/>
            <a:ext cx="7128792" cy="5346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96752"/>
            <a:ext cx="2364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3) имитация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780928"/>
            <a:ext cx="66696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Listen </a:t>
            </a:r>
            <a:r>
              <a:rPr lang="en-US" sz="2800" dirty="0" smtClean="0"/>
              <a:t>to the </a:t>
            </a:r>
            <a:r>
              <a:rPr lang="en-US" sz="2800" dirty="0" smtClean="0"/>
              <a:t>speaker and repeat the words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4293096"/>
            <a:ext cx="3857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Write down the words</a:t>
            </a:r>
            <a:endParaRPr lang="ru-RU" sz="2800" dirty="0"/>
          </a:p>
        </p:txBody>
      </p:sp>
      <p:pic>
        <p:nvPicPr>
          <p:cNvPr id="6" name="29 - Урок 36. Учебник, упр. 1. 1), с. 3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79712" y="3573016"/>
            <a:ext cx="304800" cy="304800"/>
          </a:xfrm>
          <a:prstGeom prst="rect">
            <a:avLst/>
          </a:prstGeom>
        </p:spPr>
      </p:pic>
      <p:pic>
        <p:nvPicPr>
          <p:cNvPr id="7" name="Рисунок 6" descr="computer_baby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260648"/>
            <a:ext cx="2409056" cy="2409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4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1700808"/>
            <a:ext cx="9144000" cy="360710"/>
          </a:xfrm>
          <a:solidFill>
            <a:srgbClr val="00FFFF"/>
          </a:solidFill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2800" dirty="0" smtClean="0"/>
              <a:t>Именительный падеж</a:t>
            </a:r>
            <a:r>
              <a:rPr lang="ru-RU" sz="2400" dirty="0" smtClean="0"/>
              <a:t>                       </a:t>
            </a:r>
            <a:r>
              <a:rPr lang="ru-RU" sz="2800" dirty="0" smtClean="0"/>
              <a:t>Объектный падеж</a:t>
            </a:r>
            <a:br>
              <a:rPr lang="ru-RU" sz="2800" dirty="0" smtClean="0"/>
            </a:br>
            <a:r>
              <a:rPr lang="ru-RU" sz="1800" dirty="0" smtClean="0"/>
              <a:t>             </a:t>
            </a:r>
            <a:r>
              <a:rPr lang="ru-RU" sz="1600" dirty="0" smtClean="0"/>
              <a:t>(</a:t>
            </a:r>
            <a:r>
              <a:rPr lang="ru-RU" sz="1600" i="1" dirty="0" smtClean="0"/>
              <a:t>кто?  что? )                                               (кому? чему? кого? что? кем? чем? о ком?</a:t>
            </a:r>
            <a:br>
              <a:rPr lang="ru-RU" sz="1600" i="1" dirty="0" smtClean="0"/>
            </a:br>
            <a:r>
              <a:rPr lang="ru-RU" sz="1600" i="1" dirty="0" smtClean="0"/>
              <a:t>                                                                                         о чем? )</a:t>
            </a:r>
            <a:endParaRPr lang="ru-RU" sz="1600" dirty="0" smtClean="0"/>
          </a:p>
        </p:txBody>
      </p:sp>
      <p:pic>
        <p:nvPicPr>
          <p:cNvPr id="9220" name="Picture 4" descr="71-2-sh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2492896"/>
            <a:ext cx="1196975" cy="1511300"/>
          </a:xfrm>
          <a:noFill/>
        </p:spPr>
      </p:pic>
      <p:pic>
        <p:nvPicPr>
          <p:cNvPr id="9222" name="Picture 6" descr="p-161-i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4725144"/>
            <a:ext cx="1152525" cy="1512888"/>
          </a:xfrm>
          <a:noFill/>
        </p:spPr>
      </p:pic>
      <p:pic>
        <p:nvPicPr>
          <p:cNvPr id="9224" name="Picture 8" descr="185-1-you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4008" y="2708920"/>
            <a:ext cx="1081087" cy="1368425"/>
          </a:xfrm>
          <a:noFill/>
        </p:spPr>
      </p:pic>
      <p:pic>
        <p:nvPicPr>
          <p:cNvPr id="9226" name="Picture 10" descr="p-161-I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572000" y="4725144"/>
            <a:ext cx="1273175" cy="1512888"/>
          </a:xfrm>
          <a:noFill/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619672" y="2996952"/>
            <a:ext cx="1171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-  она</a:t>
            </a: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4788024" y="3284984"/>
            <a:ext cx="7207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/>
              <a:t>her</a:t>
            </a:r>
            <a:endParaRPr lang="ru-RU" sz="3200" b="1" dirty="0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5868144" y="3284984"/>
            <a:ext cx="304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-  ее, ей, ею, о ней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527175" y="4960938"/>
            <a:ext cx="2252663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400" b="1"/>
              <a:t> оно, он, она</a:t>
            </a:r>
          </a:p>
          <a:p>
            <a:r>
              <a:rPr lang="ru-RU" i="1"/>
              <a:t>( неодушевл.)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4860032" y="5157192"/>
            <a:ext cx="5048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/>
              <a:t>It</a:t>
            </a:r>
            <a:endParaRPr lang="ru-RU" sz="4000" b="1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5703888" y="4887913"/>
            <a:ext cx="33702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/>
              <a:t>  </a:t>
            </a:r>
            <a:r>
              <a:rPr lang="ru-RU" sz="2400" b="1"/>
              <a:t>ее, ей, ею, (о) ней</a:t>
            </a:r>
          </a:p>
          <a:p>
            <a:r>
              <a:rPr lang="ru-RU" sz="2400" b="1"/>
              <a:t>  его, ему, им, (о) нем</a:t>
            </a:r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4427538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0" y="134143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43791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4) </a:t>
            </a:r>
            <a:r>
              <a:rPr lang="ru-RU" sz="3200" dirty="0" smtClean="0">
                <a:solidFill>
                  <a:srgbClr val="FF0000"/>
                </a:solidFill>
              </a:rPr>
              <a:t>установление связей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28" grpId="0"/>
      <p:bldP spid="9229" grpId="0" animBg="1"/>
      <p:bldP spid="9231" grpId="0"/>
      <p:bldP spid="9232" grpId="0"/>
      <p:bldP spid="9233" grpId="0" animBg="1"/>
      <p:bldP spid="9235" grpId="0"/>
      <p:bldP spid="9236" grpId="0" animBg="1"/>
      <p:bldP spid="92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642350" cy="576262"/>
          </a:xfrm>
        </p:spPr>
        <p:txBody>
          <a:bodyPr/>
          <a:lstStyle/>
          <a:p>
            <a:pPr eaLnBrk="1" hangingPunct="1"/>
            <a:r>
              <a:rPr lang="en-US" sz="1800" b="1" smtClean="0"/>
              <a:t>Match the pronouns </a:t>
            </a:r>
            <a:r>
              <a:rPr lang="ru-RU" sz="1800" b="1" smtClean="0"/>
              <a:t>(найдите соответствие между местоимениями).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308850" y="1989138"/>
            <a:ext cx="1584325" cy="2592387"/>
          </a:xfrm>
        </p:spPr>
        <p:txBody>
          <a:bodyPr/>
          <a:lstStyle/>
          <a:p>
            <a:pPr eaLnBrk="1" hangingPunct="1"/>
            <a:r>
              <a:rPr lang="en-US" sz="2000" b="1" smtClean="0"/>
              <a:t>them</a:t>
            </a:r>
          </a:p>
          <a:p>
            <a:pPr eaLnBrk="1" hangingPunct="1"/>
            <a:r>
              <a:rPr lang="en-US" sz="2000" b="1" smtClean="0"/>
              <a:t>us</a:t>
            </a:r>
          </a:p>
          <a:p>
            <a:pPr eaLnBrk="1" hangingPunct="1"/>
            <a:r>
              <a:rPr lang="en-US" sz="2000" b="1" smtClean="0"/>
              <a:t>her</a:t>
            </a:r>
          </a:p>
          <a:p>
            <a:pPr eaLnBrk="1" hangingPunct="1"/>
            <a:r>
              <a:rPr lang="en-US" sz="2000" b="1" smtClean="0"/>
              <a:t>it</a:t>
            </a:r>
          </a:p>
          <a:p>
            <a:pPr eaLnBrk="1" hangingPunct="1"/>
            <a:r>
              <a:rPr lang="en-US" sz="2000" b="1" smtClean="0"/>
              <a:t>me</a:t>
            </a:r>
          </a:p>
          <a:p>
            <a:pPr eaLnBrk="1" hangingPunct="1"/>
            <a:r>
              <a:rPr lang="en-US" sz="2000" b="1" smtClean="0"/>
              <a:t>you</a:t>
            </a:r>
          </a:p>
          <a:p>
            <a:pPr eaLnBrk="1" hangingPunct="1"/>
            <a:endParaRPr lang="ru-RU" sz="2000" b="1" smtClean="0"/>
          </a:p>
        </p:txBody>
      </p:sp>
      <p:pic>
        <p:nvPicPr>
          <p:cNvPr id="20488" name="Picture 8" descr="p-161-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1863" y="1557338"/>
            <a:ext cx="903287" cy="1152525"/>
          </a:xfrm>
          <a:noFill/>
        </p:spPr>
      </p:pic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308850" y="184467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7308850" y="1844675"/>
            <a:ext cx="0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7308850" y="501332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H="1">
            <a:off x="8893175" y="1844675"/>
            <a:ext cx="0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490" name="Picture 10" descr="p-161-i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72225" y="2924175"/>
            <a:ext cx="792163" cy="1079500"/>
          </a:xfrm>
          <a:noFill/>
        </p:spPr>
      </p:pic>
      <p:pic>
        <p:nvPicPr>
          <p:cNvPr id="20492" name="Picture 12" descr="19-h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052513"/>
            <a:ext cx="849313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13" descr="71-2-sh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5516563"/>
            <a:ext cx="903288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14" descr="185-1-yo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525" y="4292600"/>
            <a:ext cx="8223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15" descr="19-the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688" y="5445125"/>
            <a:ext cx="7604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Picture 16" descr="63-w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9925" y="765175"/>
            <a:ext cx="80327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1166813" y="1406525"/>
            <a:ext cx="788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/>
              <a:t>- him</a:t>
            </a:r>
            <a:endParaRPr lang="ru-RU" sz="2000" b="1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1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1 -1.44509E-6 C -0.02066 0.01688 -0.02309 0.03214 -0.03021 0.04648 C -0.03194 0.05364 -0.03576 0.06035 -0.03976 0.06567 C -0.04757 0.0763 -0.04167 0.06382 -0.04774 0.07399 C -0.05208 0.08116 -0.05538 0.08856 -0.06042 0.09526 C -0.06146 0.09873 -0.06215 0.10243 -0.06354 0.10567 C -0.06424 0.10752 -0.06597 0.10821 -0.06667 0.11006 C -0.06944 0.1163 -0.07049 0.12463 -0.07326 0.1311 C -0.07864 0.14451 -0.08698 0.16185 -0.09844 0.16694 C -0.10451 0.17549 -0.11371 0.18081 -0.12222 0.18405 C -0.12621 0.18913 -0.12969 0.19214 -0.13489 0.19445 C -0.1434 0.20578 -0.15382 0.21526 -0.16354 0.22405 C -0.18177 0.24023 -0.16389 0.23122 -0.17621 0.23676 C -0.18142 0.2474 -0.18437 0.24324 -0.19219 0.24948 C -0.19913 0.25503 -0.20174 0.25757 -0.20955 0.26012 C -0.21927 0.26844 -0.22864 0.27676 -0.23819 0.28532 C -0.24462 0.2911 -0.25226 0.29295 -0.25885 0.29804 C -0.27187 0.30821 -0.27656 0.31145 -0.29219 0.31491 C -0.30538 0.32139 -0.31944 0.32532 -0.33333 0.32763 C -0.34201 0.33549 -0.35226 0.33572 -0.36198 0.34035 C -0.36979 0.34405 -0.37569 0.34983 -0.3842 0.35098 C -0.39739 0.3526 -0.42378 0.35515 -0.42378 0.35538 C -0.45642 0.36578 -0.49323 0.36278 -0.52552 0.3489 C -0.53437 0.33642 -0.54687 0.32763 -0.55885 0.32139 C -0.56805 0.3089 -0.58524 0.29087 -0.59687 0.28324 C -0.60243 0.27954 -0.60521 0.27353 -0.61111 0.27052 C -0.61805 0.25757 -0.63021 0.25064 -0.63819 0.23885 C -0.64184 0.23353 -0.64774 0.22197 -0.64774 0.2222 C -0.64948 0.21249 -0.65486 0.19931 -0.66042 0.19237 C -0.66094 0.18543 -0.66111 0.17827 -0.66198 0.17133 C -0.66215 0.16902 -0.66354 0.16717 -0.66354 0.16486 C -0.66354 0.15237 -0.65781 0.14359 -0.65399 0.13318 C -0.65104 0.12509 -0.64948 0.1163 -0.64444 0.11006 C -0.64253 0.1022 -0.64288 0.1059 -0.64288 0.09942 " pathEditMode="relative" rAng="0" ptsTypes="fffffffffffffffffffffffffffffffffA">
                                      <p:cBhvr>
                                        <p:cTn id="71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" y="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0948 C -0.0099 0.02289 -0.02587 0.02451 -0.04253 0.02751 C -0.04601 0.02798 -0.04913 0.02936 -0.05278 0.03029 C -0.05486 0.03075 -0.05729 0.03121 -0.05955 0.03168 C -0.06771 0.03329 -0.07552 0.03399 -0.08333 0.03653 C -0.1066 0.03584 -0.12986 0.03584 -0.15312 0.03468 C -0.16007 0.03445 -0.16753 0.02798 -0.17344 0.0259 C -0.18073 0.02289 -0.1849 0.02266 -0.19219 0.02127 C -0.19653 0.01965 -0.20226 0.01873 -0.20573 0.01549 C -0.20642 0.0148 -0.21163 0.00994 -0.21302 0.00948 C -0.225 0.0037 -0.23854 -0.00162 -0.25191 -0.00671 C -0.25851 -0.00925 -0.26667 -0.01387 -0.27396 -0.01387 C -0.29479 -0.01434 -0.31562 -0.01503 -0.33663 -0.01572 C -0.34861 -0.01688 -0.36024 -0.01896 -0.37222 -0.02012 C -0.40729 -0.03029 -0.4375 -0.02382 -0.47934 -0.02428 C -0.50799 -0.02913 -0.53715 -0.03029 -0.56597 -0.0333 C -0.56996 -0.03422 -0.57413 -0.03468 -0.57795 -0.0363 C -0.60608 -0.04647 -0.58194 -0.03954 -0.5967 -0.0437 C -0.6066 -0.05225 -0.60139 -0.04994 -0.61024 -0.05249 C -0.61302 -0.0548 -0.61597 -0.05734 -0.61875 -0.06012 C -0.62135 -0.06243 -0.62569 -0.06197 -0.62899 -0.06289 C -0.63142 -0.06358 -0.63351 -0.06497 -0.63576 -0.0659 C -0.6375 -0.06636 -0.63906 -0.06705 -0.64097 -0.06728 C -0.64479 -0.06798 -0.65069 -0.06844 -0.65451 -0.07029 C -0.6717 -0.07861 -0.65868 -0.07422 -0.66979 -0.07746 C -0.6724 -0.08 -0.67413 -0.08278 -0.67674 -0.08509 C -0.68038 -0.08832 -0.68507 -0.09017 -0.68854 -0.0941 C -0.69323 -0.09873 -0.6967 -0.10428 -0.70208 -0.10867 C -0.70417 -0.11422 -0.70312 -0.11168 -0.70538 -0.11584 " pathEditMode="relative" rAng="0" ptsTypes="ffffffffffffffffffffffffffffA">
                                      <p:cBhvr>
                                        <p:cTn id="75" dur="2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3" y="-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0901 C -0.03854 0.01318 -0.07604 0.00693 -0.11302 0.01919 C -0.12118 0.02797 -0.11146 0.01849 -0.1217 0.02497 C -0.13073 0.03098 -0.13716 0.03861 -0.14688 0.04277 C -0.15191 0.04508 -0.16216 0.04878 -0.16216 0.04901 C -0.17032 0.05526 -0.16493 0.05179 -0.17726 0.05664 C -0.18073 0.05803 -0.1842 0.05965 -0.1875 0.06081 C -0.18907 0.0615 -0.19254 0.06289 -0.19254 0.06312 C -0.21441 0.083 -0.24358 0.08647 -0.27014 0.09271 C -0.27674 0.09664 -0.2816 0.10034 -0.28872 0.10266 C -0.29427 0.1089 -0.30139 0.11214 -0.30747 0.11861 C -0.31893 0.1311 -0.31736 0.13248 -0.32761 0.14034 C -0.33316 0.14451 -0.33907 0.14844 -0.34445 0.15237 C -0.34775 0.15445 -0.35452 0.1563 -0.35452 0.1563 C -0.39549 0.15468 -0.40486 0.15491 -0.43733 0.14636 C -0.44341 0.14497 -0.44966 0.14358 -0.45573 0.14219 C -0.45955 0.14127 -0.46372 0.14127 -0.46754 0.14034 C -0.47223 0.13919 -0.48125 0.13641 -0.48125 0.13664 C -0.49115 0.1304 -0.49931 0.12069 -0.5099 0.11653 C -0.52188 0.10682 -0.53299 0.0941 -0.54688 0.08878 C -0.55035 0.08601 -0.55417 0.08416 -0.55712 0.08069 C -0.55868 0.07861 -0.56025 0.0763 -0.56216 0.07468 C -0.58177 0.05803 -0.55816 0.08138 -0.57396 0.06682 C -0.58125 0.05988 -0.58629 0.05063 -0.59254 0.04277 C -0.59514 0.03329 -0.59636 0.02682 -0.60104 0.01919 C -0.60452 0.00254 -0.60452 -0.01411 -0.60764 -0.03075 C -0.60955 -0.04047 -0.61337 -0.0511 -0.61615 -0.06058 C -0.61979 -0.0733 -0.61945 -0.06243 -0.61945 -0.06867 " pathEditMode="relative" rAng="0" ptsTypes="fffffffffffffffffffffffffffA">
                                      <p:cBhvr>
                                        <p:cTn id="79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" y="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6127 C -0.00851 0.05965 -0.01667 0.0585 -0.02743 0.05757 C -0.0316 0.05711 -0.03455 0.05618 -0.03924 0.05572 C -0.04097 0.05572 -0.04254 0.05549 -0.04427 0.05549 C -0.05261 0.05387 -0.06198 0.05364 -0.07327 0.05295 C -0.11059 0.05133 -0.15018 0.05272 -0.18854 0.05272 C -0.22483 0.05202 -0.26094 0.05202 -0.29549 0.05433 C -0.29722 0.0548 -0.29861 0.05526 -0.3007 0.05549 C -0.30278 0.05572 -0.30556 0.05572 -0.30747 0.05618 C -0.30903 0.05641 -0.30955 0.05688 -0.31094 0.05711 C -0.31233 0.05757 -0.31406 0.0578 -0.31597 0.05826 C -0.3309 0.06058 -0.34827 0.06266 -0.36684 0.06358 C -0.37448 0.06589 -0.39323 0.06751 -0.4059 0.06821 C -0.4125 0.0689 -0.41771 0.06913 -0.42448 0.06959 C -0.43368 0.07006 -0.44236 0.07098 -0.45174 0.07167 C -0.47136 0.0726 -0.49288 0.07283 -0.51302 0.07283 C -0.54601 0.07283 -0.56146 0.07329 -0.5875 0.07191 C -0.59323 0.07144 -0.59861 0.07098 -0.60452 0.07052 C -0.61007 0.06936 -0.61597 0.06821 -0.62327 0.06774 C -0.62431 0.06751 -0.62483 0.06705 -0.62656 0.06682 C -0.62813 0.06659 -0.63056 0.06659 -0.63177 0.06636 C -0.63368 0.06613 -0.63351 0.06543 -0.63507 0.06497 C -0.63646 0.06474 -0.63854 0.06474 -0.64011 0.06428 C -0.64896 0.06289 -0.65643 0.06127 -0.66736 0.06058 C -0.6691 0.06035 -0.67066 0.06011 -0.6724 0.05988 C -0.67396 0.05965 -0.67604 0.05965 -0.67743 0.05965 C -0.68403 0.05873 -0.67813 0.05896 -0.68438 0.0578 C -0.68733 0.05734 -0.69445 0.05641 -0.69445 0.05665 " pathEditMode="relative" rAng="0" ptsTypes="fffffffffffffffffffffffffffA">
                                      <p:cBhvr>
                                        <p:cTn id="83" dur="2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32948E-6 C -0.00538 0.00231 -0.01232 0.00509 -0.01736 0.00855 C -0.01909 0.00971 -0.02048 0.01179 -0.02222 0.01272 C -0.02639 0.01457 -0.03472 0.01688 -0.03472 0.01688 C -0.04722 0.0252 -0.05972 0.03237 -0.07309 0.03815 C -0.08593 0.04971 -0.0684 0.03491 -0.0842 0.04439 C -0.09062 0.04809 -0.09774 0.05549 -0.10312 0.06127 C -0.10868 0.06705 -0.10764 0.0726 -0.11441 0.07815 C -0.11666 0.08301 -0.1184 0.08832 -0.12048 0.09295 C -0.1276 0.10751 -0.11944 0.08532 -0.12708 0.10358 C -0.13125 0.11353 -0.13732 0.13202 -0.14444 0.13965 C -0.16163 0.15861 -0.18177 0.1674 -0.20139 0.17965 C -0.21441 0.18751 -0.22639 0.19723 -0.23958 0.20301 C -0.24757 0.20994 -0.25625 0.21017 -0.26493 0.21364 C -0.27309 0.21688 -0.28125 0.22173 -0.28889 0.22613 C -0.29826 0.23168 -0.30434 0.24324 -0.31441 0.2474 C -0.32135 0.25457 -0.32743 0.26173 -0.33472 0.26844 C -0.33663 0.27006 -0.33767 0.27329 -0.33958 0.27491 C -0.34462 0.27931 -0.3533 0.28231 -0.35868 0.28532 C -0.36406 0.29272 -0.37222 0.29272 -0.37934 0.29595 C -0.38837 0.29988 -0.39722 0.30474 -0.40625 0.30867 C -0.41597 0.31283 -0.43663 0.31283 -0.43663 0.31283 C -0.44114 0.31491 -0.44635 0.31514 -0.45069 0.31723 C -0.46128 0.32231 -0.47222 0.3304 -0.48246 0.33618 C -0.48993 0.34035 -0.49548 0.34775 -0.50312 0.35098 C -0.51493 0.37457 -0.54166 0.37434 -0.56024 0.37642 C -0.56962 0.37942 -0.57587 0.38127 -0.58559 0.38266 C -0.64028 0.38081 -0.63507 0.4 -0.65225 0.36578 C -0.65868 0.33942 -0.65694 0.36902 -0.65694 0.31931 " pathEditMode="relative" ptsTypes="ffffffffffffffffffffffffffffA">
                                      <p:cBhvr>
                                        <p:cTn id="87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0156 -0.00069 -0.00347 -0.00069 -0.00486 -0.00208 C -0.00642 -0.0037 -0.00625 -0.00763 -0.00799 -0.00855 C -0.01406 -0.01202 -0.02708 -0.0148 -0.02708 -0.0148 C -0.03038 -0.0215 -0.03472 -0.02358 -0.03819 -0.02959 C -0.04045 -0.03376 -0.04132 -0.03954 -0.04444 -0.04231 C -0.05017 -0.04717 -0.05278 -0.05248 -0.05712 -0.05919 C -0.05955 -0.06289 -0.0625 -0.06636 -0.0651 -0.06982 C -0.06754 -0.07306 -0.07465 -0.07399 -0.07465 -0.07399 C -0.08264 -0.08532 -0.09722 -0.08532 -0.10799 -0.0867 C -0.14028 -0.08601 -0.17413 -0.09595 -0.20486 -0.08254 C -0.21285 -0.07907 -0.21892 -0.06913 -0.22708 -0.06566 C -0.23125 -0.05965 -0.23681 -0.05826 -0.24132 -0.05295 C -0.24965 -0.04324 -0.2559 -0.03144 -0.26354 -0.02127 C -0.26545 -0.01873 -0.26806 -0.01734 -0.26997 -0.0148 C -0.28038 -0.00092 -0.26528 -0.01549 -0.27778 -0.00439 C -0.2842 0.00971 -0.29462 0.0259 -0.30486 0.03584 C -0.30851 0.0511 -0.31858 0.05966 -0.32552 0.07191 C -0.32899 0.07815 -0.33073 0.08624 -0.33333 0.09295 C -0.34063 0.11145 -0.33212 0.08255 -0.34132 0.10983 C -0.34549 0.12231 -0.34497 0.12694 -0.35087 0.13734 C -0.35139 0.14012 -0.35174 0.14312 -0.35243 0.1459 C -0.3533 0.14937 -0.35469 0.15283 -0.35556 0.1563 C -0.35851 0.16925 -0.35938 0.18058 -0.3651 0.19237 C -0.36684 0.20139 -0.36997 0.20856 -0.37153 0.21757 C -0.37396 0.23214 -0.37448 0.24971 -0.38108 0.26197 C -0.38576 0.28093 -0.3941 0.30104 -0.40486 0.31492 C -0.40764 0.32578 -0.42309 0.3533 -0.43177 0.35723 C -0.43785 0.36532 -0.44132 0.37272 -0.44931 0.37619 C -0.4625 0.39376 -0.47674 0.4111 -0.49219 0.42474 C -0.49601 0.42798 -0.50504 0.42983 -0.50955 0.43122 C -0.51858 0.43029 -0.52882 0.4333 -0.53663 0.42705 C -0.5441 0.42104 -0.54983 0.40994 -0.55712 0.4037 C -0.56111 0.40023 -0.56597 0.39861 -0.56997 0.39515 C -0.57153 0.39376 -0.57309 0.39237 -0.57465 0.39098 C -0.57569 0.3889 -0.57639 0.38636 -0.57778 0.38474 C -0.58073 0.38127 -0.58733 0.37619 -0.58733 0.37619 C -0.59549 0.36 -0.5849 0.37804 -0.59531 0.36786 C -0.61024 0.35307 -0.59722 0.36 -0.60799 0.35515 C -0.61181 0.3496 -0.61528 0.34682 -0.62066 0.34451 C -0.63229 0.3459 -0.6375 0.34289 -0.64444 0.35307 " pathEditMode="relative" ptsTypes="ffffffffffffffffffffffffffffffffffffffffA">
                                      <p:cBhvr>
                                        <p:cTn id="91" dur="2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1.11022E-16 C -0.00573 -0.02197 0.00591 -0.04023 -0.00833 -0.06081 C -0.01441 -0.08254 -0.02274 -0.10335 -0.03142 -0.1237 C -0.03645 -0.13572 -0.03993 -0.14844 -0.04791 -0.15746 C -0.05711 -0.16786 -0.08559 -0.18058 -0.09722 -0.18197 C -0.11441 -0.18405 -0.13125 -0.1852 -0.14843 -0.18659 C -0.19635 -0.19121 -0.24479 -0.18821 -0.29305 -0.1889 C -0.29687 -0.1896 -0.30104 -0.18913 -0.30451 -0.19121 C -0.30816 -0.19306 -0.31128 -0.19699 -0.31441 -0.2 C -0.32118 -0.20578 -0.32968 -0.20994 -0.3375 -0.21341 C -0.34305 -0.21942 -0.3493 -0.22497 -0.35573 -0.22913 C -0.36961 -0.23861 -0.35121 -0.22405 -0.36545 -0.23399 C -0.37187 -0.23838 -0.37482 -0.24624 -0.38194 -0.24971 C -0.38802 -0.25988 -0.39461 -0.27145 -0.40173 -0.28116 C -0.41354 -0.29734 -0.40295 -0.27977 -0.41319 -0.29225 C -0.41788 -0.2978 -0.42187 -0.30428 -0.42639 -0.31006 C -0.43038 -0.31538 -0.43368 -0.32162 -0.43628 -0.32832 C -0.43732 -0.33133 -0.43802 -0.3348 -0.43958 -0.33711 C -0.44236 -0.34197 -0.44948 -0.35075 -0.44948 -0.35052 C -0.45173 -0.36023 -0.45989 -0.37665 -0.4658 -0.3822 C -0.46736 -0.3859 -0.46875 -0.39006 -0.47083 -0.39353 C -0.47257 -0.39653 -0.47552 -0.39884 -0.47725 -0.40231 C -0.4783 -0.40416 -0.47795 -0.40717 -0.47882 -0.40925 C -0.4802 -0.41179 -0.48246 -0.41341 -0.48385 -0.41572 C -0.49062 -0.42659 -0.49774 -0.44 -0.50347 -0.45179 C -0.50659 -0.4578 -0.51111 -0.46035 -0.5151 -0.4652 C -0.52725 -0.48046 -0.53958 -0.49665 -0.55139 -0.51237 C -0.55486 -0.52717 -0.55034 -0.51121 -0.55781 -0.52601 C -0.55937 -0.52855 -0.55989 -0.53202 -0.56111 -0.53503 C -0.56215 -0.53757 -0.56354 -0.53942 -0.56458 -0.54173 C -0.56736 -0.55399 -0.5743 -0.56624 -0.57934 -0.57757 C -0.58125 -0.5822 -0.58593 -0.59121 -0.58593 -0.59075 C -0.58645 -0.59329 -0.58732 -0.59561 -0.5875 -0.59792 C -0.58854 -0.60763 -0.58802 -0.61757 -0.58923 -0.62728 C -0.5927 -0.65318 -0.59236 -0.6259 -0.59236 -0.63607 " pathEditMode="relative" rAng="0" ptsTypes="ffffffffffffffffffffffffffffffffffA">
                                      <p:cBhvr>
                                        <p:cTn id="95" dur="2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" y="-3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09827E-6 C -0.01128 -0.02774 -0.03628 -0.05757 -0.05972 -0.06774 C -0.06718 -0.07722 -0.07673 -0.07977 -0.08593 -0.08578 C -0.2 -0.08393 -0.2375 -0.08139 -0.34531 -0.08347 C -0.34826 -0.08416 -0.35139 -0.08439 -0.35399 -0.08578 C -0.35642 -0.0867 -0.3585 -0.08948 -0.36111 -0.0904 C -0.36736 -0.09272 -0.37396 -0.09295 -0.38021 -0.0948 C -0.38923 -0.10589 -0.4033 -0.11029 -0.41354 -0.11977 C -0.41823 -0.1378 -0.41111 -0.1163 -0.42066 -0.12855 C -0.42257 -0.1311 -0.42257 -0.13503 -0.42413 -0.1378 C -0.42552 -0.14035 -0.42777 -0.14196 -0.42934 -0.14451 C -0.43194 -0.14867 -0.43402 -0.15352 -0.43646 -0.15792 C -0.4375 -0.16023 -0.43975 -0.16462 -0.43975 -0.16439 C -0.44045 -0.16717 -0.44253 -0.17595 -0.4434 -0.17826 C -0.44722 -0.18774 -0.44687 -0.18196 -0.44687 -0.18728 " pathEditMode="relative" rAng="0" ptsTypes="ffffffffffffffA">
                                      <p:cBhvr>
                                        <p:cTn id="99" dur="2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1.09827E-6 C -0.02031 -0.00231 -0.021 -0.00416 -0.0427 0.00208 C -0.0467 0.00324 -0.04999 0.00694 -0.05381 0.00856 C -0.05954 0.01572 -0.06649 0.01965 -0.07308 0.02543 C -0.08211 0.0437 -0.06961 0.02173 -0.0809 0.03376 C -0.08437 0.03746 -0.08576 0.04393 -0.08888 0.04856 C -0.09565 0.0585 -0.10347 0.06728 -0.10937 0.07815 C -0.12204 0.10035 -0.10746 0.07931 -0.11892 0.09526 C -0.11944 0.09734 -0.11961 0.09965 -0.12048 0.1015 C -0.12135 0.10312 -0.12308 0.10382 -0.12378 0.10567 C -0.12534 0.1096 -0.12586 0.11422 -0.1269 0.11838 C -0.12777 0.12185 -0.1302 0.12393 -0.13159 0.12694 C -0.13281 0.12948 -0.13368 0.13272 -0.13489 0.13526 C -0.13732 0.14035 -0.1401 0.1452 -0.1427 0.15006 C -0.14409 0.1526 -0.14618 0.15399 -0.14756 0.15653 C -0.14895 0.15908 -0.14947 0.16231 -0.15069 0.16486 C -0.15208 0.16786 -0.15399 0.17064 -0.15555 0.17341 C -0.15902 0.18705 -0.16631 0.19792 -0.17291 0.20925 C -0.17638 0.21526 -0.17829 0.22312 -0.18246 0.22844 C -0.2052 0.25804 -0.22864 0.28809 -0.25711 0.30659 C -0.26336 0.31491 -0.26927 0.32185 -0.27777 0.32555 C -0.30503 0.35052 -0.28333 0.33434 -0.35225 0.33202 C -0.36406 0.32948 -0.3743 0.32439 -0.38558 0.31931 C -0.396 0.31006 -0.41163 0.30775 -0.42378 0.30243 C -0.42604 0.3015 -0.42777 0.29919 -0.43003 0.29804 C -0.43315 0.29642 -0.43958 0.29387 -0.43958 0.29387 C -0.44652 0.28463 -0.45972 0.26867 -0.46979 0.26428 C -0.47291 0.2474 -0.47135 0.25272 -0.47135 0.28116 " pathEditMode="relative" ptsTypes="fffffffffffffffffffffffffffA">
                                      <p:cBhvr>
                                        <p:cTn id="103" dur="2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86 -0.01919 C -0.0559 0.00809 -0.05555 0.04463 -0.06753 0.0696 C -0.07118 0.08902 -0.06823 0.08185 -0.07396 0.09272 C -0.07639 0.10289 -0.07986 0.11283 -0.08351 0.12231 C -0.08489 0.13156 -0.08507 0.13688 -0.08976 0.14359 C -0.09028 0.14636 -0.09045 0.14937 -0.09132 0.15191 C -0.09219 0.15422 -0.09392 0.15584 -0.09462 0.15838 C -0.09739 0.16786 -0.09653 0.17503 -0.10087 0.18359 C -0.10451 0.19908 -0.09965 0.1822 -0.10573 0.19422 C -0.10712 0.19676 -0.10729 0.20023 -0.10885 0.20278 C -0.11701 0.21596 -0.12274 0.21919 -0.13264 0.22798 C -0.1566 0.24902 -0.14271 0.2407 -0.16285 0.24925 C -0.17222 0.25734 -0.17448 0.2615 -0.18177 0.27237 C -0.1842 0.27607 -0.18715 0.27954 -0.18976 0.28301 C -0.19132 0.28509 -0.19462 0.28925 -0.19462 0.28948 C -0.19566 0.29203 -0.19635 0.29526 -0.19774 0.29781 C -0.2 0.30174 -0.20573 0.30844 -0.20573 0.30867 C -0.20885 0.30567 -0.21233 0.30335 -0.2151 0.29989 C -0.21614 0.2985 -0.21701 0.29642 -0.2184 0.29572 C -0.21996 0.2948 -0.23507 0.29179 -0.23576 0.29156 C -0.24826 0.28023 -0.25555 0.27515 -0.27066 0.27237 C -0.27986 0.26451 -0.28889 0.25596 -0.2993 0.25133 C -0.30608 0.24439 -0.31094 0.24162 -0.3184 0.23653 C -0.32448 0.23237 -0.32864 0.22659 -0.3342 0.22174 C -0.33767 0.20763 -0.33299 0.22312 -0.34062 0.20902 C -0.34201 0.20648 -0.34219 0.20278 -0.34375 0.20046 C -0.34549 0.19769 -0.34844 0.19676 -0.35017 0.19422 C -0.35642 0.1852 -0.3618 0.17364 -0.36597 0.16255 C -0.36753 0.15445 -0.36788 0.14937 -0.37239 0.14359 C -0.37587 0.12948 -0.38628 0.12347 -0.38976 0.1096 C -0.39444 0.09087 -0.39288 0.10127 -0.39288 0.07792 " pathEditMode="relative" rAng="0" ptsTypes="ffffffffffffffffffffffffffffffA">
                                      <p:cBhvr>
                                        <p:cTn id="107" dur="2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-4.04624E-6 C -0.01459 0.01156 -0.03247 0.01133 -0.04914 0.01272 C -0.05122 0.01341 -0.05348 0.01387 -0.05556 0.0148 C -0.05886 0.01595 -0.06511 0.01896 -0.06511 0.01896 C -0.08577 0.01457 -0.10626 0.01064 -0.12692 0.00624 C -0.1415 -0.00324 -0.1573 -0.00971 -0.17292 -0.0148 C -0.19011 -0.02058 -0.20643 -0.03098 -0.22379 -0.03607 C -0.2356 -0.04532 -0.24896 -0.05225 -0.26181 -0.05919 C -0.27101 -0.07075 -0.28438 -0.07653 -0.29358 -0.08879 C -0.30053 -0.09803 -0.30417 -0.1022 -0.31268 -0.10775 C -0.31893 -0.1163 -0.32674 -0.12116 -0.33334 -0.12902 C -0.3408 -0.13803 -0.34567 -0.14497 -0.354 -0.15214 C -0.3573 -0.15907 -0.36077 -0.16555 -0.36511 -0.17133 C -0.36563 -0.17341 -0.36546 -0.17595 -0.36667 -0.17757 C -0.36789 -0.17919 -0.37136 -0.17965 -0.37136 -0.17965 " pathEditMode="relative" ptsTypes="ffffffffffffffA">
                                      <p:cBhvr>
                                        <p:cTn id="111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C -0.01476 0.00139 -0.02969 0.00185 -0.04445 0.00416 C -0.05486 0.00578 -0.06476 0.0148 -0.07466 0.01896 C -0.08611 0.02983 -0.09341 0.04416 -0.10313 0.05711 C -0.10469 0.05919 -0.10504 0.06289 -0.10625 0.06543 C -0.10816 0.06983 -0.11042 0.07399 -0.11268 0.07815 C -0.12622 0.10428 -0.10938 0.07029 -0.12066 0.09503 C -0.12257 0.09942 -0.12691 0.10774 -0.12691 0.10774 C -0.12986 0.12023 -0.13386 0.14058 -0.14132 0.15006 C -0.14393 0.16069 -0.14757 0.1704 -0.15243 0.17965 C -0.15504 0.19399 -0.15747 0.20139 -0.16354 0.21341 C -0.16459 0.21549 -0.16563 0.2178 -0.16667 0.21988 C -0.16771 0.22196 -0.16979 0.22613 -0.16979 0.22613 C -0.17292 0.23884 -0.18021 0.24902 -0.18577 0.26011 C -0.18802 0.26913 -0.19167 0.27884 -0.19688 0.28532 C -0.20104 0.30821 -0.19532 0.28139 -0.20157 0.30011 C -0.20712 0.31722 -0.21007 0.32879 -0.22066 0.34243 C -0.22118 0.34451 -0.22118 0.34705 -0.22223 0.3489 C -0.225 0.35353 -0.23177 0.36139 -0.23177 0.36139 C -0.23507 0.37503 -0.24375 0.38844 -0.254 0.39329 C -0.26407 0.3926 -0.27413 0.39353 -0.28403 0.39098 C -0.28941 0.38959 -0.29323 0.38289 -0.29844 0.38058 C -0.31042 0.36393 -0.31667 0.3637 -0.33334 0.3637 " pathEditMode="relative" ptsTypes="ffffffffffffffffffffffA">
                                      <p:cBhvr>
                                        <p:cTn id="115" dur="2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  <p:bldP spid="20484" grpId="0" animBg="1"/>
      <p:bldP spid="20485" grpId="0" animBg="1"/>
      <p:bldP spid="20486" grpId="0" animBg="1"/>
      <p:bldP spid="20487" grpId="0" animBg="1"/>
      <p:bldP spid="2049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</TotalTime>
  <Words>367</Words>
  <Application>Microsoft Office PowerPoint</Application>
  <PresentationFormat>Экран (4:3)</PresentationFormat>
  <Paragraphs>97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CHRISTMAS       DISHES</vt:lpstr>
      <vt:lpstr>Слайд 6</vt:lpstr>
      <vt:lpstr>Слайд 7</vt:lpstr>
      <vt:lpstr>Именительный падеж                       Объектный падеж              (кто?  что? )                                               (кому? чему? кого? что? кем? чем? о ком?                                                                                          о чем? )</vt:lpstr>
      <vt:lpstr>Match the pronouns (найдите соответствие между местоимениями).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галушко</cp:lastModifiedBy>
  <cp:revision>13</cp:revision>
  <dcterms:created xsi:type="dcterms:W3CDTF">2015-04-19T17:07:48Z</dcterms:created>
  <dcterms:modified xsi:type="dcterms:W3CDTF">2017-05-22T20:58:40Z</dcterms:modified>
</cp:coreProperties>
</file>