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58" r:id="rId4"/>
    <p:sldId id="265" r:id="rId5"/>
    <p:sldId id="268" r:id="rId6"/>
    <p:sldId id="272" r:id="rId7"/>
    <p:sldId id="273" r:id="rId8"/>
    <p:sldId id="277" r:id="rId9"/>
    <p:sldId id="274" r:id="rId10"/>
    <p:sldId id="276" r:id="rId11"/>
    <p:sldId id="275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0"/>
    <a:srgbClr val="005A7E"/>
    <a:srgbClr val="000306"/>
    <a:srgbClr val="FF6C99"/>
    <a:srgbClr val="526664"/>
    <a:srgbClr val="B5B5B3"/>
    <a:srgbClr val="00B9CD"/>
    <a:srgbClr val="00CCFF"/>
    <a:srgbClr val="FF7A75"/>
    <a:srgbClr val="00CCC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19" autoAdjust="0"/>
    <p:restoredTop sz="72150" autoAdjust="0"/>
  </p:normalViewPr>
  <p:slideViewPr>
    <p:cSldViewPr snapToGrid="0">
      <p:cViewPr>
        <p:scale>
          <a:sx n="48" d="100"/>
          <a:sy n="48" d="100"/>
        </p:scale>
        <p:origin x="-1572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1C557-CA73-4EAE-9ED6-64E82438577B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D2ADA-513B-409B-847E-B9A3CC0BA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4882E-B971-4719-8045-0E670042922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3257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272"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4882E-B971-4719-8045-0E670042922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8700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D2ADA-513B-409B-847E-B9A3CC0BA6D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490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63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1014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7584" y="16778"/>
            <a:ext cx="8316416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1"/>
            <a:ext cx="749917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1197968" y="2276872"/>
            <a:ext cx="749917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756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75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201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77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721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996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714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12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16556-29AD-44B1-8A1C-ABE338D926E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1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05" r="16618" b="772"/>
          <a:stretch/>
        </p:blipFill>
        <p:spPr>
          <a:xfrm rot="5400000" flipH="1" flipV="1">
            <a:off x="-367334" y="340828"/>
            <a:ext cx="5718313" cy="503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961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0300" y="4333462"/>
            <a:ext cx="5818430" cy="170953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Здоровец</a:t>
            </a:r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Наталия Николаевна</a:t>
            </a:r>
          </a:p>
          <a:p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педагог дополнительного образования</a:t>
            </a:r>
          </a:p>
          <a:p>
            <a:r>
              <a:rPr lang="ru-RU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МКУДО «Центр детского творчества»</a:t>
            </a:r>
          </a:p>
          <a:p>
            <a:endParaRPr lang="ru-RU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4" name="Заголовок 1"/>
          <p:cNvSpPr>
            <a:spLocks noGrp="1"/>
          </p:cNvSpPr>
          <p:nvPr>
            <p:ph type="ctrTitle"/>
          </p:nvPr>
        </p:nvSpPr>
        <p:spPr>
          <a:xfrm>
            <a:off x="372292" y="1331843"/>
            <a:ext cx="7576209" cy="2922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b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/>
            </a:r>
            <a:b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ru-RU" sz="2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2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/>
            </a:r>
            <a:b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Исследовательский проект</a:t>
            </a:r>
            <a:b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1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«Народное декоративное искусство как средство развития духовно-нравственных качеств обучающихся </a:t>
            </a:r>
            <a:br>
              <a:rPr lang="ru-RU" sz="31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1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в учреждении дополнительного образования»</a:t>
            </a:r>
            <a:br>
              <a:rPr lang="ru-RU" sz="31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endParaRPr lang="ru-RU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40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14504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5. Воспитание духовности и нравственности </a:t>
            </a:r>
          </a:p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через ознакомление с религиозными </a:t>
            </a:r>
          </a:p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нормами и моралями</a:t>
            </a:r>
            <a:endParaRPr kumimoji="0" lang="ru-RU" sz="32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2" name="Freeform 3"/>
          <p:cNvSpPr>
            <a:spLocks noEditPoints="1"/>
          </p:cNvSpPr>
          <p:nvPr/>
        </p:nvSpPr>
        <p:spPr bwMode="gray">
          <a:xfrm>
            <a:off x="769464" y="1640477"/>
            <a:ext cx="7223653" cy="3640971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endParaRPr lang="ru-RU"/>
          </a:p>
        </p:txBody>
      </p:sp>
      <p:grpSp>
        <p:nvGrpSpPr>
          <p:cNvPr id="33" name="Group 15"/>
          <p:cNvGrpSpPr>
            <a:grpSpLocks/>
          </p:cNvGrpSpPr>
          <p:nvPr/>
        </p:nvGrpSpPr>
        <p:grpSpPr bwMode="auto">
          <a:xfrm>
            <a:off x="3920528" y="3051132"/>
            <a:ext cx="1759032" cy="1908386"/>
            <a:chOff x="0" y="0"/>
            <a:chExt cx="952" cy="1106"/>
          </a:xfrm>
        </p:grpSpPr>
        <p:sp>
          <p:nvSpPr>
            <p:cNvPr id="57" name="Oval 3055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2F2F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58" name="Group 17"/>
            <p:cNvGrpSpPr>
              <a:grpSpLocks/>
            </p:cNvGrpSpPr>
            <p:nvPr/>
          </p:nvGrpSpPr>
          <p:grpSpPr bwMode="auto">
            <a:xfrm>
              <a:off x="274" y="979"/>
              <a:ext cx="403" cy="127"/>
              <a:chOff x="0" y="0"/>
              <a:chExt cx="576" cy="181"/>
            </a:xfrm>
          </p:grpSpPr>
          <p:sp>
            <p:nvSpPr>
              <p:cNvPr id="59" name="Oval 30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60" name="Oval 3058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sp>
        <p:nvSpPr>
          <p:cNvPr id="34" name="Text Box 3096"/>
          <p:cNvSpPr>
            <a:spLocks noChangeArrowheads="1"/>
          </p:cNvSpPr>
          <p:nvPr/>
        </p:nvSpPr>
        <p:spPr bwMode="auto">
          <a:xfrm>
            <a:off x="4280568" y="3555189"/>
            <a:ext cx="10487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58%</a:t>
            </a:r>
            <a:endParaRPr lang="en-US" altLang="en-US" sz="3200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grpSp>
        <p:nvGrpSpPr>
          <p:cNvPr id="35" name="Group 23"/>
          <p:cNvGrpSpPr>
            <a:grpSpLocks/>
          </p:cNvGrpSpPr>
          <p:nvPr/>
        </p:nvGrpSpPr>
        <p:grpSpPr bwMode="auto">
          <a:xfrm>
            <a:off x="1508260" y="2871112"/>
            <a:ext cx="1420757" cy="1583830"/>
            <a:chOff x="0" y="0"/>
            <a:chExt cx="952" cy="1106"/>
          </a:xfrm>
        </p:grpSpPr>
        <p:sp>
          <p:nvSpPr>
            <p:cNvPr id="53" name="Oval 3050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FF0066"/>
                </a:gs>
                <a:gs pos="100000">
                  <a:srgbClr val="76002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54" name="Group 25"/>
            <p:cNvGrpSpPr>
              <a:grpSpLocks/>
            </p:cNvGrpSpPr>
            <p:nvPr/>
          </p:nvGrpSpPr>
          <p:grpSpPr bwMode="auto">
            <a:xfrm>
              <a:off x="274" y="979"/>
              <a:ext cx="403" cy="127"/>
              <a:chOff x="0" y="0"/>
              <a:chExt cx="576" cy="181"/>
            </a:xfrm>
          </p:grpSpPr>
          <p:sp>
            <p:nvSpPr>
              <p:cNvPr id="55" name="Oval 306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56" name="Oval 3066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sp>
        <p:nvSpPr>
          <p:cNvPr id="36" name="Text Box 3097"/>
          <p:cNvSpPr>
            <a:spLocks noChangeArrowheads="1"/>
          </p:cNvSpPr>
          <p:nvPr/>
        </p:nvSpPr>
        <p:spPr bwMode="auto">
          <a:xfrm>
            <a:off x="1592318" y="3231153"/>
            <a:ext cx="10766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200" b="1" dirty="0" smtClean="0">
                <a:solidFill>
                  <a:srgbClr val="660033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35%</a:t>
            </a:r>
            <a:endParaRPr lang="en-US" altLang="en-US" sz="3200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grpSp>
        <p:nvGrpSpPr>
          <p:cNvPr id="37" name="Group 28"/>
          <p:cNvGrpSpPr>
            <a:grpSpLocks/>
          </p:cNvGrpSpPr>
          <p:nvPr/>
        </p:nvGrpSpPr>
        <p:grpSpPr bwMode="auto">
          <a:xfrm>
            <a:off x="608160" y="1754988"/>
            <a:ext cx="1082481" cy="1259275"/>
            <a:chOff x="0" y="0"/>
            <a:chExt cx="952" cy="1106"/>
          </a:xfrm>
        </p:grpSpPr>
        <p:sp>
          <p:nvSpPr>
            <p:cNvPr id="49" name="Oval 3043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50" name="Group 30"/>
            <p:cNvGrpSpPr>
              <a:grpSpLocks/>
            </p:cNvGrpSpPr>
            <p:nvPr/>
          </p:nvGrpSpPr>
          <p:grpSpPr bwMode="auto">
            <a:xfrm>
              <a:off x="274" y="979"/>
              <a:ext cx="403" cy="127"/>
              <a:chOff x="0" y="0"/>
              <a:chExt cx="576" cy="181"/>
            </a:xfrm>
          </p:grpSpPr>
          <p:sp>
            <p:nvSpPr>
              <p:cNvPr id="51" name="Oval 30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52" name="Oval 3069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sp>
        <p:nvSpPr>
          <p:cNvPr id="38" name="Text Box 3098"/>
          <p:cNvSpPr>
            <a:spLocks noChangeArrowheads="1"/>
          </p:cNvSpPr>
          <p:nvPr/>
        </p:nvSpPr>
        <p:spPr bwMode="auto">
          <a:xfrm>
            <a:off x="599090" y="1971013"/>
            <a:ext cx="9050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200" b="1" dirty="0" smtClean="0">
                <a:solidFill>
                  <a:srgbClr val="412705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5%</a:t>
            </a:r>
            <a:endParaRPr lang="en-US" altLang="en-US" sz="3200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grpSp>
        <p:nvGrpSpPr>
          <p:cNvPr id="39" name="Group 34"/>
          <p:cNvGrpSpPr>
            <a:grpSpLocks/>
          </p:cNvGrpSpPr>
          <p:nvPr/>
        </p:nvGrpSpPr>
        <p:grpSpPr bwMode="auto">
          <a:xfrm>
            <a:off x="2372356" y="1178924"/>
            <a:ext cx="744206" cy="811389"/>
            <a:chOff x="0" y="0"/>
            <a:chExt cx="952" cy="1109"/>
          </a:xfrm>
        </p:grpSpPr>
        <p:sp>
          <p:nvSpPr>
            <p:cNvPr id="45" name="Oval 3035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D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46" name="Group 36"/>
            <p:cNvGrpSpPr>
              <a:grpSpLocks/>
            </p:cNvGrpSpPr>
            <p:nvPr/>
          </p:nvGrpSpPr>
          <p:grpSpPr bwMode="auto">
            <a:xfrm>
              <a:off x="274" y="982"/>
              <a:ext cx="403" cy="127"/>
              <a:chOff x="0" y="0"/>
              <a:chExt cx="576" cy="181"/>
            </a:xfrm>
          </p:grpSpPr>
          <p:sp>
            <p:nvSpPr>
              <p:cNvPr id="47" name="Oval 30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48" name="Oval 3072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sp>
        <p:nvSpPr>
          <p:cNvPr id="40" name="Text Box 3098"/>
          <p:cNvSpPr>
            <a:spLocks noChangeArrowheads="1"/>
          </p:cNvSpPr>
          <p:nvPr/>
        </p:nvSpPr>
        <p:spPr bwMode="auto">
          <a:xfrm>
            <a:off x="2159876" y="1250933"/>
            <a:ext cx="9644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200" b="1" dirty="0">
                <a:solidFill>
                  <a:srgbClr val="412705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2</a:t>
            </a:r>
            <a:r>
              <a:rPr lang="ru-RU" sz="3200" b="1" dirty="0" smtClean="0">
                <a:solidFill>
                  <a:srgbClr val="412705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%</a:t>
            </a:r>
            <a:endParaRPr lang="en-US" altLang="en-US" sz="3200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41" name="TextBox 42"/>
          <p:cNvSpPr txBox="1"/>
          <p:nvPr/>
        </p:nvSpPr>
        <p:spPr>
          <a:xfrm>
            <a:off x="4708696" y="2007016"/>
            <a:ext cx="1522239" cy="307777"/>
          </a:xfrm>
          <a:prstGeom prst="rect">
            <a:avLst/>
          </a:prstGeom>
          <a:solidFill>
            <a:srgbClr val="3838AE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Высокий уровень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3"/>
          <p:cNvSpPr txBox="1"/>
          <p:nvPr/>
        </p:nvSpPr>
        <p:spPr>
          <a:xfrm>
            <a:off x="5145979" y="2439064"/>
            <a:ext cx="2011565" cy="307777"/>
          </a:xfrm>
          <a:prstGeom prst="rect">
            <a:avLst/>
          </a:prstGeom>
          <a:solidFill>
            <a:srgbClr val="E9115E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Достаточный уровень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4"/>
          <p:cNvSpPr txBox="1"/>
          <p:nvPr/>
        </p:nvSpPr>
        <p:spPr>
          <a:xfrm>
            <a:off x="6274697" y="2907116"/>
            <a:ext cx="1765717" cy="307777"/>
          </a:xfrm>
          <a:prstGeom prst="rect">
            <a:avLst/>
          </a:prstGeom>
          <a:solidFill>
            <a:srgbClr val="DEB418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Средний  уровень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5"/>
          <p:cNvSpPr txBox="1"/>
          <p:nvPr/>
        </p:nvSpPr>
        <p:spPr>
          <a:xfrm>
            <a:off x="6915841" y="3375168"/>
            <a:ext cx="1522239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Низкий уровень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0010" y="5628290"/>
            <a:ext cx="7748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Показатель уровня воспитанности обучающихся объединения по методике Н.П.Капустина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1"/>
            <a:ext cx="9144000" cy="10562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6. Воспитание нравственных чувств и этического сознания через приобщение к ценностям семьи</a:t>
            </a:r>
            <a:endParaRPr kumimoji="0" lang="ru-RU" sz="32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5" name="Рисунок 4" descr="DSCF3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851" y="1409977"/>
            <a:ext cx="4850950" cy="3240000"/>
          </a:xfrm>
          <a:prstGeom prst="rect">
            <a:avLst/>
          </a:prstGeom>
          <a:ln w="12700">
            <a:solidFill>
              <a:srgbClr val="FFC000"/>
            </a:solidFill>
          </a:ln>
        </p:spPr>
      </p:pic>
      <p:pic>
        <p:nvPicPr>
          <p:cNvPr id="4" name="Рисунок 3" descr="AHjvjpxCyHU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84536" y="3263017"/>
            <a:ext cx="4320000" cy="3240000"/>
          </a:xfrm>
          <a:prstGeom prst="rect">
            <a:avLst/>
          </a:prstGeom>
          <a:ln w="127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55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565" y="855072"/>
            <a:ext cx="4320000" cy="2881407"/>
          </a:xfrm>
          <a:prstGeom prst="rect">
            <a:avLst/>
          </a:prstGeom>
          <a:ln w="12700">
            <a:solidFill>
              <a:srgbClr val="FFC000"/>
            </a:solidFill>
          </a:ln>
        </p:spPr>
      </p:pic>
      <p:pic>
        <p:nvPicPr>
          <p:cNvPr id="7" name="Рисунок 6" descr="IMG_4835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48528" y="3550513"/>
            <a:ext cx="4320000" cy="2881406"/>
          </a:xfrm>
          <a:prstGeom prst="rect">
            <a:avLst/>
          </a:prstGeom>
          <a:ln w="12700">
            <a:solidFill>
              <a:srgbClr val="FFC000"/>
            </a:solidFill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0" y="0"/>
            <a:ext cx="9144000" cy="9378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Взаимодействие с различными социальными институтами </a:t>
            </a:r>
            <a:endParaRPr kumimoji="0" lang="ru-RU" sz="28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" y="4214191"/>
            <a:ext cx="4711148" cy="19281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4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СПАСИБО   ЗА  ВНИМАНИЕ</a:t>
            </a:r>
            <a:endParaRPr kumimoji="0" lang="ru-RU" sz="28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90938948_4016373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83357" y="288235"/>
            <a:ext cx="2712139" cy="4050778"/>
          </a:xfrm>
          <a:prstGeom prst="rect">
            <a:avLst/>
          </a:prstGeom>
          <a:ln w="12700">
            <a:solidFill>
              <a:srgbClr val="FFA340"/>
            </a:solidFill>
          </a:ln>
        </p:spPr>
      </p:pic>
      <p:pic>
        <p:nvPicPr>
          <p:cNvPr id="4" name="Рисунок 3" descr="1351231927_11-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2941982"/>
            <a:ext cx="4102809" cy="3073676"/>
          </a:xfrm>
          <a:prstGeom prst="rect">
            <a:avLst/>
          </a:prstGeom>
          <a:ln w="19050">
            <a:solidFill>
              <a:srgbClr val="FFA340"/>
            </a:solidFill>
          </a:ln>
        </p:spPr>
      </p:pic>
      <p:pic>
        <p:nvPicPr>
          <p:cNvPr id="2" name="Рисунок 1" descr="подростки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8882" y="275812"/>
            <a:ext cx="3927061" cy="2208972"/>
          </a:xfrm>
          <a:prstGeom prst="rect">
            <a:avLst/>
          </a:prstGeom>
          <a:ln w="12700">
            <a:solidFill>
              <a:srgbClr val="FFA340"/>
            </a:solidFill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4373217" y="4512365"/>
            <a:ext cx="4393095" cy="19878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28600" lvl="0" indent="-228600" algn="r">
              <a:lnSpc>
                <a:spcPct val="90000"/>
              </a:lnSpc>
              <a:spcBef>
                <a:spcPts val="1000"/>
              </a:spcBef>
            </a:pPr>
            <a:r>
              <a:rPr lang="ru-RU" sz="21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		Упущения и промахи в воспитании приводят к тому, что у детей  отсутствует инициативность и индивидуальность, многие учатся без желания и обоснованной мотивации</a:t>
            </a:r>
            <a:r>
              <a:rPr lang="ru-RU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90_2b5933e6669807f4dc432111a1dbd1c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87938" y="1800225"/>
            <a:ext cx="7456062" cy="5057775"/>
          </a:xfrm>
          <a:prstGeom prst="rect">
            <a:avLst/>
          </a:prstGeom>
          <a:ln w="12700">
            <a:solidFill>
              <a:srgbClr val="FFA340"/>
            </a:solidFill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2484782" y="318052"/>
            <a:ext cx="6321287" cy="135172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28600" lvl="0" indent="-228600" algn="r">
              <a:lnSpc>
                <a:spcPct val="90000"/>
              </a:lnSpc>
              <a:spcBef>
                <a:spcPts val="1000"/>
              </a:spcBef>
            </a:pPr>
            <a:r>
              <a:rPr lang="ru-RU" sz="23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		Базовые духовно-ценностные идеалы русского народа формировались и передавались из поколения в поколение: трудолюбие, любовь к земле и дому, добродетель, благочестие, бескорыстие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1967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2" name="Title 3"/>
          <p:cNvSpPr txBox="1">
            <a:spLocks/>
          </p:cNvSpPr>
          <p:nvPr/>
        </p:nvSpPr>
        <p:spPr>
          <a:xfrm>
            <a:off x="1619672" y="332656"/>
            <a:ext cx="6480720" cy="8367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gray">
          <a:xfrm>
            <a:off x="1959429" y="0"/>
            <a:ext cx="7184571" cy="79208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Народное декоративное искусство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187624" y="836712"/>
            <a:ext cx="7704856" cy="1066733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175657" y="908720"/>
            <a:ext cx="7716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Традиционность, утилитарность, тесная связь с природой, наглядная декоративность, близость к детскому творчеству.</a:t>
            </a:r>
            <a:endParaRPr lang="ru-RU" dirty="0"/>
          </a:p>
        </p:txBody>
      </p:sp>
      <p:pic>
        <p:nvPicPr>
          <p:cNvPr id="10" name="Рисунок 9" descr="210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9486" y="2374639"/>
            <a:ext cx="4320000" cy="3240000"/>
          </a:xfrm>
          <a:prstGeom prst="rect">
            <a:avLst/>
          </a:prstGeom>
          <a:ln>
            <a:solidFill>
              <a:srgbClr val="FFA340"/>
            </a:solidFill>
          </a:ln>
        </p:spPr>
      </p:pic>
      <p:pic>
        <p:nvPicPr>
          <p:cNvPr id="12" name="Рисунок 11" descr="23339_html_7eaf09f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24001" y="3245784"/>
            <a:ext cx="4319999" cy="3240000"/>
          </a:xfrm>
          <a:prstGeom prst="rect">
            <a:avLst/>
          </a:prstGeom>
          <a:ln>
            <a:solidFill>
              <a:srgbClr val="FFA34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-11430" y="2017714"/>
            <a:ext cx="9155430" cy="484028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16200000" scaled="1"/>
            <a:tileRect/>
          </a:gradFill>
          <a:ln w="12700">
            <a:noFill/>
            <a:miter lim="800000"/>
            <a:headEnd/>
            <a:tailEnd/>
          </a:ln>
          <a:effectLst/>
        </p:spPr>
        <p:txBody>
          <a:bodyPr lIns="108000" tIns="108000" rIns="144000" bIns="72000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190500" indent="-190500">
              <a:lnSpc>
                <a:spcPct val="95000"/>
              </a:lnSpc>
              <a:spcAft>
                <a:spcPts val="800"/>
              </a:spcAft>
              <a:buClr>
                <a:srgbClr val="969696"/>
              </a:buClr>
              <a:buFont typeface="Wingdings" pitchFamily="2" charset="2"/>
              <a:buChar char="§"/>
              <a:defRPr/>
            </a:pPr>
            <a:endParaRPr lang="de-DE" noProof="1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165859" y="1031633"/>
            <a:ext cx="8395583" cy="218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7"/>
          <p:cNvSpPr/>
          <p:nvPr/>
        </p:nvSpPr>
        <p:spPr>
          <a:xfrm>
            <a:off x="1510747" y="1272210"/>
            <a:ext cx="723568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82600" algn="l"/>
              </a:tabLst>
            </a:pPr>
            <a:r>
              <a:rPr lang="ru-RU" sz="2800" b="1" dirty="0" smtClean="0"/>
              <a:t>	</a:t>
            </a:r>
            <a:r>
              <a:rPr lang="ru-RU" sz="2000" b="1" dirty="0" smtClean="0"/>
              <a:t>Выявление  способов влияния народного декоративного искусства на духовно-нравственное развитие обучающихся в учреждении дополнительного образования в процессе работы с природным материалом  - соломкой</a:t>
            </a:r>
            <a:endParaRPr lang="en-US" altLang="ko-KR" sz="2000" b="1" dirty="0">
              <a:latin typeface="Arial" pitchFamily="34" charset="0"/>
              <a:ea typeface="돋움" pitchFamily="50" charset="-127"/>
              <a:cs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977270" y="0"/>
            <a:ext cx="1395663" cy="9351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Цель              </a:t>
            </a:r>
            <a:endParaRPr kumimoji="0" lang="ru-RU" sz="44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40671" y="3180522"/>
            <a:ext cx="2390273" cy="7156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             Гипотеза</a:t>
            </a:r>
            <a:endParaRPr kumimoji="0" lang="ru-RU" sz="44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268233" y="3957285"/>
            <a:ext cx="8134183" cy="254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9"/>
          <p:cNvSpPr/>
          <p:nvPr/>
        </p:nvSpPr>
        <p:spPr>
          <a:xfrm>
            <a:off x="1570383" y="4075043"/>
            <a:ext cx="70170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Процесс педагогической деятельности будет успешным, если: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/>
              <a:t> определены сущность и содержание понятий;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/>
              <a:t> определены и уточнены методики деятельности педагога и критерии </a:t>
            </a:r>
            <a:r>
              <a:rPr lang="ru-RU" sz="2000" b="1" dirty="0" err="1" smtClean="0"/>
              <a:t>сформированности</a:t>
            </a:r>
            <a:r>
              <a:rPr lang="ru-RU" sz="2000" b="1" dirty="0" smtClean="0"/>
              <a:t> духовно-нравственной воспитанности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1925900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1"/>
            <a:ext cx="91440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1. Воспитание трудолюбия, серьёзного отношения к учению, труду, жизни </a:t>
            </a:r>
            <a:endParaRPr kumimoji="0" lang="ru-RU" sz="32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4" name="AutoShape 3030"/>
          <p:cNvSpPr>
            <a:spLocks noChangeArrowheads="1"/>
          </p:cNvSpPr>
          <p:nvPr/>
        </p:nvSpPr>
        <p:spPr bwMode="auto">
          <a:xfrm>
            <a:off x="1798625" y="3660248"/>
            <a:ext cx="2868613" cy="1082898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endParaRPr lang="en-US" dirty="0">
              <a:ea typeface="Gulim" pitchFamily="34" charset="-127"/>
              <a:sym typeface="Gulim" pitchFamily="34" charset="-127"/>
            </a:endParaRPr>
          </a:p>
        </p:txBody>
      </p:sp>
      <p:sp>
        <p:nvSpPr>
          <p:cNvPr id="5" name="AutoShape 3031"/>
          <p:cNvSpPr>
            <a:spLocks noChangeArrowheads="1"/>
          </p:cNvSpPr>
          <p:nvPr/>
        </p:nvSpPr>
        <p:spPr bwMode="auto">
          <a:xfrm>
            <a:off x="3289288" y="2999848"/>
            <a:ext cx="2868612" cy="1743298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endParaRPr lang="en-US">
              <a:ea typeface="Gulim" pitchFamily="34" charset="-127"/>
              <a:sym typeface="Gulim" pitchFamily="34" charset="-127"/>
            </a:endParaRPr>
          </a:p>
        </p:txBody>
      </p:sp>
      <p:sp>
        <p:nvSpPr>
          <p:cNvPr id="6" name="AutoShape 3032"/>
          <p:cNvSpPr>
            <a:spLocks noChangeArrowheads="1"/>
          </p:cNvSpPr>
          <p:nvPr/>
        </p:nvSpPr>
        <p:spPr bwMode="auto">
          <a:xfrm>
            <a:off x="4781539" y="2288648"/>
            <a:ext cx="2634777" cy="2454498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endParaRPr lang="en-US">
              <a:ea typeface="Gulim" pitchFamily="34" charset="-127"/>
              <a:sym typeface="Gulim" pitchFamily="34" charset="-127"/>
            </a:endParaRPr>
          </a:p>
        </p:txBody>
      </p: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1979712" y="2546902"/>
            <a:ext cx="1152000" cy="1396800"/>
            <a:chOff x="0" y="0"/>
            <a:chExt cx="952" cy="1106"/>
          </a:xfrm>
        </p:grpSpPr>
        <p:sp>
          <p:nvSpPr>
            <p:cNvPr id="26" name="Oval 3055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2F2F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27" name="Group 17"/>
            <p:cNvGrpSpPr>
              <a:grpSpLocks/>
            </p:cNvGrpSpPr>
            <p:nvPr/>
          </p:nvGrpSpPr>
          <p:grpSpPr bwMode="auto">
            <a:xfrm>
              <a:off x="274" y="979"/>
              <a:ext cx="403" cy="127"/>
              <a:chOff x="0" y="0"/>
              <a:chExt cx="576" cy="181"/>
            </a:xfrm>
          </p:grpSpPr>
          <p:sp>
            <p:nvSpPr>
              <p:cNvPr id="28" name="Oval 30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29" name="Oval 3058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3599892" y="1970838"/>
            <a:ext cx="1152000" cy="1396800"/>
            <a:chOff x="0" y="0"/>
            <a:chExt cx="952" cy="1106"/>
          </a:xfrm>
        </p:grpSpPr>
        <p:sp>
          <p:nvSpPr>
            <p:cNvPr id="22" name="Oval 3050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FF0066"/>
                </a:gs>
                <a:gs pos="100000">
                  <a:srgbClr val="76002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23" name="Group 25"/>
            <p:cNvGrpSpPr>
              <a:grpSpLocks/>
            </p:cNvGrpSpPr>
            <p:nvPr/>
          </p:nvGrpSpPr>
          <p:grpSpPr bwMode="auto">
            <a:xfrm>
              <a:off x="274" y="979"/>
              <a:ext cx="403" cy="127"/>
              <a:chOff x="0" y="0"/>
              <a:chExt cx="576" cy="181"/>
            </a:xfrm>
          </p:grpSpPr>
          <p:sp>
            <p:nvSpPr>
              <p:cNvPr id="24" name="Oval 306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25" name="Oval 3066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5472100" y="1250758"/>
            <a:ext cx="1152000" cy="1396800"/>
            <a:chOff x="0" y="0"/>
            <a:chExt cx="952" cy="1106"/>
          </a:xfrm>
        </p:grpSpPr>
        <p:sp>
          <p:nvSpPr>
            <p:cNvPr id="18" name="Oval 3043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19" name="Group 30"/>
            <p:cNvGrpSpPr>
              <a:grpSpLocks/>
            </p:cNvGrpSpPr>
            <p:nvPr/>
          </p:nvGrpSpPr>
          <p:grpSpPr bwMode="auto">
            <a:xfrm>
              <a:off x="274" y="979"/>
              <a:ext cx="403" cy="127"/>
              <a:chOff x="0" y="0"/>
              <a:chExt cx="576" cy="181"/>
            </a:xfrm>
          </p:grpSpPr>
          <p:sp>
            <p:nvSpPr>
              <p:cNvPr id="20" name="Oval 30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21" name="Oval 3069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sp>
        <p:nvSpPr>
          <p:cNvPr id="10" name="Rectangle 3087"/>
          <p:cNvSpPr>
            <a:spLocks noChangeArrowheads="1"/>
          </p:cNvSpPr>
          <p:nvPr/>
        </p:nvSpPr>
        <p:spPr bwMode="auto">
          <a:xfrm>
            <a:off x="1763688" y="4205979"/>
            <a:ext cx="51125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algn="l">
              <a:tabLst>
                <a:tab pos="482600" algn="l"/>
              </a:tabLst>
            </a:pPr>
            <a:endParaRPr lang="en-US" altLang="en-US" dirty="0">
              <a:latin typeface="Dotum" pitchFamily="34" charset="-127"/>
              <a:ea typeface="Dotum" pitchFamily="34" charset="-127"/>
              <a:sym typeface="Dotum" pitchFamily="34" charset="-127"/>
            </a:endParaRPr>
          </a:p>
          <a:p>
            <a:pPr algn="l">
              <a:buFont typeface="Arial" charset="0"/>
              <a:buChar char="•"/>
              <a:tabLst>
                <a:tab pos="482600" algn="l"/>
              </a:tabLst>
            </a:pPr>
            <a:endParaRPr lang="en-US" altLang="en-US" dirty="0">
              <a:latin typeface="Dotum" pitchFamily="34" charset="-127"/>
              <a:ea typeface="Dotum" pitchFamily="34" charset="-127"/>
              <a:sym typeface="Dotum" pitchFamily="34" charset="-127"/>
            </a:endParaRPr>
          </a:p>
          <a:p>
            <a:pPr algn="l">
              <a:tabLst>
                <a:tab pos="482600" algn="l"/>
              </a:tabLst>
            </a:pPr>
            <a:r>
              <a:rPr lang="ru-RU" altLang="en-US" sz="1800" b="1" dirty="0" smtClean="0"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Итоговая диагностика 2015-2016 учебный год</a:t>
            </a:r>
            <a:endParaRPr lang="en-US" altLang="en-US" sz="1800" b="1" dirty="0">
              <a:latin typeface="Dotum" pitchFamily="34" charset="-127"/>
              <a:ea typeface="Dotum" pitchFamily="34" charset="-127"/>
              <a:sym typeface="Dotum" pitchFamily="34" charset="-127"/>
            </a:endParaRPr>
          </a:p>
          <a:p>
            <a:pPr algn="l">
              <a:tabLst>
                <a:tab pos="482600" algn="l"/>
              </a:tabLst>
            </a:pPr>
            <a:endParaRPr lang="en-US" altLang="en-US" dirty="0">
              <a:latin typeface="Dotum" pitchFamily="34" charset="-127"/>
              <a:ea typeface="Dotum" pitchFamily="34" charset="-127"/>
              <a:sym typeface="Dotum" pitchFamily="34" charset="-127"/>
            </a:endParaRPr>
          </a:p>
        </p:txBody>
      </p:sp>
      <p:sp>
        <p:nvSpPr>
          <p:cNvPr id="11" name="Text Box 3096"/>
          <p:cNvSpPr>
            <a:spLocks noChangeArrowheads="1"/>
          </p:cNvSpPr>
          <p:nvPr/>
        </p:nvSpPr>
        <p:spPr bwMode="auto">
          <a:xfrm>
            <a:off x="2159732" y="2762926"/>
            <a:ext cx="79208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800" b="1" dirty="0" smtClean="0">
                <a:solidFill>
                  <a:srgbClr val="000066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8,9</a:t>
            </a:r>
            <a:endParaRPr lang="en-US" altLang="en-US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12" name="Text Box 3097"/>
          <p:cNvSpPr>
            <a:spLocks noChangeArrowheads="1"/>
          </p:cNvSpPr>
          <p:nvPr/>
        </p:nvSpPr>
        <p:spPr bwMode="auto">
          <a:xfrm>
            <a:off x="3815916" y="2150858"/>
            <a:ext cx="79380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800" b="1" dirty="0" smtClean="0">
                <a:solidFill>
                  <a:srgbClr val="660033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9,2</a:t>
            </a:r>
            <a:endParaRPr lang="en-US" altLang="en-US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13" name="Text Box 3098"/>
          <p:cNvSpPr>
            <a:spLocks noChangeArrowheads="1"/>
          </p:cNvSpPr>
          <p:nvPr/>
        </p:nvSpPr>
        <p:spPr bwMode="auto">
          <a:xfrm>
            <a:off x="5672348" y="1430778"/>
            <a:ext cx="79380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800" b="1" dirty="0" smtClean="0">
                <a:solidFill>
                  <a:srgbClr val="412705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9,5</a:t>
            </a:r>
            <a:endParaRPr lang="en-US" altLang="en-US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14" name="TextBox 65"/>
          <p:cNvSpPr txBox="1"/>
          <p:nvPr/>
        </p:nvSpPr>
        <p:spPr>
          <a:xfrm>
            <a:off x="1835696" y="4023067"/>
            <a:ext cx="1481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 группа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год обучения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66"/>
          <p:cNvSpPr txBox="1"/>
          <p:nvPr/>
        </p:nvSpPr>
        <p:spPr>
          <a:xfrm>
            <a:off x="3347864" y="3627022"/>
            <a:ext cx="1319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группа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год обучения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67"/>
          <p:cNvSpPr txBox="1"/>
          <p:nvPr/>
        </p:nvSpPr>
        <p:spPr>
          <a:xfrm>
            <a:off x="5085449" y="3158970"/>
            <a:ext cx="1319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группа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год обучения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1727684" y="4887162"/>
            <a:ext cx="4896544" cy="7200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marL="0" marR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Вводная диагностика 2015-1016 год обучения</a:t>
            </a:r>
          </a:p>
          <a:p>
            <a:pPr marL="0" marR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7,3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8,4</a:t>
            </a:r>
          </a:p>
          <a:p>
            <a:pPr marL="0" marR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0010" y="5628290"/>
            <a:ext cx="7748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Результативность практической деятельности обучающихся объединения за 2015 – 2016 учебный год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14346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2. Воспитание ценностного отношения </a:t>
            </a:r>
          </a:p>
          <a:p>
            <a:pPr lvl="0"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к природе, окружающей среде, богатствам </a:t>
            </a:r>
          </a:p>
          <a:p>
            <a:pPr lvl="0"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своей родины и к своему здоровью </a:t>
            </a:r>
            <a:endParaRPr kumimoji="0" lang="ru-RU" sz="32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3" name="Рисунок 2" descr="cJMJmhLueDY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7322" y="1585291"/>
            <a:ext cx="4267200" cy="3200400"/>
          </a:xfrm>
          <a:prstGeom prst="rect">
            <a:avLst/>
          </a:prstGeom>
          <a:ln w="12700">
            <a:solidFill>
              <a:srgbClr val="FFC000"/>
            </a:solidFill>
          </a:ln>
        </p:spPr>
      </p:pic>
      <p:pic>
        <p:nvPicPr>
          <p:cNvPr id="2050" name="Picture 2" descr="C:\Users\dok\Pictures\изображения на флешке\дети с отделения\P1230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7165" y="3261186"/>
            <a:ext cx="4320000" cy="3240000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1"/>
            <a:ext cx="9144000" cy="14188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3. Воспитание эстетических качеств личности ребенка через приобщение к искусству, литературе</a:t>
            </a:r>
            <a:endParaRPr kumimoji="0" lang="ru-RU" sz="3200" b="1" i="0" u="none" strike="noStrike" kern="1200" cap="none" spc="0" normalizeH="0" baseline="0" noProof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AutoShape 3030"/>
          <p:cNvSpPr>
            <a:spLocks noChangeArrowheads="1"/>
          </p:cNvSpPr>
          <p:nvPr/>
        </p:nvSpPr>
        <p:spPr bwMode="auto">
          <a:xfrm>
            <a:off x="886911" y="4324289"/>
            <a:ext cx="2868613" cy="650850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endParaRPr lang="en-US" dirty="0">
              <a:ea typeface="Gulim" pitchFamily="34" charset="-127"/>
              <a:sym typeface="Gulim" pitchFamily="34" charset="-127"/>
            </a:endParaRPr>
          </a:p>
        </p:txBody>
      </p:sp>
      <p:sp>
        <p:nvSpPr>
          <p:cNvPr id="4" name="AutoShape 3031"/>
          <p:cNvSpPr>
            <a:spLocks noChangeArrowheads="1"/>
          </p:cNvSpPr>
          <p:nvPr/>
        </p:nvSpPr>
        <p:spPr bwMode="auto">
          <a:xfrm>
            <a:off x="2472154" y="3714999"/>
            <a:ext cx="2774032" cy="1260140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endParaRPr lang="en-US">
              <a:ea typeface="Gulim" pitchFamily="34" charset="-127"/>
              <a:sym typeface="Gulim" pitchFamily="34" charset="-127"/>
            </a:endParaRPr>
          </a:p>
        </p:txBody>
      </p:sp>
      <p:sp>
        <p:nvSpPr>
          <p:cNvPr id="5" name="AutoShape 3032"/>
          <p:cNvSpPr>
            <a:spLocks noChangeArrowheads="1"/>
          </p:cNvSpPr>
          <p:nvPr/>
        </p:nvSpPr>
        <p:spPr bwMode="auto">
          <a:xfrm>
            <a:off x="4092334" y="3282951"/>
            <a:ext cx="2412268" cy="1692188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endParaRPr lang="en-US">
              <a:ea typeface="Gulim" pitchFamily="34" charset="-127"/>
              <a:sym typeface="Gulim" pitchFamily="34" charset="-127"/>
            </a:endParaRPr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1212014" y="3138935"/>
            <a:ext cx="1152000" cy="1396800"/>
            <a:chOff x="0" y="0"/>
            <a:chExt cx="952" cy="1106"/>
          </a:xfrm>
        </p:grpSpPr>
        <p:sp>
          <p:nvSpPr>
            <p:cNvPr id="31" name="Oval 3055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2F2F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32" name="Group 17"/>
            <p:cNvGrpSpPr>
              <a:grpSpLocks/>
            </p:cNvGrpSpPr>
            <p:nvPr/>
          </p:nvGrpSpPr>
          <p:grpSpPr bwMode="auto">
            <a:xfrm>
              <a:off x="274" y="979"/>
              <a:ext cx="403" cy="127"/>
              <a:chOff x="0" y="0"/>
              <a:chExt cx="576" cy="181"/>
            </a:xfrm>
          </p:grpSpPr>
          <p:sp>
            <p:nvSpPr>
              <p:cNvPr id="33" name="Oval 30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34" name="Oval 3058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2940206" y="2634879"/>
            <a:ext cx="1152000" cy="1396800"/>
            <a:chOff x="0" y="0"/>
            <a:chExt cx="952" cy="1106"/>
          </a:xfrm>
        </p:grpSpPr>
        <p:sp>
          <p:nvSpPr>
            <p:cNvPr id="27" name="Oval 3050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FF0066"/>
                </a:gs>
                <a:gs pos="100000">
                  <a:srgbClr val="76002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28" name="Group 25"/>
            <p:cNvGrpSpPr>
              <a:grpSpLocks/>
            </p:cNvGrpSpPr>
            <p:nvPr/>
          </p:nvGrpSpPr>
          <p:grpSpPr bwMode="auto">
            <a:xfrm>
              <a:off x="274" y="979"/>
              <a:ext cx="403" cy="127"/>
              <a:chOff x="0" y="0"/>
              <a:chExt cx="576" cy="181"/>
            </a:xfrm>
          </p:grpSpPr>
          <p:sp>
            <p:nvSpPr>
              <p:cNvPr id="29" name="Oval 306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30" name="Oval 3066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4488378" y="2166827"/>
            <a:ext cx="1152000" cy="1396800"/>
            <a:chOff x="0" y="0"/>
            <a:chExt cx="952" cy="1106"/>
          </a:xfrm>
        </p:grpSpPr>
        <p:sp>
          <p:nvSpPr>
            <p:cNvPr id="23" name="Oval 3043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24" name="Group 30"/>
            <p:cNvGrpSpPr>
              <a:grpSpLocks/>
            </p:cNvGrpSpPr>
            <p:nvPr/>
          </p:nvGrpSpPr>
          <p:grpSpPr bwMode="auto">
            <a:xfrm>
              <a:off x="274" y="979"/>
              <a:ext cx="403" cy="127"/>
              <a:chOff x="0" y="0"/>
              <a:chExt cx="576" cy="181"/>
            </a:xfrm>
          </p:grpSpPr>
          <p:sp>
            <p:nvSpPr>
              <p:cNvPr id="25" name="Oval 30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26" name="Oval 3069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sp>
        <p:nvSpPr>
          <p:cNvPr id="9" name="Text Box 3096"/>
          <p:cNvSpPr>
            <a:spLocks noChangeArrowheads="1"/>
          </p:cNvSpPr>
          <p:nvPr/>
        </p:nvSpPr>
        <p:spPr bwMode="auto">
          <a:xfrm>
            <a:off x="1212014" y="3354959"/>
            <a:ext cx="9721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6%</a:t>
            </a:r>
            <a:endParaRPr lang="en-US" altLang="en-US" sz="3200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10" name="Text Box 3097"/>
          <p:cNvSpPr>
            <a:spLocks noChangeArrowheads="1"/>
          </p:cNvSpPr>
          <p:nvPr/>
        </p:nvSpPr>
        <p:spPr bwMode="auto">
          <a:xfrm>
            <a:off x="2976210" y="2886907"/>
            <a:ext cx="10054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200" b="1" dirty="0" smtClean="0">
                <a:solidFill>
                  <a:srgbClr val="660033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18%</a:t>
            </a:r>
            <a:endParaRPr lang="en-US" altLang="en-US" sz="3200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11" name="Text Box 3098"/>
          <p:cNvSpPr>
            <a:spLocks noChangeArrowheads="1"/>
          </p:cNvSpPr>
          <p:nvPr/>
        </p:nvSpPr>
        <p:spPr bwMode="auto">
          <a:xfrm>
            <a:off x="4560386" y="2382851"/>
            <a:ext cx="10054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200" b="1" dirty="0" smtClean="0">
                <a:solidFill>
                  <a:srgbClr val="412705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37%</a:t>
            </a:r>
            <a:endParaRPr lang="en-US" altLang="en-US" sz="3200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12" name="TextBox 65"/>
          <p:cNvSpPr txBox="1"/>
          <p:nvPr/>
        </p:nvSpPr>
        <p:spPr>
          <a:xfrm>
            <a:off x="923982" y="4615099"/>
            <a:ext cx="148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2013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3033"/>
          <p:cNvSpPr>
            <a:spLocks noChangeArrowheads="1"/>
          </p:cNvSpPr>
          <p:nvPr/>
        </p:nvSpPr>
        <p:spPr bwMode="auto">
          <a:xfrm>
            <a:off x="5568498" y="2814899"/>
            <a:ext cx="2688592" cy="2160240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endParaRPr lang="en-US">
              <a:ea typeface="Gulim" pitchFamily="34" charset="-127"/>
              <a:sym typeface="Gulim" pitchFamily="34" charset="-127"/>
            </a:endParaRPr>
          </a:p>
        </p:txBody>
      </p:sp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6360586" y="1842791"/>
            <a:ext cx="1152000" cy="1396799"/>
            <a:chOff x="0" y="0"/>
            <a:chExt cx="952" cy="1109"/>
          </a:xfrm>
        </p:grpSpPr>
        <p:sp>
          <p:nvSpPr>
            <p:cNvPr id="19" name="Oval 3035"/>
            <p:cNvSpPr>
              <a:spLocks noChangeArrowheads="1"/>
            </p:cNvSpPr>
            <p:nvPr/>
          </p:nvSpPr>
          <p:spPr bwMode="auto">
            <a:xfrm rot="-2771362">
              <a:off x="0" y="0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475D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1pPr>
              <a:lvl2pPr marL="4572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2pPr>
              <a:lvl3pPr marL="9144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3pPr>
              <a:lvl4pPr marL="13716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4pPr>
              <a:lvl5pPr marL="1828800" algn="r" rtl="0" eaLnBrk="0" fontAlgn="base" latinLnBrk="1" hangingPunct="0">
                <a:spcBef>
                  <a:spcPct val="0"/>
                </a:spcBef>
                <a:spcAft>
                  <a:spcPct val="0"/>
                </a:spcAft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800" kern="1200">
                  <a:solidFill>
                    <a:schemeClr val="tx1"/>
                  </a:solidFill>
                  <a:latin typeface="Gulim" pitchFamily="34" charset="-127"/>
                  <a:ea typeface="宋体" pitchFamily="2" charset="-122"/>
                  <a:cs typeface="+mn-cs"/>
                </a:defRPr>
              </a:lvl9pPr>
            </a:lstStyle>
            <a:p>
              <a:endParaRPr lang="en-US">
                <a:ea typeface="Gulim" pitchFamily="34" charset="-127"/>
                <a:sym typeface="Gulim" pitchFamily="34" charset="-127"/>
              </a:endParaRPr>
            </a:p>
          </p:txBody>
        </p:sp>
        <p:grpSp>
          <p:nvGrpSpPr>
            <p:cNvPr id="20" name="Group 36"/>
            <p:cNvGrpSpPr>
              <a:grpSpLocks/>
            </p:cNvGrpSpPr>
            <p:nvPr/>
          </p:nvGrpSpPr>
          <p:grpSpPr bwMode="auto">
            <a:xfrm>
              <a:off x="274" y="982"/>
              <a:ext cx="403" cy="127"/>
              <a:chOff x="0" y="0"/>
              <a:chExt cx="576" cy="181"/>
            </a:xfrm>
          </p:grpSpPr>
          <p:sp>
            <p:nvSpPr>
              <p:cNvPr id="21" name="Oval 30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" cy="181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  <p:sp>
            <p:nvSpPr>
              <p:cNvPr id="22" name="Oval 3072"/>
              <p:cNvSpPr>
                <a:spLocks noChangeArrowheads="1"/>
              </p:cNvSpPr>
              <p:nvPr/>
            </p:nvSpPr>
            <p:spPr bwMode="auto">
              <a:xfrm>
                <a:off x="105" y="33"/>
                <a:ext cx="366" cy="115"/>
              </a:xfrm>
              <a:prstGeom prst="ellipse">
                <a:avLst/>
              </a:prstGeom>
              <a:solidFill>
                <a:srgbClr val="808080">
                  <a:alpha val="65097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zh-CN"/>
                </a:defPPr>
                <a:lvl1pPr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1pPr>
                <a:lvl2pPr marL="4572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2pPr>
                <a:lvl3pPr marL="9144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3pPr>
                <a:lvl4pPr marL="13716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4pPr>
                <a:lvl5pPr marL="1828800" algn="r" rtl="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800" kern="1200">
                    <a:solidFill>
                      <a:schemeClr val="tx1"/>
                    </a:solidFill>
                    <a:latin typeface="Gulim" pitchFamily="34" charset="-127"/>
                    <a:ea typeface="宋体" pitchFamily="2" charset="-122"/>
                    <a:cs typeface="+mn-cs"/>
                  </a:defRPr>
                </a:lvl9pPr>
              </a:lstStyle>
              <a:p>
                <a:endParaRPr lang="en-US">
                  <a:ea typeface="Gulim" pitchFamily="34" charset="-127"/>
                  <a:sym typeface="Gulim" pitchFamily="34" charset="-127"/>
                </a:endParaRPr>
              </a:p>
            </p:txBody>
          </p:sp>
        </p:grpSp>
      </p:grpSp>
      <p:sp>
        <p:nvSpPr>
          <p:cNvPr id="15" name="Text Box 3098"/>
          <p:cNvSpPr>
            <a:spLocks noChangeArrowheads="1"/>
          </p:cNvSpPr>
          <p:nvPr/>
        </p:nvSpPr>
        <p:spPr bwMode="auto">
          <a:xfrm>
            <a:off x="6432594" y="2058815"/>
            <a:ext cx="10054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eaLnBrk="1" hangingPunct="1"/>
            <a:r>
              <a:rPr lang="ru-RU" sz="3200" b="1" dirty="0" smtClean="0">
                <a:solidFill>
                  <a:srgbClr val="412705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  <a:sym typeface="Dotum" pitchFamily="34" charset="-127"/>
              </a:rPr>
              <a:t>42%</a:t>
            </a:r>
            <a:endParaRPr lang="en-US" altLang="en-US" sz="3200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16" name="TextBox 97"/>
          <p:cNvSpPr txBox="1"/>
          <p:nvPr/>
        </p:nvSpPr>
        <p:spPr>
          <a:xfrm>
            <a:off x="5748518" y="3859015"/>
            <a:ext cx="148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98"/>
          <p:cNvSpPr txBox="1"/>
          <p:nvPr/>
        </p:nvSpPr>
        <p:spPr>
          <a:xfrm>
            <a:off x="4128338" y="4183051"/>
            <a:ext cx="148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2015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99"/>
          <p:cNvSpPr txBox="1"/>
          <p:nvPr/>
        </p:nvSpPr>
        <p:spPr>
          <a:xfrm>
            <a:off x="2616170" y="4471083"/>
            <a:ext cx="1481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1pPr>
            <a:lvl2pPr marL="4572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2pPr>
            <a:lvl3pPr marL="9144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3pPr>
            <a:lvl4pPr marL="13716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4pPr>
            <a:lvl5pPr marL="1828800" algn="r" rtl="0" eaLnBrk="0" fontAlgn="base" latinLnBrk="1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800" kern="1200">
                <a:solidFill>
                  <a:schemeClr val="tx1"/>
                </a:solidFill>
                <a:latin typeface="Gulim" pitchFamily="34" charset="-127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2014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0010" y="5628290"/>
            <a:ext cx="7748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Показатель участия обучающихся объединения в проектной деятельности по годам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13400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514350" indent="-514350"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4. Воспитание гражданственности, </a:t>
            </a:r>
          </a:p>
          <a:p>
            <a:pPr marL="514350" indent="-514350"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патриотизма, уважения к правам, </a:t>
            </a:r>
          </a:p>
          <a:p>
            <a:pPr marL="514350" indent="-514350" algn="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свободам и обязанностям человека </a:t>
            </a:r>
          </a:p>
        </p:txBody>
      </p:sp>
      <p:pic>
        <p:nvPicPr>
          <p:cNvPr id="3" name="Рисунок 2" descr="P1010357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7403" y="3328615"/>
            <a:ext cx="4319999" cy="3240000"/>
          </a:xfrm>
          <a:prstGeom prst="rect">
            <a:avLst/>
          </a:prstGeom>
          <a:ln w="12700">
            <a:solidFill>
              <a:srgbClr val="FFC000"/>
            </a:solidFill>
          </a:ln>
        </p:spPr>
      </p:pic>
      <p:pic>
        <p:nvPicPr>
          <p:cNvPr id="1026" name="Picture 2" descr="C:\Users\dok\Pictures\изображения на флешке\дети с отделения\P30300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601" y="1569976"/>
            <a:ext cx="4320000" cy="3240000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1911</TotalTime>
  <Words>260</Words>
  <Application>Microsoft Office PowerPoint</Application>
  <PresentationFormat>Экран (4:3)</PresentationFormat>
  <Paragraphs>74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     Исследовательский проект «Народное декоративное искусство как средство развития духовно-нравственных качеств обучающихся  в учреждении дополнительного образования»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dok</cp:lastModifiedBy>
  <cp:revision>195</cp:revision>
  <dcterms:created xsi:type="dcterms:W3CDTF">2014-10-08T06:06:36Z</dcterms:created>
  <dcterms:modified xsi:type="dcterms:W3CDTF">2017-05-22T21:48:58Z</dcterms:modified>
</cp:coreProperties>
</file>