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1" r:id="rId2"/>
    <p:sldId id="262" r:id="rId3"/>
    <p:sldId id="311" r:id="rId4"/>
    <p:sldId id="292" r:id="rId5"/>
    <p:sldId id="281" r:id="rId6"/>
    <p:sldId id="300" r:id="rId7"/>
    <p:sldId id="301" r:id="rId8"/>
    <p:sldId id="288" r:id="rId9"/>
    <p:sldId id="304" r:id="rId10"/>
    <p:sldId id="305" r:id="rId11"/>
    <p:sldId id="306" r:id="rId12"/>
    <p:sldId id="307" r:id="rId13"/>
    <p:sldId id="286" r:id="rId14"/>
    <p:sldId id="290" r:id="rId15"/>
    <p:sldId id="291" r:id="rId16"/>
    <p:sldId id="293" r:id="rId17"/>
    <p:sldId id="289" r:id="rId18"/>
    <p:sldId id="312" r:id="rId19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99FF"/>
    <a:srgbClr val="FF0000"/>
    <a:srgbClr val="6600FF"/>
    <a:srgbClr val="008000"/>
    <a:srgbClr val="DDEB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9" autoAdjust="0"/>
    <p:restoredTop sz="94660"/>
  </p:normalViewPr>
  <p:slideViewPr>
    <p:cSldViewPr>
      <p:cViewPr>
        <p:scale>
          <a:sx n="66" d="100"/>
          <a:sy n="66" d="100"/>
        </p:scale>
        <p:origin x="-2280" y="-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8FBFE-EFB1-492B-BB15-FD91B36CFC61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F38E8-950D-4EDC-BA94-570001D1E9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048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F38E8-950D-4EDC-BA94-570001D1E97D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985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02871B-4D07-45F7-9CCF-1B45A9AD0D79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582DE8-9AB2-4747-BE50-DFB1B86ED3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EEFE97-08AF-47E7-BFE1-F5F15058F1B2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A386A-5ECA-45D3-A9D1-F92858F7AA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172F24-581E-41C1-9AC3-0BB4E5F93B38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999EF-C262-4634-9A05-8781208269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AE99DB-DA9E-45A2-A7CF-A8D606262BE5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3966B-ED0E-4963-8A26-60E0363F9B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3038E6-B1C7-4A21-BE18-995614C03E57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9E34A-B495-4D8A-A9D5-319F6E639A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CAC9B8-8E8B-4ECC-8C4F-82C789918D9D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5ACC4-68DB-4303-BDE5-DFC1FD8CAE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FCFB41-0352-4803-8E3C-BBEB0796EB39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F7178E-D416-4C01-8934-7A11B0AE14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1A8AC-A94F-4610-BACC-B9E581EEDBA5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28514B-F4DD-4847-9612-C322B26B8A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0E6B42-A6EA-4D73-99DE-9A691F69B431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C0750A-463B-4233-9BFA-03191ABA28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A0C88-BB89-49AE-83AA-C459A93EB4B0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E99534-9DD8-473A-A4F5-68BEEA5CB3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59D819-B7F3-4B19-8C0D-C6FBDE409061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CD29A1-564D-4B82-81FE-DE2CB8B9F0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DDE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1C9A563-9C5D-426D-9F17-134A3A025E47}" type="datetimeFigureOut">
              <a:rPr lang="ru-RU" smtClean="0"/>
              <a:pPr>
                <a:defRPr/>
              </a:pPr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3F73536-9E30-4442-A189-0D475B5C3E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http://krohajazz.ru/lib/lepka/lepka0_files/lepka0-5.jpg" TargetMode="External"/><Relationship Id="rId13" Type="http://schemas.openxmlformats.org/officeDocument/2006/relationships/image" Target="../media/image18.jpeg"/><Relationship Id="rId18" Type="http://schemas.openxmlformats.org/officeDocument/2006/relationships/image" Target="http://www.allforchildren.ru/article/illustr/plastilin3-4.jpg" TargetMode="External"/><Relationship Id="rId3" Type="http://schemas.openxmlformats.org/officeDocument/2006/relationships/image" Target="../media/image13.jpeg"/><Relationship Id="rId21" Type="http://schemas.openxmlformats.org/officeDocument/2006/relationships/image" Target="../media/image22.jpeg"/><Relationship Id="rId7" Type="http://schemas.openxmlformats.org/officeDocument/2006/relationships/image" Target="../media/image15.jpeg"/><Relationship Id="rId12" Type="http://schemas.openxmlformats.org/officeDocument/2006/relationships/image" Target="../media/image17.jpeg"/><Relationship Id="rId17" Type="http://schemas.openxmlformats.org/officeDocument/2006/relationships/image" Target="../media/image20.jpeg"/><Relationship Id="rId25" Type="http://schemas.openxmlformats.org/officeDocument/2006/relationships/image" Target="../media/image25.jpeg"/><Relationship Id="rId2" Type="http://schemas.openxmlformats.org/officeDocument/2006/relationships/hyperlink" Target="http://luntiki.ru/uploads/images/f/f/9/6/3/e46082a220.jpg" TargetMode="External"/><Relationship Id="rId16" Type="http://schemas.openxmlformats.org/officeDocument/2006/relationships/image" Target="http://img1.liveinternet.ru/images/foto/c/9/apps/2/577/2577711_volsh_plastilin_6.jpg" TargetMode="External"/><Relationship Id="rId20" Type="http://schemas.openxmlformats.org/officeDocument/2006/relationships/hyperlink" Target="http://myhappyblog.ru/wp-content/uploads/2012/02/plastilin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rohajazz.ru/lib/lepka/lepka0_files/lepka0-5.jpg" TargetMode="External"/><Relationship Id="rId11" Type="http://schemas.openxmlformats.org/officeDocument/2006/relationships/image" Target="http://www.razumniki.ru/images/articles/obuchenie_detey/lepka9.jpg" TargetMode="External"/><Relationship Id="rId24" Type="http://schemas.openxmlformats.org/officeDocument/2006/relationships/image" Target="../media/image24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23" Type="http://schemas.openxmlformats.org/officeDocument/2006/relationships/image" Target="../media/image23.jpeg"/><Relationship Id="rId10" Type="http://schemas.openxmlformats.org/officeDocument/2006/relationships/image" Target="../media/image16.jpeg"/><Relationship Id="rId19" Type="http://schemas.openxmlformats.org/officeDocument/2006/relationships/image" Target="../media/image21.jpeg"/><Relationship Id="rId4" Type="http://schemas.openxmlformats.org/officeDocument/2006/relationships/image" Target="http://luntiki.ru/uploads/images/f/f/9/6/3/e46082a220.jpg" TargetMode="External"/><Relationship Id="rId9" Type="http://schemas.openxmlformats.org/officeDocument/2006/relationships/hyperlink" Target="http://www.razumniki.ru/images/articles/obuchenie_detey/lepka9.jpg" TargetMode="External"/><Relationship Id="rId14" Type="http://schemas.openxmlformats.org/officeDocument/2006/relationships/hyperlink" Target="http://img1.liveinternet.ru/images/foto/c/9/apps/2/577/2577711_volsh_plastilin_6.jpg" TargetMode="External"/><Relationship Id="rId22" Type="http://schemas.openxmlformats.org/officeDocument/2006/relationships/image" Target="http://myhappyblog.ru/wp-content/uploads/2012/02/plastilin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165225" y="333375"/>
            <a:ext cx="751981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b="1" dirty="0">
              <a:solidFill>
                <a:srgbClr val="6600FF"/>
              </a:solidFill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«ДЕТСКИЙ САД КОМБИНИРОВАННОГО ВИДА № 4»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85720" y="1428736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как средство  развития творческих способностей у детей дошкольного возраста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500430" y="5786454"/>
            <a:ext cx="216058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Заречный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2017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0523_2_1409307384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2285992"/>
            <a:ext cx="4983070" cy="3456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Заполняем  цветным пластилином рисунок, начиная с мелких деталей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755576" y="2132856"/>
            <a:ext cx="3280228" cy="4615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314191" y="2702339"/>
            <a:ext cx="4451629" cy="3359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580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Затем заполняем крупные части, начиная от контура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виктор\Pictures\2017-04-27\2017\62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289831" y="2386174"/>
            <a:ext cx="497113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иктор\Pictures\2017-04-27\2017\62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174865" y="2345493"/>
            <a:ext cx="4983263" cy="346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4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виктор\Pictures\2017-04-27\2017\6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0585" y="1196752"/>
            <a:ext cx="3728882" cy="51035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71600" y="18864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Оформляем картинку в рамочку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92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4" descr="20100101_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779" y="2070939"/>
            <a:ext cx="6143890" cy="46069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4036" name="Picture 4" descr="5767_Ovchinnikov_Leonid_Zhar_ptica_plastilinoplastik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7748" y="285728"/>
            <a:ext cx="4279689" cy="32152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428604"/>
            <a:ext cx="3929090" cy="12144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Модульная пластилинография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9" descr="28242_Scherbakova_Elizaveta_griby_plastilinografiy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-85737"/>
            <a:ext cx="2617788" cy="36004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059" name="Picture 6" descr="20100101_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714488"/>
            <a:ext cx="5392620" cy="40453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060" name="Picture 8" descr="20100101_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1160" y="4076700"/>
            <a:ext cx="3622015" cy="25670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99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785786" y="214290"/>
            <a:ext cx="3929090" cy="12144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Мозаичная пластилинография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5" descr="20100101_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70460"/>
            <a:ext cx="2952328" cy="26158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7107" name="Picture 3" descr="20100101_0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714488"/>
            <a:ext cx="3583903" cy="47796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7109" name="Picture 6" descr="Аппликация из пластилиновых жгутов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500042"/>
            <a:ext cx="4992795" cy="37763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785786" y="214290"/>
            <a:ext cx="3929090" cy="12144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Контурная пластилинография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5" descr="10447_Amarfiy_Anastasiya_Osennie_melodii_plastilinografiy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4865382" cy="35658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8129" name="Picture 4" descr="7017e9e62e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3286124"/>
            <a:ext cx="4929222" cy="32901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5000628" y="642918"/>
            <a:ext cx="3857652" cy="12144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Многослойная пластилинография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6"/>
          <p:cNvSpPr txBox="1">
            <a:spLocks noChangeArrowheads="1"/>
          </p:cNvSpPr>
          <p:nvPr/>
        </p:nvSpPr>
        <p:spPr bwMode="auto">
          <a:xfrm>
            <a:off x="5857884" y="6143644"/>
            <a:ext cx="290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</a:rPr>
              <a:t>Горельеф</a:t>
            </a:r>
          </a:p>
        </p:txBody>
      </p:sp>
      <p:sp>
        <p:nvSpPr>
          <p:cNvPr id="49157" name="Text Box 7"/>
          <p:cNvSpPr txBox="1">
            <a:spLocks noChangeArrowheads="1"/>
          </p:cNvSpPr>
          <p:nvPr/>
        </p:nvSpPr>
        <p:spPr bwMode="auto">
          <a:xfrm>
            <a:off x="1214414" y="5286388"/>
            <a:ext cx="290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</a:rPr>
              <a:t>Барельеф</a:t>
            </a:r>
          </a:p>
        </p:txBody>
      </p:sp>
      <p:pic>
        <p:nvPicPr>
          <p:cNvPr id="49158" name="Picture 6" descr="P101023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928670"/>
            <a:ext cx="5174564" cy="38654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55" name="Picture 8" descr="cvety-iz-plastilina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2857496"/>
            <a:ext cx="3382096" cy="29659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000628" y="214290"/>
            <a:ext cx="3929090" cy="12144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Фактурная пластилинография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165225" y="333375"/>
            <a:ext cx="751981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b="1" dirty="0">
              <a:solidFill>
                <a:srgbClr val="6600FF"/>
              </a:solidFill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«ДЕТСКИЙ САД КОМБИНИРОВАННОГО ВИДА № 4»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85720" y="1428736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как средство  развития творческих способностей у детей дошкольного возраста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500430" y="5786454"/>
            <a:ext cx="216058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Заречный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2017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0523_2_1409307384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2285992"/>
            <a:ext cx="5459192" cy="378621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500298" y="332656"/>
            <a:ext cx="624816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«Истоки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способностей и дарований детей находятся на кончиках их пальцев. От пальцев, образно говоря, идут тончайшие ручейки, которые питают источник творческой мысли». 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В.А.Сухомлинский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7" descr="kak_vibrat_kursi_rannego_razvitiya_reben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70742"/>
            <a:ext cx="5465128" cy="418418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80204"/>
            <a:ext cx="4601486" cy="34688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D:\оля\2017\1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559941" y="835424"/>
            <a:ext cx="4774572" cy="35809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>
            <a:off x="357158" y="5072074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создание лепных картин с изображением более или менее выпуклых,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полуобъемных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объектов на горизонтальной поверхности.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04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domashnij-plastil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3860800"/>
            <a:ext cx="58102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3" descr="sharikovyj-plastilin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00" y="441326"/>
            <a:ext cx="3313113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4" descr="16-1110-0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04813"/>
            <a:ext cx="388937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323850" y="3284538"/>
            <a:ext cx="354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Шариковый пластилин</a:t>
            </a:r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4695825" y="2081213"/>
            <a:ext cx="3465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Плавающий пластилин</a:t>
            </a:r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2967038" y="5753100"/>
            <a:ext cx="25512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Масса для лепки</a:t>
            </a:r>
          </a:p>
        </p:txBody>
      </p:sp>
      <p:pic>
        <p:nvPicPr>
          <p:cNvPr id="38919" name="Picture 8" descr="kroha_pl_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941888"/>
            <a:ext cx="1584325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1" descr="iCAFKML3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797425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10" descr="69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2636838"/>
            <a:ext cx="2305050" cy="172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оля\2017\1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643182"/>
            <a:ext cx="4793186" cy="35948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7" name="Picture 8" descr="20100101_0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4697825" cy="33768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Group 3"/>
          <p:cNvGrpSpPr>
            <a:grpSpLocks/>
          </p:cNvGrpSpPr>
          <p:nvPr/>
        </p:nvGrpSpPr>
        <p:grpSpPr bwMode="auto">
          <a:xfrm>
            <a:off x="4857750" y="357188"/>
            <a:ext cx="4071938" cy="857250"/>
            <a:chOff x="645" y="1392"/>
            <a:chExt cx="4133" cy="480"/>
          </a:xfrm>
        </p:grpSpPr>
        <p:sp>
          <p:nvSpPr>
            <p:cNvPr id="13316" name="AutoShape 4"/>
            <p:cNvSpPr>
              <a:spLocks noChangeArrowheads="1"/>
            </p:cNvSpPr>
            <p:nvPr/>
          </p:nvSpPr>
          <p:spPr bwMode="ltGray">
            <a:xfrm>
              <a:off x="721" y="1392"/>
              <a:ext cx="4057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grpSp>
          <p:nvGrpSpPr>
            <p:cNvPr id="39998" name="Group 5"/>
            <p:cNvGrpSpPr>
              <a:grpSpLocks/>
            </p:cNvGrpSpPr>
            <p:nvPr/>
          </p:nvGrpSpPr>
          <p:grpSpPr bwMode="auto">
            <a:xfrm>
              <a:off x="645" y="1407"/>
              <a:ext cx="4128" cy="424"/>
              <a:chOff x="660" y="1407"/>
              <a:chExt cx="4072" cy="424"/>
            </a:xfrm>
          </p:grpSpPr>
          <p:sp>
            <p:nvSpPr>
              <p:cNvPr id="13318" name="AutoShape 6"/>
              <p:cNvSpPr>
                <a:spLocks noChangeArrowheads="1"/>
              </p:cNvSpPr>
              <p:nvPr/>
            </p:nvSpPr>
            <p:spPr bwMode="ltGray">
              <a:xfrm flipV="1">
                <a:off x="660" y="1456"/>
                <a:ext cx="3697" cy="37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3319" name="AutoShape 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grpSp>
        <p:nvGrpSpPr>
          <p:cNvPr id="39938" name="Group 8"/>
          <p:cNvGrpSpPr>
            <a:grpSpLocks/>
          </p:cNvGrpSpPr>
          <p:nvPr/>
        </p:nvGrpSpPr>
        <p:grpSpPr bwMode="auto">
          <a:xfrm>
            <a:off x="4929188" y="1357313"/>
            <a:ext cx="3857625" cy="928687"/>
            <a:chOff x="720" y="1392"/>
            <a:chExt cx="4058" cy="480"/>
          </a:xfrm>
        </p:grpSpPr>
        <p:sp>
          <p:nvSpPr>
            <p:cNvPr id="13321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39994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23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324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grpSp>
        <p:nvGrpSpPr>
          <p:cNvPr id="39939" name="Group 13"/>
          <p:cNvGrpSpPr>
            <a:grpSpLocks/>
          </p:cNvGrpSpPr>
          <p:nvPr/>
        </p:nvGrpSpPr>
        <p:grpSpPr bwMode="auto">
          <a:xfrm>
            <a:off x="4000500" y="4000500"/>
            <a:ext cx="3786188" cy="760413"/>
            <a:chOff x="720" y="1392"/>
            <a:chExt cx="4058" cy="480"/>
          </a:xfrm>
        </p:grpSpPr>
        <p:sp>
          <p:nvSpPr>
            <p:cNvPr id="13326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39990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28" name="AutoShape 16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329" name="AutoShape 1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22353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39940" name="AutoShape 22"/>
          <p:cNvSpPr>
            <a:spLocks noChangeArrowheads="1"/>
          </p:cNvSpPr>
          <p:nvPr/>
        </p:nvSpPr>
        <p:spPr bwMode="gray">
          <a:xfrm>
            <a:off x="357188" y="357188"/>
            <a:ext cx="2090737" cy="1870075"/>
          </a:xfrm>
          <a:prstGeom prst="flowChartAlternateProcess">
            <a:avLst/>
          </a:prstGeom>
          <a:gradFill rotWithShape="1">
            <a:gsLst>
              <a:gs pos="0">
                <a:srgbClr val="E3E3E3"/>
              </a:gs>
              <a:gs pos="50000">
                <a:srgbClr val="FFFFFF"/>
              </a:gs>
              <a:gs pos="100000">
                <a:srgbClr val="E3E3E3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28596" y="642918"/>
            <a:ext cx="2000264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Приёмы</a:t>
            </a:r>
          </a:p>
          <a:p>
            <a:pPr algn="ctr">
              <a:defRPr/>
            </a:pPr>
            <a:r>
              <a:rPr lang="ru-RU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лепки</a:t>
            </a:r>
          </a:p>
        </p:txBody>
      </p:sp>
      <p:sp>
        <p:nvSpPr>
          <p:cNvPr id="39942" name="Прямоугольник 30"/>
          <p:cNvSpPr>
            <a:spLocks noChangeArrowheads="1"/>
          </p:cNvSpPr>
          <p:nvPr/>
        </p:nvSpPr>
        <p:spPr bwMode="auto">
          <a:xfrm>
            <a:off x="5000625" y="714375"/>
            <a:ext cx="2000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6600FF"/>
                </a:solidFill>
              </a:rPr>
              <a:t>Раскатывание</a:t>
            </a:r>
          </a:p>
        </p:txBody>
      </p:sp>
      <p:pic>
        <p:nvPicPr>
          <p:cNvPr id="39943" name="Picture 2" descr="http://luntiki.ru/uploads/images/f/f/9/6/3/e46082a220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75" y="500063"/>
            <a:ext cx="107156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3" descr="http://luntiki.ru/uploads/images/f/f/9/6/3/e46082a220.jpg">
            <a:hlinkClick r:id="rId2"/>
          </p:cNvPr>
          <p:cNvPicPr>
            <a:picLocks noChangeAspect="1" noChangeArrowheads="1"/>
          </p:cNvPicPr>
          <p:nvPr/>
        </p:nvPicPr>
        <p:blipFill>
          <a:blip r:embed="rId5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26"/>
          <a:stretch>
            <a:fillRect/>
          </a:stretch>
        </p:blipFill>
        <p:spPr bwMode="auto">
          <a:xfrm>
            <a:off x="8072438" y="500063"/>
            <a:ext cx="6429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Стрелка вправо с вырезом 33"/>
          <p:cNvSpPr/>
          <p:nvPr/>
        </p:nvSpPr>
        <p:spPr>
          <a:xfrm>
            <a:off x="2643188" y="714375"/>
            <a:ext cx="2000250" cy="214313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39946" name="Group 3"/>
          <p:cNvGrpSpPr>
            <a:grpSpLocks/>
          </p:cNvGrpSpPr>
          <p:nvPr/>
        </p:nvGrpSpPr>
        <p:grpSpPr bwMode="auto">
          <a:xfrm>
            <a:off x="4500563" y="3214688"/>
            <a:ext cx="3929062" cy="714375"/>
            <a:chOff x="645" y="1392"/>
            <a:chExt cx="4133" cy="480"/>
          </a:xfrm>
        </p:grpSpPr>
        <p:sp>
          <p:nvSpPr>
            <p:cNvPr id="36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grpSp>
          <p:nvGrpSpPr>
            <p:cNvPr id="39986" name="Group 5"/>
            <p:cNvGrpSpPr>
              <a:grpSpLocks/>
            </p:cNvGrpSpPr>
            <p:nvPr/>
          </p:nvGrpSpPr>
          <p:grpSpPr bwMode="auto">
            <a:xfrm>
              <a:off x="645" y="1407"/>
              <a:ext cx="4128" cy="424"/>
              <a:chOff x="660" y="1407"/>
              <a:chExt cx="4072" cy="424"/>
            </a:xfrm>
          </p:grpSpPr>
          <p:sp>
            <p:nvSpPr>
              <p:cNvPr id="38" name="AutoShape 6"/>
              <p:cNvSpPr>
                <a:spLocks noChangeArrowheads="1"/>
              </p:cNvSpPr>
              <p:nvPr/>
            </p:nvSpPr>
            <p:spPr bwMode="ltGray">
              <a:xfrm flipV="1">
                <a:off x="660" y="1456"/>
                <a:ext cx="3696" cy="37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9" name="AutoShape 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grpSp>
        <p:nvGrpSpPr>
          <p:cNvPr id="39947" name="Group 8"/>
          <p:cNvGrpSpPr>
            <a:grpSpLocks/>
          </p:cNvGrpSpPr>
          <p:nvPr/>
        </p:nvGrpSpPr>
        <p:grpSpPr bwMode="auto">
          <a:xfrm>
            <a:off x="2857500" y="4857750"/>
            <a:ext cx="3657600" cy="688975"/>
            <a:chOff x="720" y="1392"/>
            <a:chExt cx="4058" cy="480"/>
          </a:xfrm>
        </p:grpSpPr>
        <p:sp>
          <p:nvSpPr>
            <p:cNvPr id="41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ru-RU" b="1" dirty="0" smtClean="0">
                  <a:solidFill>
                    <a:schemeClr val="bg1"/>
                  </a:solidFill>
                  <a:cs typeface="+mn-cs"/>
                </a:rPr>
                <a:t>Загибание</a:t>
              </a:r>
              <a:endParaRPr lang="ru-RU" b="1" dirty="0">
                <a:solidFill>
                  <a:schemeClr val="bg1"/>
                </a:solidFill>
                <a:cs typeface="+mn-cs"/>
              </a:endParaRPr>
            </a:p>
          </p:txBody>
        </p:sp>
        <p:grpSp>
          <p:nvGrpSpPr>
            <p:cNvPr id="39982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3" name="AutoShape 11"/>
              <p:cNvSpPr>
                <a:spLocks noChangeArrowheads="1"/>
              </p:cNvSpPr>
              <p:nvPr/>
            </p:nvSpPr>
            <p:spPr bwMode="gray">
              <a:xfrm>
                <a:off x="746" y="1736"/>
                <a:ext cx="3985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4" name="AutoShape 12"/>
              <p:cNvSpPr>
                <a:spLocks noChangeArrowheads="1"/>
              </p:cNvSpPr>
              <p:nvPr/>
            </p:nvSpPr>
            <p:spPr bwMode="gray">
              <a:xfrm>
                <a:off x="746" y="1407"/>
                <a:ext cx="3985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39948" name="Прямоугольник 44"/>
          <p:cNvSpPr>
            <a:spLocks noChangeArrowheads="1"/>
          </p:cNvSpPr>
          <p:nvPr/>
        </p:nvSpPr>
        <p:spPr bwMode="auto">
          <a:xfrm>
            <a:off x="5000625" y="1571625"/>
            <a:ext cx="158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Скатывание</a:t>
            </a:r>
          </a:p>
        </p:txBody>
      </p:sp>
      <p:sp>
        <p:nvSpPr>
          <p:cNvPr id="46" name="Стрелка вправо с вырезом 45"/>
          <p:cNvSpPr/>
          <p:nvPr/>
        </p:nvSpPr>
        <p:spPr>
          <a:xfrm>
            <a:off x="2643188" y="1643063"/>
            <a:ext cx="2000250" cy="21431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9950" name="Picture 4" descr="http://krohajazz.ru/lib/lepka/lepka0_files/lepka0-5.jpg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63" y="1485900"/>
            <a:ext cx="785812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51" name="Group 13"/>
          <p:cNvGrpSpPr>
            <a:grpSpLocks/>
          </p:cNvGrpSpPr>
          <p:nvPr/>
        </p:nvGrpSpPr>
        <p:grpSpPr bwMode="auto">
          <a:xfrm>
            <a:off x="4929188" y="2357438"/>
            <a:ext cx="3929062" cy="785812"/>
            <a:chOff x="720" y="1392"/>
            <a:chExt cx="4058" cy="480"/>
          </a:xfrm>
        </p:grpSpPr>
        <p:sp>
          <p:nvSpPr>
            <p:cNvPr id="49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39978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" name="AutoShape 16"/>
              <p:cNvSpPr>
                <a:spLocks noChangeArrowheads="1"/>
              </p:cNvSpPr>
              <p:nvPr/>
            </p:nvSpPr>
            <p:spPr bwMode="ltGray">
              <a:xfrm>
                <a:off x="744" y="1734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2" name="AutoShape 1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22353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53" name="Стрелка вправо с вырезом 52"/>
          <p:cNvSpPr/>
          <p:nvPr/>
        </p:nvSpPr>
        <p:spPr>
          <a:xfrm rot="761445">
            <a:off x="2641600" y="2289175"/>
            <a:ext cx="2000250" cy="214313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9953" name="Picture 5" descr="http://www.razumniki.ru/images/articles/obuchenie_detey/lepka9.jpg">
            <a:hlinkClick r:id="rId9"/>
          </p:cNvPr>
          <p:cNvPicPr>
            <a:picLocks noChangeAspect="1" noChangeArrowheads="1"/>
          </p:cNvPicPr>
          <p:nvPr/>
        </p:nvPicPr>
        <p:blipFill>
          <a:blip r:embed="rId10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563" y="2357438"/>
            <a:ext cx="85725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4" name="Прямоугольник 54"/>
          <p:cNvSpPr>
            <a:spLocks noChangeArrowheads="1"/>
          </p:cNvSpPr>
          <p:nvPr/>
        </p:nvSpPr>
        <p:spPr bwMode="auto">
          <a:xfrm>
            <a:off x="5072063" y="2500313"/>
            <a:ext cx="1643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Оттягивание</a:t>
            </a:r>
          </a:p>
        </p:txBody>
      </p:sp>
      <p:sp>
        <p:nvSpPr>
          <p:cNvPr id="39955" name="Прямоугольник 55"/>
          <p:cNvSpPr>
            <a:spLocks noChangeArrowheads="1"/>
          </p:cNvSpPr>
          <p:nvPr/>
        </p:nvSpPr>
        <p:spPr bwMode="auto">
          <a:xfrm>
            <a:off x="5000625" y="3429000"/>
            <a:ext cx="1851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6600FF"/>
                </a:solidFill>
              </a:rPr>
              <a:t>Сплющивание</a:t>
            </a:r>
          </a:p>
        </p:txBody>
      </p:sp>
      <p:pic>
        <p:nvPicPr>
          <p:cNvPr id="39956" name="Picture 6" descr="http://www.razumniki.ru/images/articles/obuchenie_detey/lepka9.jpg">
            <a:hlinkClick r:id="rId9"/>
          </p:cNvPr>
          <p:cNvPicPr>
            <a:picLocks noChangeAspect="1" noChangeArrowheads="1"/>
          </p:cNvPicPr>
          <p:nvPr/>
        </p:nvPicPr>
        <p:blipFill>
          <a:blip r:embed="rId12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357438"/>
            <a:ext cx="10366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7" name="Picture 7" descr="http://luntiki.ru/uploads/images/f/f/9/6/3/e46082a220.jpg">
            <a:hlinkClick r:id="rId2"/>
          </p:cNvPr>
          <p:cNvPicPr>
            <a:picLocks noChangeAspect="1" noChangeArrowheads="1"/>
          </p:cNvPicPr>
          <p:nvPr/>
        </p:nvPicPr>
        <p:blipFill>
          <a:blip r:embed="rId1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25" y="3357563"/>
            <a:ext cx="1000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58" name="Group 3"/>
          <p:cNvGrpSpPr>
            <a:grpSpLocks/>
          </p:cNvGrpSpPr>
          <p:nvPr/>
        </p:nvGrpSpPr>
        <p:grpSpPr bwMode="auto">
          <a:xfrm>
            <a:off x="285750" y="5572124"/>
            <a:ext cx="5429250" cy="1071585"/>
            <a:chOff x="645" y="1392"/>
            <a:chExt cx="4133" cy="480"/>
          </a:xfrm>
        </p:grpSpPr>
        <p:sp>
          <p:nvSpPr>
            <p:cNvPr id="60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grpSp>
          <p:nvGrpSpPr>
            <p:cNvPr id="39974" name="Group 5"/>
            <p:cNvGrpSpPr>
              <a:grpSpLocks/>
            </p:cNvGrpSpPr>
            <p:nvPr/>
          </p:nvGrpSpPr>
          <p:grpSpPr bwMode="auto">
            <a:xfrm>
              <a:off x="645" y="1407"/>
              <a:ext cx="4128" cy="424"/>
              <a:chOff x="660" y="1407"/>
              <a:chExt cx="4072" cy="424"/>
            </a:xfrm>
          </p:grpSpPr>
          <p:sp>
            <p:nvSpPr>
              <p:cNvPr id="62" name="AutoShape 6"/>
              <p:cNvSpPr>
                <a:spLocks noChangeArrowheads="1"/>
              </p:cNvSpPr>
              <p:nvPr/>
            </p:nvSpPr>
            <p:spPr bwMode="ltGray">
              <a:xfrm flipV="1">
                <a:off x="660" y="1456"/>
                <a:ext cx="3697" cy="37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3" name="AutoShape 7"/>
              <p:cNvSpPr>
                <a:spLocks noChangeArrowheads="1"/>
              </p:cNvSpPr>
              <p:nvPr/>
            </p:nvSpPr>
            <p:spPr bwMode="ltGray">
              <a:xfrm>
                <a:off x="743" y="1407"/>
                <a:ext cx="3989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pic>
        <p:nvPicPr>
          <p:cNvPr id="39959" name="Picture 8" descr="http://img1.liveinternet.ru/images/foto/c/9/apps/2/577/2577711_volsh_plastilin_6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r:link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13" y="4071938"/>
            <a:ext cx="6429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60" name="Прямоугольник 64"/>
          <p:cNvSpPr>
            <a:spLocks noChangeArrowheads="1"/>
          </p:cNvSpPr>
          <p:nvPr/>
        </p:nvSpPr>
        <p:spPr bwMode="auto">
          <a:xfrm>
            <a:off x="4143375" y="4214813"/>
            <a:ext cx="1731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Вдавливание</a:t>
            </a:r>
          </a:p>
        </p:txBody>
      </p:sp>
      <p:pic>
        <p:nvPicPr>
          <p:cNvPr id="39962" name="Picture 9" descr="Преобразование шара"/>
          <p:cNvPicPr>
            <a:picLocks noChangeAspect="1" noChangeArrowheads="1"/>
          </p:cNvPicPr>
          <p:nvPr/>
        </p:nvPicPr>
        <p:blipFill>
          <a:blip r:embed="rId17" r:link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75" y="4071938"/>
            <a:ext cx="5715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3" name="Picture 10" descr="http://www.razumniki.ru/images/articles/obuchenie_detey/lepka9.jpg">
            <a:hlinkClick r:id="rId9"/>
          </p:cNvPr>
          <p:cNvPicPr>
            <a:picLocks noChangeAspect="1" noChangeArrowheads="1"/>
          </p:cNvPicPr>
          <p:nvPr/>
        </p:nvPicPr>
        <p:blipFill>
          <a:blip r:embed="rId19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4929188"/>
            <a:ext cx="8001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4" name="Picture 11" descr="http://myhappyblog.ru/wp-content/uploads/2012/02/plastilin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r:link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5143512"/>
            <a:ext cx="2220062" cy="10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5" name="Picture 13" descr="http://www.razumniki.ru/images/articles/obuchenie_detey/lepka9.jpg">
            <a:hlinkClick r:id="rId9"/>
          </p:cNvPr>
          <p:cNvPicPr>
            <a:picLocks noChangeAspect="1" noChangeArrowheads="1"/>
          </p:cNvPicPr>
          <p:nvPr/>
        </p:nvPicPr>
        <p:blipFill>
          <a:blip r:embed="rId23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8" y="5643563"/>
            <a:ext cx="8128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6" name="Picture 14" descr="http://www.razumniki.ru/images/articles/obuchenie_detey/lepka9.jpg">
            <a:hlinkClick r:id="rId9"/>
          </p:cNvPr>
          <p:cNvPicPr>
            <a:picLocks noChangeAspect="1" noChangeArrowheads="1"/>
          </p:cNvPicPr>
          <p:nvPr/>
        </p:nvPicPr>
        <p:blipFill>
          <a:blip r:embed="rId24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5643563"/>
            <a:ext cx="52705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7" name="Picture 15" descr="http://www.razumniki.ru/images/articles/obuchenie_detey/lepka9.jpg">
            <a:hlinkClick r:id="rId9"/>
          </p:cNvPr>
          <p:cNvPicPr>
            <a:picLocks noChangeAspect="1" noChangeArrowheads="1"/>
          </p:cNvPicPr>
          <p:nvPr/>
        </p:nvPicPr>
        <p:blipFill>
          <a:blip r:embed="rId25" r:link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5643563"/>
            <a:ext cx="800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Стрелка вправо с вырезом 76"/>
          <p:cNvSpPr/>
          <p:nvPr/>
        </p:nvSpPr>
        <p:spPr>
          <a:xfrm rot="2982818">
            <a:off x="1926432" y="3215481"/>
            <a:ext cx="2000250" cy="214313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8" name="Стрелка вправо с вырезом 77"/>
          <p:cNvSpPr/>
          <p:nvPr/>
        </p:nvSpPr>
        <p:spPr>
          <a:xfrm rot="2082189">
            <a:off x="2311400" y="2765425"/>
            <a:ext cx="2000250" cy="214313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9" name="Стрелка вправо с вырезом 78"/>
          <p:cNvSpPr/>
          <p:nvPr/>
        </p:nvSpPr>
        <p:spPr>
          <a:xfrm rot="4269343">
            <a:off x="1353344" y="3517107"/>
            <a:ext cx="2000250" cy="21431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Стрелка вправо с вырезом 79"/>
          <p:cNvSpPr/>
          <p:nvPr/>
        </p:nvSpPr>
        <p:spPr>
          <a:xfrm rot="5400000">
            <a:off x="678657" y="3607593"/>
            <a:ext cx="2000250" cy="214313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972" name="Прямоугольник 80"/>
          <p:cNvSpPr>
            <a:spLocks noChangeArrowheads="1"/>
          </p:cNvSpPr>
          <p:nvPr/>
        </p:nvSpPr>
        <p:spPr bwMode="auto">
          <a:xfrm>
            <a:off x="500063" y="5857875"/>
            <a:ext cx="2617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Оформление работы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20100101_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4000528" cy="414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5" descr="20100101_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214554"/>
            <a:ext cx="3747147" cy="401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Box 9"/>
          <p:cNvSpPr txBox="1">
            <a:spLocks noChangeArrowheads="1"/>
          </p:cNvSpPr>
          <p:nvPr/>
        </p:nvSpPr>
        <p:spPr bwMode="auto">
          <a:xfrm>
            <a:off x="1142976" y="214290"/>
            <a:ext cx="708379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Обратная пластилинография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2" name="Picture 7" descr="20100101_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3792844" cy="28427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013" name="Picture 10" descr="P821007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071546"/>
            <a:ext cx="3817938" cy="30241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010" name="Picture 6" descr="20100101_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40696" y="3688668"/>
            <a:ext cx="3305418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Наносим необходимый контурный рисунок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123373" y="1971383"/>
            <a:ext cx="5070265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099831" y="2184053"/>
            <a:ext cx="5108269" cy="390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975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</TotalTime>
  <Words>161</Words>
  <Application>Microsoft Office PowerPoint</Application>
  <PresentationFormat>Экран (4:3)</PresentationFormat>
  <Paragraphs>41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Наносим необходимый контурный рисунок</vt:lpstr>
      <vt:lpstr>Заполняем  цветным пластилином рисунок, начиная с мелких деталей</vt:lpstr>
      <vt:lpstr>Затем заполняем крупные части, начиная от контура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виктор</cp:lastModifiedBy>
  <cp:revision>60</cp:revision>
  <dcterms:created xsi:type="dcterms:W3CDTF">2014-05-12T04:44:22Z</dcterms:created>
  <dcterms:modified xsi:type="dcterms:W3CDTF">2017-05-23T16:51:44Z</dcterms:modified>
</cp:coreProperties>
</file>