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18"/>
  </p:notesMasterIdLst>
  <p:sldIdLst>
    <p:sldId id="256" r:id="rId2"/>
    <p:sldId id="288" r:id="rId3"/>
    <p:sldId id="271" r:id="rId4"/>
    <p:sldId id="273" r:id="rId5"/>
    <p:sldId id="278" r:id="rId6"/>
    <p:sldId id="298" r:id="rId7"/>
    <p:sldId id="289" r:id="rId8"/>
    <p:sldId id="281" r:id="rId9"/>
    <p:sldId id="290" r:id="rId10"/>
    <p:sldId id="282" r:id="rId11"/>
    <p:sldId id="291" r:id="rId12"/>
    <p:sldId id="283" r:id="rId13"/>
    <p:sldId id="292" r:id="rId14"/>
    <p:sldId id="284" r:id="rId15"/>
    <p:sldId id="286" r:id="rId16"/>
    <p:sldId id="2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2" autoAdjust="0"/>
    <p:restoredTop sz="94660"/>
  </p:normalViewPr>
  <p:slideViewPr>
    <p:cSldViewPr>
      <p:cViewPr varScale="1">
        <p:scale>
          <a:sx n="64" d="100"/>
          <a:sy n="64" d="100"/>
        </p:scale>
        <p:origin x="-96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gels\Desktop\&#1050;%20&#1058;&#1040;&#1041;&#1051;&#1048;&#1062;&#1040;&#1052;11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gels\Desktop\&#1050;%20&#1058;&#1040;&#1041;&#1051;&#1048;&#1062;&#1040;&#1052;111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Лист2!$B$1:$B$2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9286433114767498E-3"/>
                  <c:y val="-1.33305166947262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3360426202261708E-3"/>
                  <c:y val="-3.07396733909701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849292904887591E-3"/>
                  <c:y val="-6.78343431926367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5550849158683581E-2"/>
                  <c:y val="-1.76212815164512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Лист2!$A$3:$A$6</c:f>
              <c:strCache>
                <c:ptCount val="4"/>
                <c:pt idx="0">
                  <c:v>1. Права пользования природными ресурсами</c:v>
                </c:pt>
                <c:pt idx="1">
                  <c:v>2. Права пользования имуществом</c:v>
                </c:pt>
                <c:pt idx="2">
                  <c:v>3. Права на знаки товаров и услуг</c:v>
                </c:pt>
                <c:pt idx="3">
                  <c:v>4. Права на объекты промышленной собственности</c:v>
                </c:pt>
              </c:strCache>
            </c:strRef>
          </c:cat>
          <c:val>
            <c:numRef>
              <c:f>Лист2!$B$3:$B$6</c:f>
              <c:numCache>
                <c:formatCode>General</c:formatCode>
                <c:ptCount val="4"/>
                <c:pt idx="0">
                  <c:v>379.24</c:v>
                </c:pt>
                <c:pt idx="2">
                  <c:v>160.94</c:v>
                </c:pt>
                <c:pt idx="3">
                  <c:v>1296.8399999999999</c:v>
                </c:pt>
              </c:numCache>
            </c:numRef>
          </c:val>
        </c:ser>
        <c:ser>
          <c:idx val="1"/>
          <c:order val="1"/>
          <c:tx>
            <c:strRef>
              <c:f>Лист2!$C$1:$C$2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807930726143698E-2"/>
                  <c:y val="-2.6446580721800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512191791017767E-2"/>
                  <c:y val="-2.305475504322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4363937987472808E-2"/>
                  <c:y val="-3.3917171596318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994391130219621E-2"/>
                  <c:y val="-5.22284382931810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Лист2!$A$3:$A$6</c:f>
              <c:strCache>
                <c:ptCount val="4"/>
                <c:pt idx="0">
                  <c:v>1. Права пользования природными ресурсами</c:v>
                </c:pt>
                <c:pt idx="1">
                  <c:v>2. Права пользования имуществом</c:v>
                </c:pt>
                <c:pt idx="2">
                  <c:v>3. Права на знаки товаров и услуг</c:v>
                </c:pt>
                <c:pt idx="3">
                  <c:v>4. Права на объекты промышленной собственности</c:v>
                </c:pt>
              </c:strCache>
            </c:strRef>
          </c:cat>
          <c:val>
            <c:numRef>
              <c:f>Лист2!$C$3:$C$6</c:f>
              <c:numCache>
                <c:formatCode>General</c:formatCode>
                <c:ptCount val="4"/>
                <c:pt idx="0">
                  <c:v>195.3</c:v>
                </c:pt>
                <c:pt idx="2">
                  <c:v>172.04</c:v>
                </c:pt>
                <c:pt idx="3">
                  <c:v>1170.24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304448"/>
        <c:axId val="99143616"/>
        <c:axId val="0"/>
      </c:bar3DChart>
      <c:catAx>
        <c:axId val="35304448"/>
        <c:scaling>
          <c:orientation val="minMax"/>
        </c:scaling>
        <c:delete val="0"/>
        <c:axPos val="b"/>
        <c:majorTickMark val="out"/>
        <c:minorTickMark val="none"/>
        <c:tickLblPos val="nextTo"/>
        <c:crossAx val="99143616"/>
        <c:crosses val="autoZero"/>
        <c:auto val="1"/>
        <c:lblAlgn val="ctr"/>
        <c:lblOffset val="100"/>
        <c:noMultiLvlLbl val="0"/>
      </c:catAx>
      <c:valAx>
        <c:axId val="99143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3044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Лист8!$B$1:$B$3</c:f>
              <c:strCache>
                <c:ptCount val="1"/>
                <c:pt idx="0">
                  <c:v>2014г. В % к итогу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0790273556230821E-3"/>
                  <c:y val="-2.44969311324856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0629438273390738E-3"/>
                  <c:y val="-3.92205635913571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377662964034442E-2"/>
                  <c:y val="-3.20895520292921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Лист8!$A$4:$A$7</c:f>
              <c:strCache>
                <c:ptCount val="4"/>
                <c:pt idx="0">
                  <c:v>1. Права пользования природными ресурсами</c:v>
                </c:pt>
                <c:pt idx="1">
                  <c:v>3. Права на знаки товаров и услуг</c:v>
                </c:pt>
                <c:pt idx="2">
                  <c:v>4. Права на объекты промышленной собственности</c:v>
                </c:pt>
                <c:pt idx="3">
                  <c:v>7. Другие нематериальные активы</c:v>
                </c:pt>
              </c:strCache>
            </c:strRef>
          </c:cat>
          <c:val>
            <c:numRef>
              <c:f>Лист8!$B$4:$B$7</c:f>
              <c:numCache>
                <c:formatCode>General</c:formatCode>
                <c:ptCount val="4"/>
                <c:pt idx="0">
                  <c:v>20.5</c:v>
                </c:pt>
                <c:pt idx="1">
                  <c:v>8.6999999999999993</c:v>
                </c:pt>
                <c:pt idx="2">
                  <c:v>70.099999999999994</c:v>
                </c:pt>
                <c:pt idx="3">
                  <c:v>0.7</c:v>
                </c:pt>
              </c:numCache>
            </c:numRef>
          </c:val>
        </c:ser>
        <c:ser>
          <c:idx val="1"/>
          <c:order val="1"/>
          <c:tx>
            <c:strRef>
              <c:f>Лист8!$C$1:$C$3</c:f>
              <c:strCache>
                <c:ptCount val="1"/>
                <c:pt idx="0">
                  <c:v>2015г. В % к итогу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368794326241134E-2"/>
                  <c:y val="-2.09973695421305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440606791373515E-2"/>
                  <c:y val="-1.0696517343097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868570329434433E-16"/>
                  <c:y val="-3.0234735823003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Лист8!$A$4:$A$7</c:f>
              <c:strCache>
                <c:ptCount val="4"/>
                <c:pt idx="0">
                  <c:v>1. Права пользования природными ресурсами</c:v>
                </c:pt>
                <c:pt idx="1">
                  <c:v>3. Права на знаки товаров и услуг</c:v>
                </c:pt>
                <c:pt idx="2">
                  <c:v>4. Права на объекты промышленной собственности</c:v>
                </c:pt>
                <c:pt idx="3">
                  <c:v>7. Другие нематериальные активы</c:v>
                </c:pt>
              </c:strCache>
            </c:strRef>
          </c:cat>
          <c:val>
            <c:numRef>
              <c:f>Лист8!$C$4:$C$7</c:f>
              <c:numCache>
                <c:formatCode>General</c:formatCode>
                <c:ptCount val="4"/>
                <c:pt idx="0">
                  <c:v>12.6</c:v>
                </c:pt>
                <c:pt idx="1">
                  <c:v>11.1</c:v>
                </c:pt>
                <c:pt idx="2">
                  <c:v>75.5</c:v>
                </c:pt>
                <c:pt idx="3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035200"/>
        <c:axId val="71098944"/>
        <c:axId val="0"/>
      </c:bar3DChart>
      <c:catAx>
        <c:axId val="98035200"/>
        <c:scaling>
          <c:orientation val="minMax"/>
        </c:scaling>
        <c:delete val="0"/>
        <c:axPos val="b"/>
        <c:majorTickMark val="out"/>
        <c:minorTickMark val="none"/>
        <c:tickLblPos val="nextTo"/>
        <c:crossAx val="71098944"/>
        <c:crosses val="autoZero"/>
        <c:auto val="1"/>
        <c:lblAlgn val="ctr"/>
        <c:lblOffset val="100"/>
        <c:noMultiLvlLbl val="0"/>
      </c:catAx>
      <c:valAx>
        <c:axId val="71098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0352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Лист9!$B$1</c:f>
              <c:strCache>
                <c:ptCount val="1"/>
                <c:pt idx="0">
                  <c:v>2014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797290054598124E-3"/>
                  <c:y val="-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4432070633112133E-3"/>
                  <c:y val="-3.52432100625747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539187016379513E-2"/>
                  <c:y val="-1.38888888888889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044932251364953E-2"/>
                  <c:y val="-3.2407407407407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Лист9!$A$2:$A$5</c:f>
              <c:strCache>
                <c:ptCount val="4"/>
                <c:pt idx="0">
                  <c:v>Нематериальные активы</c:v>
                </c:pt>
                <c:pt idx="1">
                  <c:v>Выручка от реализации продукции (работ, услуг)</c:v>
                </c:pt>
                <c:pt idx="2">
                  <c:v>Прибыль от реализации</c:v>
                </c:pt>
                <c:pt idx="3">
                  <c:v>Доходность нематеральных активов</c:v>
                </c:pt>
              </c:strCache>
            </c:strRef>
          </c:cat>
          <c:val>
            <c:numRef>
              <c:f>Лист9!$B$2:$B$5</c:f>
              <c:numCache>
                <c:formatCode>General</c:formatCode>
                <c:ptCount val="4"/>
                <c:pt idx="0">
                  <c:v>1850</c:v>
                </c:pt>
                <c:pt idx="1">
                  <c:v>1953476</c:v>
                </c:pt>
                <c:pt idx="2">
                  <c:v>273682</c:v>
                </c:pt>
                <c:pt idx="3">
                  <c:v>295.88</c:v>
                </c:pt>
              </c:numCache>
            </c:numRef>
          </c:val>
        </c:ser>
        <c:ser>
          <c:idx val="1"/>
          <c:order val="1"/>
          <c:tx>
            <c:strRef>
              <c:f>Лист9!$C$1</c:f>
              <c:strCache>
                <c:ptCount val="1"/>
                <c:pt idx="0">
                  <c:v>2015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539187016379436E-2"/>
                  <c:y val="-3.7037037037037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9707425551868215E-2"/>
                  <c:y val="-9.25925925925930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988509530028966E-2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5078374032758873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Лист9!$A$2:$A$5</c:f>
              <c:strCache>
                <c:ptCount val="4"/>
                <c:pt idx="0">
                  <c:v>Нематериальные активы</c:v>
                </c:pt>
                <c:pt idx="1">
                  <c:v>Выручка от реализации продукции (работ, услуг)</c:v>
                </c:pt>
                <c:pt idx="2">
                  <c:v>Прибыль от реализации</c:v>
                </c:pt>
                <c:pt idx="3">
                  <c:v>Доходность нематеральных активов</c:v>
                </c:pt>
              </c:strCache>
            </c:strRef>
          </c:cat>
          <c:val>
            <c:numRef>
              <c:f>Лист9!$C$2:$C$5</c:f>
              <c:numCache>
                <c:formatCode>General</c:formatCode>
                <c:ptCount val="4"/>
                <c:pt idx="0">
                  <c:v>1550</c:v>
                </c:pt>
                <c:pt idx="1">
                  <c:v>1283580</c:v>
                </c:pt>
                <c:pt idx="2">
                  <c:v>225798</c:v>
                </c:pt>
                <c:pt idx="3">
                  <c:v>291.36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980864"/>
        <c:axId val="71101248"/>
        <c:axId val="0"/>
      </c:bar3DChart>
      <c:catAx>
        <c:axId val="98980864"/>
        <c:scaling>
          <c:orientation val="minMax"/>
        </c:scaling>
        <c:delete val="0"/>
        <c:axPos val="b"/>
        <c:majorTickMark val="out"/>
        <c:minorTickMark val="none"/>
        <c:tickLblPos val="nextTo"/>
        <c:crossAx val="71101248"/>
        <c:crosses val="autoZero"/>
        <c:auto val="1"/>
        <c:lblAlgn val="ctr"/>
        <c:lblOffset val="100"/>
        <c:noMultiLvlLbl val="0"/>
      </c:catAx>
      <c:valAx>
        <c:axId val="71101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9808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Лист4!$B$1:$B$2</c:f>
              <c:strCache>
                <c:ptCount val="1"/>
                <c:pt idx="0">
                  <c:v>2014год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404695326968814E-17"/>
                  <c:y val="-1.31687242798353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7834343192636716E-3"/>
                  <c:y val="-5.47403903975396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1.646090534979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Лист4!$A$3:$A$5</c:f>
              <c:strCache>
                <c:ptCount val="3"/>
                <c:pt idx="0">
                  <c:v>Первоначальная стоимость, тыс. руб</c:v>
                </c:pt>
                <c:pt idx="1">
                  <c:v>Сумма износа, тыс .руб</c:v>
                </c:pt>
                <c:pt idx="2">
                  <c:v>Коэффициент износа, %</c:v>
                </c:pt>
              </c:strCache>
            </c:strRef>
          </c:cat>
          <c:val>
            <c:numRef>
              <c:f>Лист4!$B$3:$B$5</c:f>
              <c:numCache>
                <c:formatCode>General</c:formatCode>
                <c:ptCount val="3"/>
                <c:pt idx="0">
                  <c:v>5780</c:v>
                </c:pt>
                <c:pt idx="1">
                  <c:v>3930</c:v>
                </c:pt>
                <c:pt idx="2">
                  <c:v>67.94</c:v>
                </c:pt>
              </c:numCache>
            </c:numRef>
          </c:val>
        </c:ser>
        <c:ser>
          <c:idx val="1"/>
          <c:order val="1"/>
          <c:tx>
            <c:strRef>
              <c:f>Лист4!$C$1:$C$2</c:f>
              <c:strCache>
                <c:ptCount val="1"/>
                <c:pt idx="0">
                  <c:v>2015год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685931115002877E-2"/>
                  <c:y val="-1.9753086419753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34559252772913E-2"/>
                  <c:y val="-1.9753086419753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015761821366111E-2"/>
                  <c:y val="-1.31687242798353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Лист4!$A$3:$A$5</c:f>
              <c:strCache>
                <c:ptCount val="3"/>
                <c:pt idx="0">
                  <c:v>Первоначальная стоимость, тыс. руб</c:v>
                </c:pt>
                <c:pt idx="1">
                  <c:v>Сумма износа, тыс .руб</c:v>
                </c:pt>
                <c:pt idx="2">
                  <c:v>Коэффициент износа, %</c:v>
                </c:pt>
              </c:strCache>
            </c:strRef>
          </c:cat>
          <c:val>
            <c:numRef>
              <c:f>Лист4!$C$3:$C$5</c:f>
              <c:numCache>
                <c:formatCode>General</c:formatCode>
                <c:ptCount val="3"/>
                <c:pt idx="0">
                  <c:v>5664</c:v>
                </c:pt>
                <c:pt idx="1">
                  <c:v>4114</c:v>
                </c:pt>
                <c:pt idx="2">
                  <c:v>72.63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670208"/>
        <c:axId val="99053504"/>
        <c:axId val="0"/>
      </c:bar3DChart>
      <c:catAx>
        <c:axId val="40670208"/>
        <c:scaling>
          <c:orientation val="minMax"/>
        </c:scaling>
        <c:delete val="0"/>
        <c:axPos val="b"/>
        <c:majorTickMark val="out"/>
        <c:minorTickMark val="none"/>
        <c:tickLblPos val="nextTo"/>
        <c:crossAx val="99053504"/>
        <c:crosses val="autoZero"/>
        <c:auto val="1"/>
        <c:lblAlgn val="ctr"/>
        <c:lblOffset val="100"/>
        <c:noMultiLvlLbl val="0"/>
      </c:catAx>
      <c:valAx>
        <c:axId val="99053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6702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8813B-81F8-4778-B331-9A62C73676D1}" type="datetimeFigureOut">
              <a:rPr lang="uk-UA" smtClean="0"/>
              <a:t>23.05.2017</a:t>
            </a:fld>
            <a:endParaRPr lang="uk-UA" dirty="0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94E1F-1EC2-4495-95A1-C716DB8F48C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6823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кут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кут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кут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кут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кут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Округлений прямокут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Округлений прямокут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кут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кут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кут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кут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4A895B5-0DFC-4A3D-AE40-25970C2504B9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C32-242F-4F07-AD57-8CC7DA23223C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C459-BA16-4A06-9D17-9664487B9E28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1D411-AF86-43D2-B355-DCF2B290E173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98EF-487D-4DFC-A7AE-384580A4671F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E7A59-E6DB-4299-AE25-5EACC95FA0C4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6" name="Місце для дати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80EF7F-AC56-47E4-8182-05D45AF16EF4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8" name="Місце для нижнього колонтитула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87E242F-F175-4D20-92D0-0B934FC8DECF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E291C-590F-40AE-823E-AC438A896880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CF223-F15E-416F-AB82-509FF4E74ECD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dirty="0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0603-20D2-4E2B-89C3-45BCD6C6B358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кут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кут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кут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кут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кут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Округлений прямокут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Округлений прямокут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кут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кут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кут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кут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кут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кут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D748658-6FC0-433F-8F47-56719D6C4324}" type="datetime1">
              <a:rPr lang="ru-RU" smtClean="0"/>
              <a:t>23.05.2017</a:t>
            </a:fld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5947" y="116633"/>
            <a:ext cx="8458200" cy="352839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Минестерство образования и науки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ГПОУ «Донецкий электрометаллургический техникум»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/>
              <a:t/>
            </a:r>
            <a:br>
              <a:rPr lang="uk-UA" sz="2800" dirty="0"/>
            </a:br>
            <a:r>
              <a:rPr lang="uk-UA" sz="2800" dirty="0" err="1" smtClean="0"/>
              <a:t>Презентация</a:t>
            </a:r>
            <a:r>
              <a:rPr lang="uk-UA" sz="2800" dirty="0" smtClean="0"/>
              <a:t>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курсовой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«Анализ и оценка нематериальных активов»</a:t>
            </a:r>
            <a:b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дисциплине: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ПМ 04 МДК 04.02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анализа бухгалтерской отчетности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691028" y="4437112"/>
            <a:ext cx="6216593" cy="2040632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980728"/>
            <a:ext cx="8424936" cy="2520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93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Рисунок 2.2 - Анализ изменения структуры нематериальных активов по видам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008336"/>
              </p:ext>
            </p:extLst>
          </p:nvPr>
        </p:nvGraphicFramePr>
        <p:xfrm>
          <a:off x="323528" y="1412776"/>
          <a:ext cx="856895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70150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2850685"/>
            <a:ext cx="3108648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277752"/>
              </p:ext>
            </p:extLst>
          </p:nvPr>
        </p:nvGraphicFramePr>
        <p:xfrm>
          <a:off x="827584" y="1484784"/>
          <a:ext cx="7488832" cy="4099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3227"/>
                <a:gridCol w="3242587"/>
                <a:gridCol w="1235271"/>
                <a:gridCol w="1235271"/>
                <a:gridCol w="1312476"/>
              </a:tblGrid>
              <a:tr h="818013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в % к 2014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4791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Нематериальные активы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83,78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889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Выручка от реализации продукции (работ, услуг)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1953476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1283580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65,71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5839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от реализации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273682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225798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82,50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600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Доходность нематериальных активов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295,88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291,36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600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Фондоемкость нематериальных активов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0,18</a:t>
                      </a:r>
                      <a:endParaRPr lang="ru-RU" sz="16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0,24</a:t>
                      </a:r>
                      <a:endParaRPr lang="ru-RU" sz="16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127,51</a:t>
                      </a:r>
                      <a:endParaRPr lang="ru-RU" sz="16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52840" y="606005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Таблица 2.4. Анализ эффективности нематериальных активов</a:t>
            </a:r>
          </a:p>
        </p:txBody>
      </p:sp>
    </p:spTree>
    <p:extLst>
      <p:ext uri="{BB962C8B-B14F-4D97-AF65-F5344CB8AC3E}">
        <p14:creationId xmlns:p14="http://schemas.microsoft.com/office/powerpoint/2010/main" val="225980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Рисунок 2.3 - Анализ эффективности нематериальных активов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385068"/>
              </p:ext>
            </p:extLst>
          </p:nvPr>
        </p:nvGraphicFramePr>
        <p:xfrm>
          <a:off x="251520" y="1628800"/>
          <a:ext cx="871296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1249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615507"/>
              </p:ext>
            </p:extLst>
          </p:nvPr>
        </p:nvGraphicFramePr>
        <p:xfrm>
          <a:off x="1081545" y="1556792"/>
          <a:ext cx="7056784" cy="28760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6319"/>
                <a:gridCol w="1010121"/>
                <a:gridCol w="1044304"/>
                <a:gridCol w="1228306"/>
                <a:gridCol w="1437734"/>
              </a:tblGrid>
              <a:tr h="687239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данным бухгалтерского учета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Абсолютное отклонение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Относительное отклонение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3966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Первоначальная стоимость, тыс. руб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5780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-2,01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579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износа, тыс .руб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3930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+4,68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579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износа, 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67,94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72,63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4,69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+6,9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61465" y="548679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2.6. - Показатели состояния нематериальных активов ЧАО «НОРД» </a:t>
            </a:r>
          </a:p>
          <a:p>
            <a:pPr algn="ctr"/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593" y="4809256"/>
            <a:ext cx="5578687" cy="1810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79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/>
          <a:lstStyle/>
          <a:p>
            <a:pPr marL="109728" indent="0"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Рисунок 2.4 - Показатели состояния нематериальных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активов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ЧАО «НОРД»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126684"/>
              </p:ext>
            </p:extLst>
          </p:nvPr>
        </p:nvGraphicFramePr>
        <p:xfrm>
          <a:off x="971600" y="1700808"/>
          <a:ext cx="748883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32361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302" y="3717032"/>
            <a:ext cx="3056698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КОНТРОЛЬ ОПЕРАЦИЙ С НЕМАТЕРИАЛЬНЫМИ АКТИВАМИ ПРЕДПРИЯТИЯ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84878"/>
            <a:ext cx="8424936" cy="4484351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uk-UA" u="sng" dirty="0">
                <a:latin typeface="Times New Roman" pitchFamily="18" charset="0"/>
                <a:cs typeface="Times New Roman" pitchFamily="18" charset="0"/>
              </a:rPr>
              <a:t>Последовательность и направления контроля представляют собой: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1) проверка соблюдения условий хранения нематериальных активов: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) контроль полноты закрепления объектов основных средств за материально ответственными лицами;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б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) оценка отбора кадров на должности материально ответственных лиц;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в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) проверка состояния инвентарного учета в материально ответственных лиц и бухгалтерии;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2) проверка полноты и своевременности проведения инвентаризации нематериальных активов и отражение ее результатов в учете;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3) выборочный контроль состояния сохранности нематериальных активов в структурных подразделениях предприятия.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72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32511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109728" indent="0" algn="ctr">
              <a:buNone/>
            </a:pPr>
            <a:endParaRPr lang="ru-RU" sz="3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14859"/>
            <a:ext cx="7416824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94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ГЛАВА 1. ТЕОРЕТИЧЕСКИЕ ОСНОВЫ АНАЛИЗА НЕМАТЕРИАЛЬНЫХ АКТИВОВ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1.1	Нематериальные активы, их характеристика и классификация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1.2	Цели и задачи анализа нематериальных активов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1.3	Синтетический и аналитический учет нематериальных активов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ГЛАВА 2. АНАЛИЗ НЕМАТЕРИАЛЬНЫХ АКТИВОВ ЧАО «НОРД»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2.1	Технико-экономическая деятельность ЧАО «НОРД»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2.2	Анализ структуры и динамики нематериальных активов предприятия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2.3	Анализ эффективности использования нематериальных активов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ГЛАВА 3.КОНТРОЛЬ ОПЕРАЦИЙ С НЕМАТЕРИАЛЬНЫМИ АКТИВАМИ ПРЕДПРИЯТИЯ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3.1	Информационное обеспечение анализа нематериальных активов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3.2	Методика контроля законности и обоснованности операций с нематериальными активами предприятия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</a:p>
          <a:p>
            <a:pPr marL="109728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ПРИЛОЖЕНИЯ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870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267" l="0" r="100000">
                        <a14:foregroundMark x1="12808" y1="58924" x2="12808" y2="58924"/>
                        <a14:foregroundMark x1="43842" y1="29095" x2="43842" y2="29095"/>
                        <a14:foregroundMark x1="35222" y1="35452" x2="35222" y2="35452"/>
                        <a14:foregroundMark x1="54433" y1="31540" x2="54433" y2="31540"/>
                        <a14:foregroundMark x1="82020" y1="40587" x2="82020" y2="40587"/>
                        <a14:foregroundMark x1="63300" y1="64548" x2="63300" y2="64548"/>
                        <a14:foregroundMark x1="54187" y1="69682" x2="54187" y2="69682"/>
                        <a14:foregroundMark x1="43350" y1="69682" x2="43350" y2="69682"/>
                      </a14:backgroundRemoval>
                    </a14:imgEffect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8945">
            <a:off x="6162392" y="3646848"/>
            <a:ext cx="3387414" cy="341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6097864"/>
          </a:xfrm>
        </p:spPr>
        <p:txBody>
          <a:bodyPr>
            <a:normAutofit fontScale="25000" lnSpcReduction="20000"/>
          </a:bodyPr>
          <a:lstStyle/>
          <a:p>
            <a:pPr marL="109728" indent="0" algn="just">
              <a:lnSpc>
                <a:spcPct val="120000"/>
              </a:lnSpc>
              <a:buNone/>
            </a:pPr>
            <a:r>
              <a:rPr lang="ru-RU" sz="6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Нематериальные активы участвуют в хозяйственном обороте предприятия, обеспечивают формирование полной информации о хозяйственных операциях, повышают эффективность деятельности предприятия, поэтому выбранная тема </a:t>
            </a:r>
            <a:r>
              <a:rPr lang="ru-RU" sz="6800" b="1" dirty="0">
                <a:latin typeface="Times New Roman" pitchFamily="18" charset="0"/>
                <a:cs typeface="Times New Roman" pitchFamily="18" charset="0"/>
              </a:rPr>
              <a:t>курсовой работы является актуальной.</a:t>
            </a:r>
          </a:p>
          <a:p>
            <a:pPr marL="109728" indent="0" algn="just">
              <a:lnSpc>
                <a:spcPct val="120000"/>
              </a:lnSpc>
              <a:buNone/>
            </a:pPr>
            <a:r>
              <a:rPr lang="ru-RU" sz="6800" b="1" dirty="0" smtClean="0">
                <a:latin typeface="Times New Roman" pitchFamily="18" charset="0"/>
                <a:cs typeface="Times New Roman" pitchFamily="18" charset="0"/>
              </a:rPr>
              <a:t> Целями </a:t>
            </a:r>
            <a:r>
              <a:rPr lang="ru-RU" sz="6800" b="1" dirty="0">
                <a:latin typeface="Times New Roman" pitchFamily="18" charset="0"/>
                <a:cs typeface="Times New Roman" pitchFamily="18" charset="0"/>
              </a:rPr>
              <a:t>курсовой работы 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являются изучение организации документального оформления и учета нематериальных активов, а также теоретических и практических аспектов оценки и анализа эффективности использования нематериальных активов. </a:t>
            </a:r>
            <a:endParaRPr lang="ru-RU" sz="6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lnSpc>
                <a:spcPct val="120000"/>
              </a:lnSpc>
              <a:buNone/>
            </a:pPr>
            <a:r>
              <a:rPr lang="ru-RU" sz="6800" b="1" dirty="0" smtClean="0">
                <a:latin typeface="Times New Roman" pitchFamily="18" charset="0"/>
                <a:cs typeface="Times New Roman" pitchFamily="18" charset="0"/>
              </a:rPr>
              <a:t>       Задачи </a:t>
            </a:r>
            <a:r>
              <a:rPr lang="ru-RU" sz="6800" b="1" dirty="0">
                <a:latin typeface="Times New Roman" pitchFamily="18" charset="0"/>
                <a:cs typeface="Times New Roman" pitchFamily="18" charset="0"/>
              </a:rPr>
              <a:t>курсовой работы:</a:t>
            </a:r>
          </a:p>
          <a:p>
            <a:pPr marL="109728" indent="0" algn="just">
              <a:lnSpc>
                <a:spcPct val="120000"/>
              </a:lnSpc>
              <a:buNone/>
            </a:pP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- изучение основных положений, задач и классификации учета нематериальных активов;</a:t>
            </a:r>
          </a:p>
          <a:p>
            <a:pPr marL="109728" indent="0" algn="just">
              <a:lnSpc>
                <a:spcPct val="120000"/>
              </a:lnSpc>
              <a:buNone/>
            </a:pP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- изучение нормативно-правовой базы необходимой для учета нематериальных активов;</a:t>
            </a:r>
          </a:p>
          <a:p>
            <a:pPr marL="109728" indent="0" algn="just">
              <a:lnSpc>
                <a:spcPct val="120000"/>
              </a:lnSpc>
              <a:buNone/>
            </a:pP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- изучение нормативно-экономической базы необходимой для учета нематериальных активов;</a:t>
            </a:r>
          </a:p>
          <a:p>
            <a:pPr marL="109728" indent="0" algn="just">
              <a:lnSpc>
                <a:spcPct val="120000"/>
              </a:lnSpc>
              <a:buNone/>
            </a:pP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- провести технико-экономическое исследование;</a:t>
            </a:r>
          </a:p>
          <a:p>
            <a:pPr marL="109728" indent="0" algn="just">
              <a:lnSpc>
                <a:spcPct val="120000"/>
              </a:lnSpc>
              <a:buNone/>
            </a:pP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- проанализировать эффективность использования нематериальных активов на примере ЧАО "НОРД";</a:t>
            </a:r>
          </a:p>
          <a:p>
            <a:pPr marL="109728" indent="0" algn="just">
              <a:lnSpc>
                <a:spcPct val="120000"/>
              </a:lnSpc>
              <a:buNone/>
            </a:pP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- определить цели и задачи анализа эффективности использования нематериальных активов;</a:t>
            </a:r>
          </a:p>
          <a:p>
            <a:pPr marL="109728" indent="0" algn="just">
              <a:lnSpc>
                <a:spcPct val="120000"/>
              </a:lnSpc>
              <a:buNone/>
            </a:pP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- провести анализ динамики их состава и структуры.</a:t>
            </a:r>
          </a:p>
          <a:p>
            <a:pPr marL="109728" indent="0" algn="just">
              <a:lnSpc>
                <a:spcPct val="120000"/>
              </a:lnSpc>
              <a:buNone/>
            </a:pPr>
            <a:r>
              <a:rPr lang="ru-RU" sz="6800" b="1" dirty="0" smtClean="0">
                <a:latin typeface="Times New Roman" pitchFamily="18" charset="0"/>
                <a:cs typeface="Times New Roman" pitchFamily="18" charset="0"/>
              </a:rPr>
              <a:t>     Объектом </a:t>
            </a:r>
            <a:r>
              <a:rPr lang="ru-RU" sz="6800" b="1" dirty="0">
                <a:latin typeface="Times New Roman" pitchFamily="18" charset="0"/>
                <a:cs typeface="Times New Roman" pitchFamily="18" charset="0"/>
              </a:rPr>
              <a:t>исследования курсовой работы 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является предприятие ЧАО «НОРД».</a:t>
            </a:r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5318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587" y="2402954"/>
            <a:ext cx="1663413" cy="2628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>
            <a:normAutofit/>
          </a:bodyPr>
          <a:lstStyle/>
          <a:p>
            <a:pPr marL="109728" indent="0"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ТЕОРЕТИЧЕСКИЕ ОСНОВЫ АНАЛИЗА НЕМАТЕРИАЛЬНЫХ АКТИВОВ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22868"/>
            <a:ext cx="8229600" cy="4680520"/>
          </a:xfrm>
        </p:spPr>
        <p:txBody>
          <a:bodyPr/>
          <a:lstStyle/>
          <a:p>
            <a:pPr marL="109728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Нематериальные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активы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это стоимость нематериальных объектов, которые признаются объектом права собственности конкретного предприятия, используются в течение относительно длительного периода (более года) в его хозяйственной деятельности и способны приносить прибыль (величину которой трудно прогнозировать) в течение нескольких лет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Рисунок1.1 - Классификация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нематериальных активов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17032"/>
            <a:ext cx="630070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60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268" l="538" r="100000">
                        <a14:foregroundMark x1="10573" y1="24390" x2="10573" y2="24390"/>
                        <a14:foregroundMark x1="13441" y1="34146" x2="13441" y2="34146"/>
                        <a14:foregroundMark x1="15771" y1="29268" x2="15771" y2="29268"/>
                        <a14:foregroundMark x1="14516" y1="23902" x2="14516" y2="23902"/>
                        <a14:foregroundMark x1="2867" y1="26341" x2="2867" y2="26341"/>
                        <a14:foregroundMark x1="24373" y1="8049" x2="24373" y2="8049"/>
                        <a14:foregroundMark x1="68996" y1="8049" x2="68996" y2="8049"/>
                        <a14:foregroundMark x1="74731" y1="8049" x2="74731" y2="8049"/>
                        <a14:foregroundMark x1="82079" y1="13171" x2="82079" y2="13171"/>
                        <a14:foregroundMark x1="77419" y1="11220" x2="77419" y2="11220"/>
                        <a14:foregroundMark x1="77419" y1="10488" x2="77419" y2="10488"/>
                        <a14:foregroundMark x1="79391" y1="10732" x2="79391" y2="10732"/>
                        <a14:foregroundMark x1="95161" y1="56585" x2="95161" y2="56585"/>
                        <a14:foregroundMark x1="91219" y1="60488" x2="91219" y2="60488"/>
                        <a14:foregroundMark x1="93548" y1="60000" x2="93548" y2="60000"/>
                        <a14:foregroundMark x1="91398" y1="51951" x2="91398" y2="51951"/>
                        <a14:foregroundMark x1="82079" y1="87073" x2="82079" y2="87073"/>
                        <a14:foregroundMark x1="82258" y1="94634" x2="82258" y2="94634"/>
                        <a14:foregroundMark x1="79391" y1="94634" x2="79391" y2="94634"/>
                        <a14:foregroundMark x1="83692" y1="95854" x2="83692" y2="95854"/>
                        <a14:foregroundMark x1="77599" y1="95610" x2="77599" y2="95610"/>
                        <a14:foregroundMark x1="3943" y1="58293" x2="3943" y2="58293"/>
                        <a14:foregroundMark x1="6989" y1="63659" x2="6989" y2="63659"/>
                        <a14:foregroundMark x1="12007" y1="71463" x2="12007" y2="71463"/>
                        <a14:foregroundMark x1="14337" y1="76341" x2="14337" y2="76341"/>
                        <a14:foregroundMark x1="9319" y1="68293" x2="9319" y2="68293"/>
                        <a14:foregroundMark x1="6810" y1="34146" x2="6810" y2="34146"/>
                        <a14:foregroundMark x1="12545" y1="44390" x2="12545" y2="44390"/>
                      </a14:backgroundRemoval>
                    </a14:imgEffect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6792"/>
            <a:ext cx="6617915" cy="486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532859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Синтетический учет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нематериальных активов ведется на счете 12 «Нематериальные активы» по субсчетам: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121 "Права пользования природными ресурсами",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122 "Права пользования имуществом",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123 "Права на знаки для товаров и услуг",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124 "Права на объекты промышленной собственности",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125 "Авторские и смежные с ними права",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126 «Гудвилл»,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127 "Прочие нематериальные активы".</a:t>
            </a:r>
          </a:p>
          <a:p>
            <a:pPr marL="109728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Аналитический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нематериальных активов ведется по каждому объекту с разделением 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группы.</a:t>
            </a:r>
            <a:endParaRPr lang="ru-RU" sz="2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25753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86025"/>
            <a:ext cx="8568951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431478"/>
              </p:ext>
            </p:extLst>
          </p:nvPr>
        </p:nvGraphicFramePr>
        <p:xfrm>
          <a:off x="107504" y="861118"/>
          <a:ext cx="8856984" cy="5880248"/>
        </p:xfrm>
        <a:graphic>
          <a:graphicData uri="http://schemas.openxmlformats.org/drawingml/2006/table">
            <a:tbl>
              <a:tblPr firstRow="1" firstCol="1" bandRow="1"/>
              <a:tblGrid>
                <a:gridCol w="216024"/>
                <a:gridCol w="4272808"/>
                <a:gridCol w="1213565"/>
                <a:gridCol w="1213565"/>
                <a:gridCol w="1091183"/>
                <a:gridCol w="849839"/>
              </a:tblGrid>
              <a:tr h="184921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№        п/п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Статья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Период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Изменения за отчетный период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9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отчетный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предыдущий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абсолютная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относительная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98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Чистый доход(выручка) от реализации продукции (товаров, работ, услуг)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1283580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1953476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-669896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-34,29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4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Себестоимость реализованной продукции (товаров, работ, услуг)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-1057782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-1679794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622012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-37,03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49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Валовая прибыль(убыток) от реализации (стр1-стр2)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2341362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3633270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-1291908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-35,56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Другие операционные доходы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368586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655526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-286940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-43,77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Административные затраты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-47782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-109844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62062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-56,50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Затраты на сбыт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-91562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-119716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28154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-23,52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Другие операционные затраты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-491036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-720878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229842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-31,88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8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Финансовые результаты от операционной деятельности (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стр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3+стр4-стр5-стр6-стр7)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3340328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5239234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-1898906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-36,24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Доход от участия в капитале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98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Финансовые результаты от обычной деятельности к налогообложению: прибыль(убыток) (гр8+гр9+гр10)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-49976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-43098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-6878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15,96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49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Чистый финансовый результат: убыток (прибыль)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-48514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-44620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-3894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8,73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49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Денежный поток( чистая прибыль+ амортизация)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-41710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-31798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-9912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31,17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49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Среднегодовая стоимость основных фондов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53915,16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63257,5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-9342,34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-14,77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Фондоотдача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6,45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9,816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-3,366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-34,29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Фондовооруженность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230,816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270,812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-39,996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-14,77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Дебиторская задолженность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220776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228644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-7868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-3,44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Кредиторская задолженность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1343938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382490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961448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251,37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Фонд оплаты труда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57198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188490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-131292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-69,65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4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Среднесписочная численность предприятия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5606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6536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-930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-14,23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792" marR="2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7504" y="0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АНАЛИЗ НЕМАТЕРИАЛЬНЫХ АКТИВОВ ЧАО «НОРД»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04" y="461665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2.1 Технико-экономическая характеристика предприятия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38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15" y="4797152"/>
            <a:ext cx="8353641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172400" y="2272"/>
            <a:ext cx="764336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476672"/>
            <a:ext cx="84969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Таблица 2.2 - Анализ объема и динамики нематериальных активов</a:t>
            </a:r>
          </a:p>
          <a:p>
            <a:pPr algn="ctr"/>
            <a:endParaRPr lang="ru-RU" b="1" dirty="0"/>
          </a:p>
        </p:txBody>
      </p:sp>
      <p:graphicFrame>
        <p:nvGraphicFramePr>
          <p:cNvPr id="8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6331603"/>
              </p:ext>
            </p:extLst>
          </p:nvPr>
        </p:nvGraphicFramePr>
        <p:xfrm>
          <a:off x="183913" y="980728"/>
          <a:ext cx="8631444" cy="4383366"/>
        </p:xfrm>
        <a:graphic>
          <a:graphicData uri="http://schemas.openxmlformats.org/drawingml/2006/table">
            <a:tbl>
              <a:tblPr firstRow="1" firstCol="1" bandRow="1">
                <a:effectLst>
                  <a:reflection endPos="0" dir="5400000" sy="-100000" algn="bl" rotWithShape="0"/>
                </a:effectLst>
                <a:tableStyleId>{5C22544A-7EE6-4342-B048-85BDC9FD1C3A}</a:tableStyleId>
              </a:tblPr>
              <a:tblGrid>
                <a:gridCol w="2959496"/>
                <a:gridCol w="1232704"/>
                <a:gridCol w="1218616"/>
                <a:gridCol w="1479748"/>
                <a:gridCol w="1740880"/>
              </a:tblGrid>
              <a:tr h="543705">
                <a:tc>
                  <a:txBody>
                    <a:bodyPr/>
                    <a:lstStyle/>
                    <a:p>
                      <a:pPr lvl="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209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2014г.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2015г.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Абсолютные отклонения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в % по сравнению с 2014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5149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209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Права пользования природными ресурсами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1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379,24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195,3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-91,47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442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209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Права пользования имуществом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442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209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Права на знаки товаров и услуг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160,94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172,04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106,87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7435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209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Права на объекты промышленной собственности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1296,84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1170,24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-63,32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90,24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442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209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Авторские и смежные с ним права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145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209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Гудвилл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442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209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Другие нематериальные активы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12,94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10,84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-1,05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83,77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13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209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Вместе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83,78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475" marR="614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667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Рисунок 2.1 - Анализ объема и динамики нематериальных активов</a:t>
            </a:r>
          </a:p>
          <a:p>
            <a:pPr marL="109728" indent="0">
              <a:buNone/>
            </a:pP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 dirty="0"/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785890796"/>
              </p:ext>
            </p:extLst>
          </p:nvPr>
        </p:nvGraphicFramePr>
        <p:xfrm>
          <a:off x="323528" y="1340768"/>
          <a:ext cx="856895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018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621906"/>
              </p:ext>
            </p:extLst>
          </p:nvPr>
        </p:nvGraphicFramePr>
        <p:xfrm>
          <a:off x="323528" y="1484784"/>
          <a:ext cx="8064897" cy="47555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5364"/>
                <a:gridCol w="878355"/>
                <a:gridCol w="958206"/>
                <a:gridCol w="878355"/>
                <a:gridCol w="1038056"/>
                <a:gridCol w="878355"/>
                <a:gridCol w="958206"/>
              </a:tblGrid>
              <a:tr h="389559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2014г.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2015г.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85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% к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итогу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% к итогу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% к итогу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Права пользования природными ресурсами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379,24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195,3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-91,97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Права пользования имуществом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Права на знаки товаров и услуг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160,94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172,04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-2,4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Права на объекты промышленной собственности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1296,84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1170,24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-63,32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Авторские и смежные с ним права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9559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Гудвилл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2529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Другие нематериальные активы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12,94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10,84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-1,05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0796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Вместе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5640" marR="356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28" y="692696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2.3 - Анализ изменения структуры нематериальных активов по видам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976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рбаністична">
  <a:themeElements>
    <a:clrScheme name="Урбаністична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Урбаністична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Урбаністичн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858</TotalTime>
  <Words>1069</Words>
  <Application>Microsoft Office PowerPoint</Application>
  <PresentationFormat>Экран (4:3)</PresentationFormat>
  <Paragraphs>383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Урбаністична</vt:lpstr>
      <vt:lpstr>Минестерство образования и науки   ГПОУ «Донецкий электрометаллургический техникум»    Презентация курсовой работы на тему: «Анализ и оценка нематериальных активов» по дисциплине: ПМ 04 МДК 04.02 «Основы анализа бухгалтерской отчетности» </vt:lpstr>
      <vt:lpstr>СОДЕРЖАНИЕ</vt:lpstr>
      <vt:lpstr>Презентация PowerPoint</vt:lpstr>
      <vt:lpstr>1. ТЕОРЕТИЧЕСКИЕ ОСНОВЫ АНАЛИЗА НЕМАТЕРИАЛЬНЫХ АКТИВОВ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КОНТРОЛЬ ОПЕРАЦИЙ С НЕМАТЕРИАЛЬНЫМИ АКТИВАМИ ПРЕДПРИЯТИЯ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и оценка НМА</dc:title>
  <dc:creator>Angels Bayern</dc:creator>
  <cp:lastModifiedBy>RePack by Diakov</cp:lastModifiedBy>
  <cp:revision>174</cp:revision>
  <dcterms:created xsi:type="dcterms:W3CDTF">2015-06-20T18:34:09Z</dcterms:created>
  <dcterms:modified xsi:type="dcterms:W3CDTF">2017-05-22T21:33:38Z</dcterms:modified>
</cp:coreProperties>
</file>