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16"/>
  </p:notesMasterIdLst>
  <p:handoutMasterIdLst>
    <p:handoutMasterId r:id="rId17"/>
  </p:handoutMasterIdLst>
  <p:sldIdLst>
    <p:sldId id="279" r:id="rId2"/>
    <p:sldId id="280" r:id="rId3"/>
    <p:sldId id="257" r:id="rId4"/>
    <p:sldId id="259" r:id="rId5"/>
    <p:sldId id="258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hlink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7" autoAdjust="0"/>
    <p:restoredTop sz="88861" autoAdjust="0"/>
  </p:normalViewPr>
  <p:slideViewPr>
    <p:cSldViewPr>
      <p:cViewPr>
        <p:scale>
          <a:sx n="48" d="100"/>
          <a:sy n="48" d="100"/>
        </p:scale>
        <p:origin x="-116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4D1AA81-395A-4F0C-8D39-43499160DA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2116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1627A8-98BE-4611-A6F7-5AFCF386F0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4819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7E6B56B-4C4D-49EC-AD68-30D444317D3B}" type="slidenum">
              <a:rPr lang="ru-RU" altLang="ru-RU" smtClean="0"/>
              <a:pPr eaLnBrk="1" hangingPunct="1"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2EF358-31F6-419D-8159-84AE473DB8A3}" type="slidenum">
              <a:rPr lang="ru-RU" altLang="ru-RU" smtClean="0"/>
              <a:pPr eaLnBrk="1" hangingPunct="1">
                <a:spcBef>
                  <a:spcPct val="0"/>
                </a:spcBef>
              </a:pPr>
              <a:t>12</a:t>
            </a:fld>
            <a:endParaRPr lang="ru-RU" alt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9B2714-5D25-49F9-98BD-D26BF9F397D9}" type="slidenum">
              <a:rPr lang="ru-RU" altLang="ru-RU" smtClean="0"/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C56679-2464-4F6C-AAE7-755A803BC1F8}" type="slidenum">
              <a:rPr lang="ru-RU" altLang="ru-RU" smtClean="0"/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D327626-E3C6-431A-AE3D-ACBB0816E0D1}" type="slidenum">
              <a:rPr lang="ru-RU" altLang="ru-RU" smtClean="0"/>
              <a:pPr eaLnBrk="1" hangingPunct="1"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039D1A-14FE-40FA-B1B8-FC1633C319CE}" type="slidenum">
              <a:rPr lang="ru-RU" altLang="ru-RU" smtClean="0"/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C7DB20-0CB2-4EF4-AECF-95B6B410C33D}" type="slidenum">
              <a:rPr lang="ru-RU" altLang="ru-RU" smtClean="0"/>
              <a:pPr eaLnBrk="1" hangingPunct="1">
                <a:spcBef>
                  <a:spcPct val="0"/>
                </a:spcBef>
              </a:pPr>
              <a:t>8</a:t>
            </a:fld>
            <a:endParaRPr lang="ru-RU" alt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8812E6-45F8-4640-90D7-F537AF796BDD}" type="slidenum">
              <a:rPr lang="ru-RU" altLang="ru-RU" smtClean="0"/>
              <a:pPr eaLnBrk="1" hangingPunct="1">
                <a:spcBef>
                  <a:spcPct val="0"/>
                </a:spcBef>
              </a:pPr>
              <a:t>9</a:t>
            </a:fld>
            <a:endParaRPr lang="ru-RU" alt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050C61-0898-498D-B657-281C7EB580E8}" type="slidenum">
              <a:rPr lang="ru-RU" altLang="ru-RU" smtClean="0"/>
              <a:pPr eaLnBrk="1" hangingPunct="1">
                <a:spcBef>
                  <a:spcPct val="0"/>
                </a:spcBef>
              </a:pPr>
              <a:t>10</a:t>
            </a:fld>
            <a:endParaRPr lang="ru-RU" alt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C348B3-5A81-44DF-A339-58A568A44B74}" type="slidenum">
              <a:rPr lang="ru-RU" altLang="ru-RU" smtClean="0"/>
              <a:pPr eaLnBrk="1" hangingPunct="1">
                <a:spcBef>
                  <a:spcPct val="0"/>
                </a:spcBef>
              </a:pPr>
              <a:t>11</a:t>
            </a:fld>
            <a:endParaRPr lang="ru-RU" alt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81B1-2F12-4287-ADA1-B362E922CE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3481644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E3F72-3B13-41FD-93FB-DF464E3711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271552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F511D-93F8-457A-960F-B9C5F2F8C3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309367"/>
      </p:ext>
    </p:extLst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8D574-DCC2-4A41-B9C4-0F1EACE17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0561883"/>
      </p:ext>
    </p:extLst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E253B-7735-495E-B90C-9D8C32C765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0748975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904FD-5007-42FC-95AB-2EB1FE7D8B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6685577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C83BB-1903-47AF-98CB-788149A2EF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5996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2667B-6484-431E-B87E-E658E2EE6E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4923949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B8A00-B67E-4B65-91A8-A3AEC23E65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1237491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491DE-10BE-447A-9D78-97610AEEDF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1705696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DF0B7-35CC-42C3-9E9F-FB1322A2DC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0779056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CCE38-E3C2-4014-BEEF-45C8CC2C8A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8081753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ГДОУ № 23, группа "Рябинушка"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C632B-2C20-4D4E-B658-3FD20479B8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4943145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altLang="ru-RU"/>
              <a:t>ГДОУ № 23, группа "</a:t>
            </a:r>
            <a:r>
              <a:rPr lang="ru-RU" altLang="ru-RU" err="1"/>
              <a:t>Рябинушка</a:t>
            </a:r>
            <a:r>
              <a:rPr lang="ru-RU" altLang="ru-RU"/>
              <a:t>"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CC20097-9A03-49B3-839F-F11F7FA4B2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</p:sldLayoutIdLst>
  <p:transition spd="slow">
    <p:pull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ru.wikipedia.org/wiki/%D0%90%D1%82%D0%BB%D0%B0%D0%BD%D1%82" TargetMode="External"/><Relationship Id="rId4" Type="http://schemas.openxmlformats.org/officeDocument/2006/relationships/hyperlink" Target="http://viki.rdf.ru/author/22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slide" Target="slide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395288" y="212725"/>
            <a:ext cx="80533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Государственное бюджетное дошкольное образовательное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 учреждение детский сад </a:t>
            </a:r>
            <a:r>
              <a:rPr lang="en-US" altLang="ru-RU" sz="18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N 23</a:t>
            </a:r>
            <a:r>
              <a:rPr lang="ru-RU" altLang="ru-RU" sz="18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 компенсирующего вида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Невского района города Санкт- Петербург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841375" y="5122863"/>
            <a:ext cx="7162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Воспитатель: </a:t>
            </a:r>
            <a:r>
              <a:rPr lang="ru-RU" altLang="ru-RU" sz="2400" dirty="0" err="1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Петушенко</a:t>
            </a:r>
            <a:r>
              <a:rPr lang="ru-RU" altLang="ru-RU" sz="24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 А.А.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Квалификационная категория : высшая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Педагогический стаж: 27 лет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0" y="1268413"/>
            <a:ext cx="1263650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1033463"/>
            <a:ext cx="11858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54FE3-D26E-4BB0-94AA-346DC5534BD5}" type="slidenum">
              <a:rPr lang="ru-RU" altLang="ru-RU" smtClean="0"/>
              <a:pPr>
                <a:defRPr/>
              </a:pPr>
              <a:t>1</a:t>
            </a:fld>
            <a:endParaRPr lang="ru-RU" alt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571875"/>
            <a:ext cx="9144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Презентация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для игры – викторины «Мой город»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для детей подготовительной к школе группы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1375" y="1905000"/>
            <a:ext cx="7418388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8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Загадочный </a:t>
            </a:r>
            <a:br>
              <a:rPr lang="ru-RU" altLang="ru-RU" sz="48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altLang="ru-RU" sz="48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Санкт-Петербург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1" name="Picture 7" descr="4206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1125538"/>
            <a:ext cx="4895850" cy="5080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755576" y="-243408"/>
            <a:ext cx="7772400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Аничков </a:t>
            </a:r>
            <a:r>
              <a:rPr lang="ru-RU" altLang="ru-RU" sz="6000" dirty="0" smtClean="0">
                <a:solidFill>
                  <a:srgbClr val="FF0000"/>
                </a:solidFill>
              </a:rPr>
              <a:t>мост</a:t>
            </a:r>
            <a:endParaRPr lang="ru-RU" altLang="ru-RU" sz="6000" dirty="0">
              <a:solidFill>
                <a:srgbClr val="FF0000"/>
              </a:solidFill>
            </a:endParaRPr>
          </a:p>
        </p:txBody>
      </p:sp>
      <p:pic>
        <p:nvPicPr>
          <p:cNvPr id="24580" name="Picture 8" descr="501ed5b336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22"/>
          <a:stretch>
            <a:fillRect/>
          </a:stretch>
        </p:blipFill>
        <p:spPr>
          <a:xfrm rot="301368">
            <a:off x="5434013" y="2328863"/>
            <a:ext cx="2998787" cy="3381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C730FB-7287-4E41-BCF4-CCC54DDE2262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3" name="Rectangle 7"/>
          <p:cNvSpPr>
            <a:spLocks noGrp="1" noChangeArrowheads="1"/>
          </p:cNvSpPr>
          <p:nvPr>
            <p:ph type="title"/>
          </p:nvPr>
        </p:nvSpPr>
        <p:spPr>
          <a:xfrm>
            <a:off x="1619672" y="0"/>
            <a:ext cx="5888939" cy="92700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/>
              <a:t>                     </a:t>
            </a:r>
            <a:r>
              <a:rPr lang="ru-RU" altLang="ru-RU" sz="6700" dirty="0" smtClean="0">
                <a:solidFill>
                  <a:srgbClr val="FF0000"/>
                </a:solidFill>
              </a:rPr>
              <a:t>Задание №</a:t>
            </a:r>
            <a:r>
              <a:rPr lang="en-US" altLang="ru-RU" sz="6700" dirty="0" smtClean="0">
                <a:solidFill>
                  <a:srgbClr val="FF0000"/>
                </a:solidFill>
              </a:rPr>
              <a:t>5</a:t>
            </a:r>
            <a:endParaRPr lang="ru-RU" altLang="ru-RU" sz="6700" dirty="0">
              <a:solidFill>
                <a:srgbClr val="FF0000"/>
              </a:solidFill>
            </a:endParaRP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844675"/>
            <a:ext cx="3810000" cy="351631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К титанам ближе подойдём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Стоят они вдесятером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И держат портик Эрмитажа.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Кто эта каменная стража</a:t>
            </a: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</a:rPr>
              <a:t>?</a:t>
            </a:r>
          </a:p>
        </p:txBody>
      </p:sp>
      <p:pic>
        <p:nvPicPr>
          <p:cNvPr id="25604" name="Picture 14" descr="disco_question_hc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6325" y="1557338"/>
            <a:ext cx="3502025" cy="46799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9FBAA-24B3-4913-8B85-2D16F7434382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sp>
        <p:nvSpPr>
          <p:cNvPr id="3" name="Нашивка 2">
            <a:hlinkClick r:id="rId4" action="ppaction://hlinksldjump"/>
          </p:cNvPr>
          <p:cNvSpPr/>
          <p:nvPr/>
        </p:nvSpPr>
        <p:spPr>
          <a:xfrm rot="10800000">
            <a:off x="6334125" y="6100763"/>
            <a:ext cx="885825" cy="484187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8" name="Picture 6" descr="1f558842eba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063625"/>
            <a:ext cx="3671888" cy="5032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936" y="260648"/>
            <a:ext cx="4968552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Атланты</a:t>
            </a:r>
          </a:p>
        </p:txBody>
      </p:sp>
      <p:pic>
        <p:nvPicPr>
          <p:cNvPr id="26628" name="Picture 7" descr="092f21fe9384c0cff91e02ed665471a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6280">
            <a:off x="4213225" y="2009775"/>
            <a:ext cx="3889375" cy="36004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0405F1-EDB7-4357-8ADB-891E253D04AF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-171400"/>
            <a:ext cx="7772400" cy="1210770"/>
          </a:xfrm>
        </p:spPr>
        <p:txBody>
          <a:bodyPr/>
          <a:lstStyle/>
          <a:p>
            <a:pPr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>Глоссарий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2622D7-6D93-4D26-A3FE-52C97DB9704E}" type="slidenum">
              <a:rPr lang="ru-RU" altLang="ru-RU" smtClean="0"/>
              <a:pPr>
                <a:defRPr/>
              </a:pPr>
              <a:t>13</a:t>
            </a:fld>
            <a:endParaRPr lang="ru-RU" altLang="ru-RU" dirty="0"/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1109663" y="2133600"/>
            <a:ext cx="339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 Black" pitchFamily="34" charset="0"/>
              </a:rPr>
              <a:t>. </a:t>
            </a:r>
          </a:p>
        </p:txBody>
      </p:sp>
      <p:pic>
        <p:nvPicPr>
          <p:cNvPr id="2765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9075" y="261938"/>
            <a:ext cx="933450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0825" y="981075"/>
            <a:ext cx="8713788" cy="5600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u="sng" dirty="0" err="1">
                <a:solidFill>
                  <a:srgbClr val="FF0000"/>
                </a:solidFill>
              </a:rPr>
              <a:t>Ани́чков</a:t>
            </a:r>
            <a:r>
              <a:rPr lang="ru-RU" sz="2000" u="sng" dirty="0">
                <a:solidFill>
                  <a:srgbClr val="FF0000"/>
                </a:solidFill>
              </a:rPr>
              <a:t> мост</a:t>
            </a:r>
            <a:r>
              <a:rPr lang="ru-RU" sz="2000" dirty="0">
                <a:solidFill>
                  <a:schemeClr val="bg2"/>
                </a:solidFill>
              </a:rPr>
              <a:t> - один из самых известных мостов Санкт-Петербурга. Постоянный каменный мост через Фонтанку по линии Невского проспекта в 1785 году. Своим названием мост обязан подполковнику-инженеру Михаилу Аничкову, чей батальон во времена Петра Великого дислоцировался за Фонтанкой</a:t>
            </a:r>
          </a:p>
          <a:p>
            <a:pPr algn="just">
              <a:defRPr/>
            </a:pPr>
            <a:r>
              <a:rPr lang="ru-RU" sz="2000" u="sng" dirty="0">
                <a:solidFill>
                  <a:srgbClr val="FF0000"/>
                </a:solidFill>
              </a:rPr>
              <a:t>Атланты</a:t>
            </a:r>
            <a:r>
              <a:rPr lang="ru-RU" sz="2000" u="sng" dirty="0">
                <a:solidFill>
                  <a:schemeClr val="bg2"/>
                </a:solidFill>
              </a:rPr>
              <a:t> </a:t>
            </a:r>
            <a:r>
              <a:rPr lang="ru-RU" sz="2000" dirty="0">
                <a:solidFill>
                  <a:schemeClr val="bg2"/>
                </a:solidFill>
              </a:rPr>
              <a:t>- украшают портик Эрмитажа. 10 фигур атлантов работы скульптора А. И. </a:t>
            </a:r>
            <a:r>
              <a:rPr lang="ru-RU" sz="2000" dirty="0" err="1">
                <a:solidFill>
                  <a:schemeClr val="bg2"/>
                </a:solidFill>
              </a:rPr>
              <a:t>Теребенёва</a:t>
            </a:r>
            <a:r>
              <a:rPr lang="ru-RU" sz="2000" dirty="0">
                <a:solidFill>
                  <a:schemeClr val="bg2"/>
                </a:solidFill>
              </a:rPr>
              <a:t> из серого </a:t>
            </a:r>
            <a:r>
              <a:rPr lang="ru-RU" sz="2000" dirty="0" err="1">
                <a:solidFill>
                  <a:schemeClr val="bg2"/>
                </a:solidFill>
              </a:rPr>
              <a:t>сердобольского</a:t>
            </a:r>
            <a:r>
              <a:rPr lang="ru-RU" sz="2000" dirty="0">
                <a:solidFill>
                  <a:schemeClr val="bg2"/>
                </a:solidFill>
              </a:rPr>
              <a:t> гранита, стоящие на постаментах из гранита- </a:t>
            </a:r>
            <a:r>
              <a:rPr lang="ru-RU" sz="2000" dirty="0" err="1">
                <a:solidFill>
                  <a:schemeClr val="bg2"/>
                </a:solidFill>
              </a:rPr>
              <a:t>рапакиви</a:t>
            </a:r>
            <a:r>
              <a:rPr lang="ru-RU" sz="2000" dirty="0">
                <a:solidFill>
                  <a:schemeClr val="bg2"/>
                </a:solidFill>
              </a:rPr>
              <a:t> и поддерживающих архитрав</a:t>
            </a:r>
          </a:p>
          <a:p>
            <a:pPr algn="just">
              <a:defRPr/>
            </a:pPr>
            <a:r>
              <a:rPr lang="ru-RU" sz="2000" u="sng" dirty="0" err="1">
                <a:solidFill>
                  <a:srgbClr val="FF0000"/>
                </a:solidFill>
              </a:rPr>
              <a:t>Дворцо́вая</a:t>
            </a:r>
            <a:r>
              <a:rPr lang="ru-RU" sz="2000" u="sng" dirty="0">
                <a:solidFill>
                  <a:srgbClr val="FF0000"/>
                </a:solidFill>
              </a:rPr>
              <a:t> </a:t>
            </a:r>
            <a:r>
              <a:rPr lang="ru-RU" sz="2000" u="sng" dirty="0" err="1">
                <a:solidFill>
                  <a:srgbClr val="FF0000"/>
                </a:solidFill>
              </a:rPr>
              <a:t>пло́щадь</a:t>
            </a:r>
            <a:r>
              <a:rPr lang="ru-RU" sz="2000" u="sng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chemeClr val="bg2"/>
                </a:solidFill>
              </a:rPr>
              <a:t>(с 1918 до 1944 площадь Урицкого) — главная площадь Санкт-Петербурга, архитектурный ансамбль, возникший во второй половине XVIII — первой половине XIX века. Площадь образуют памятники истории и культуры федерального значения: Зимний дворец, Здание штаба Гвардейского корпуса, Здание Главного штаба с Триумфальной аркой, Александровская колонна</a:t>
            </a:r>
          </a:p>
          <a:p>
            <a:pPr algn="just">
              <a:defRPr/>
            </a:pP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81FC6-1E95-4DB1-A170-DA7A1032E571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  <p:pic>
        <p:nvPicPr>
          <p:cNvPr id="2867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2413" y="6165850"/>
            <a:ext cx="93345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858863"/>
              </p:ext>
            </p:extLst>
          </p:nvPr>
        </p:nvGraphicFramePr>
        <p:xfrm>
          <a:off x="250825" y="50800"/>
          <a:ext cx="8642350" cy="61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157"/>
                <a:gridCol w="2016548"/>
                <a:gridCol w="6049645"/>
              </a:tblGrid>
              <a:tr h="2081891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5400" b="1" i="0" u="none" strike="noStrike" kern="1200" cap="none" spc="0" normalizeH="0" baseline="0" noProof="0" dirty="0" smtClean="0">
                          <a:ln w="6350"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114300" dist="101600" dir="27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+mj-ea"/>
                          <a:cs typeface="+mj-cs"/>
                        </a:rPr>
                        <a:t>Список литературы </a:t>
                      </a:r>
                    </a:p>
                    <a:p>
                      <a:pPr algn="ctr"/>
                      <a:r>
                        <a:rPr kumimoji="0" lang="ru-RU" sz="5400" b="1" i="0" u="none" strike="noStrike" kern="1200" cap="none" spc="0" normalizeH="0" baseline="0" noProof="0" dirty="0" smtClean="0">
                          <a:ln w="6350"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114300" dist="101600" dir="27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Arial"/>
                          <a:ea typeface="+mj-ea"/>
                          <a:cs typeface="+mj-cs"/>
                        </a:rPr>
                        <a:t>и ссылки на источники</a:t>
                      </a:r>
                    </a:p>
                  </a:txBody>
                  <a:tcPr marL="91455" marR="91455" marT="45715" marB="45715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ru-RU" sz="6000" b="1" i="0" u="none" strike="noStrike" kern="1200" cap="none" spc="0" normalizeH="0" baseline="0" noProof="0" dirty="0" smtClean="0">
                        <a:ln w="6350"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114300" dist="101600" dir="27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uLnTx/>
                        <a:uFillTx/>
                        <a:latin typeface="Arial"/>
                        <a:ea typeface="+mj-ea"/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141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1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Стихи- загадки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73E87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Бирюховой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 Е.</a:t>
                      </a:r>
                    </a:p>
                  </a:txBody>
                  <a:tcPr marL="91455" marR="91455" marT="45715" marB="4571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4"/>
                        </a:rPr>
                        <a:t>http://viki.rdf.ru/author/22/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/>
                </a:tc>
              </a:tr>
              <a:tr h="6400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2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/>
                </a:tc>
                <a:tc>
                  <a:txBody>
                    <a:bodyPr/>
                    <a:lstStyle/>
                    <a:p>
                      <a:r>
                        <a:rPr lang="ru-RU" sz="180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Википедия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5"/>
                        </a:rPr>
                        <a:t>https://ru.wikipedia.org/wiki/%D0%90%D1%82%D0%BB%D0%B0%D0%BD%D1%82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/>
                </a:tc>
              </a:tr>
              <a:tr h="1463016">
                <a:tc rowSpan="2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/>
                </a:tc>
                <a:tc rowSpan="2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5" marR="91455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5"/>
                        </a:rPr>
                        <a:t>https://ru.wikipedia.org/wiki/%D0%93%D0%BE%D1%81%D1%83%D0%B4%D0%B0%D1%80%D1%81%D1%82%D0%B2%D0%B5%D0%BD%D0%BD%D1%8B%D0%B9_%D0%AD%D1%80%D0%BC%D0%B8%D1%82%D0%B0%D0%B6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3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5"/>
                        </a:rPr>
                        <a:t>https://ru.wikipedia.org/wiki/%D0%90%D0%BD%D0%B8%D1%87%D0%BA%D0%BE%D0%B2_%D0%BC%D0%BE%D1%81%D1%82</a:t>
                      </a:r>
                      <a:endParaRPr lang="ru-RU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55" marR="91455" marT="45715" marB="457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E8084-2350-44EA-A447-892982415033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68300" y="260350"/>
          <a:ext cx="8451850" cy="6192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307"/>
                <a:gridCol w="4959207"/>
                <a:gridCol w="2952336"/>
              </a:tblGrid>
              <a:tr h="98038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</a:rPr>
                        <a:t>Оглавление</a:t>
                      </a:r>
                    </a:p>
                  </a:txBody>
                  <a:tcPr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</a:txBody>
                  <a:tcPr/>
                </a:tc>
              </a:tr>
              <a:tr h="7315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1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2" action="ppaction://hlinksldjump"/>
                        </a:rPr>
                        <a:t>Санкт- Петербург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2" action="ppaction://hlinksldjump"/>
                        </a:rPr>
                        <a:t>3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  <a:tr h="7315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3" action="ppaction://hlinksldjump"/>
                        </a:rPr>
                        <a:t>Дворцовая площадь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3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  <a:tr h="7315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3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4" action="ppaction://hlinksldjump"/>
                        </a:rPr>
                        <a:t>Эрмитаж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4" action="ppaction://hlinksldjump"/>
                        </a:rPr>
                        <a:t>7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  <a:tr h="7315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4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5" action="ppaction://hlinksldjump"/>
                        </a:rPr>
                        <a:t>Аничков мост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5" action="ppaction://hlinksldjump"/>
                        </a:rPr>
                        <a:t>9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  <a:tr h="7315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5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6" action="ppaction://hlinksldjump"/>
                        </a:rPr>
                        <a:t>Атланты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6" action="ppaction://hlinksldjump"/>
                        </a:rPr>
                        <a:t>11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  <a:tr h="73157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6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7" action="ppaction://hlinksldjump"/>
                        </a:rPr>
                        <a:t>Глоссарий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7" action="ppaction://hlinksldjump"/>
                        </a:rPr>
                        <a:t>13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  <a:tr h="82301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</a:rPr>
                        <a:t>7</a:t>
                      </a:r>
                      <a:endParaRPr lang="ru-RU" sz="24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73E87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Arial" charset="0"/>
                          <a:hlinkClick r:id="rId8" action="ppaction://hlinksldjump"/>
                        </a:rPr>
                        <a:t>Используемая литература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Arial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Arial Black" panose="020B0A04020102020204" pitchFamily="34" charset="0"/>
                          <a:hlinkClick r:id="rId8" action="ppaction://hlinksldjump"/>
                        </a:rPr>
                        <a:t>14</a:t>
                      </a:r>
                      <a:endParaRPr lang="ru-RU" sz="24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T="45723" marB="45723"/>
                </a:tc>
              </a:tr>
            </a:tbl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0" name="Rectangle 44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772400" cy="1182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Задание №1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716463" y="2565400"/>
            <a:ext cx="38100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В болоте родился,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Три раза крестился.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Врагу не сдался-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Героем остался! </a:t>
            </a:r>
            <a:r>
              <a:rPr lang="ru-RU" altLang="ru-RU" sz="2400" b="1" baseline="300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  <a:hlinkClick r:id="rId3" action="ppaction://hlinksldjump"/>
              </a:rPr>
              <a:t>1</a:t>
            </a:r>
            <a:r>
              <a:rPr lang="ru-RU" altLang="ru-RU" sz="2400" b="1" baseline="30000" dirty="0" smtClean="0">
                <a:solidFill>
                  <a:schemeClr val="bg2">
                    <a:lumMod val="75000"/>
                  </a:schemeClr>
                </a:solidFill>
                <a:hlinkClick r:id="rId3" action="ppaction://hlinksldjump"/>
              </a:rPr>
              <a:t>.</a:t>
            </a:r>
            <a:endParaRPr lang="ru-RU" altLang="ru-RU" sz="2400" b="1" baseline="3000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dirty="0" smtClean="0"/>
          </a:p>
        </p:txBody>
      </p:sp>
      <p:pic>
        <p:nvPicPr>
          <p:cNvPr id="17412" name="Picture 52" descr="disco_question_hc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1412875"/>
            <a:ext cx="3060700" cy="43370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3" name="Picture 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5876925"/>
            <a:ext cx="91440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2609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Санкт- Петербург</a:t>
            </a:r>
          </a:p>
        </p:txBody>
      </p:sp>
      <p:pic>
        <p:nvPicPr>
          <p:cNvPr id="38921" name="Picture 9" descr="09225665e4d48d3f14e2ca134fafa0ed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4413" y="1412875"/>
            <a:ext cx="7115175" cy="50085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A7C1F-F71C-4C0F-9A9C-B5A0F59DB678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>
          <a:xfrm>
            <a:off x="-178391" y="0"/>
            <a:ext cx="7488832" cy="95803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400" dirty="0">
                <a:solidFill>
                  <a:srgbClr val="FFFF00"/>
                </a:solidFill>
              </a:rPr>
              <a:t>               </a:t>
            </a:r>
            <a:r>
              <a:rPr lang="ru-RU" altLang="ru-RU" sz="6000" dirty="0" smtClean="0">
                <a:solidFill>
                  <a:srgbClr val="FF0000"/>
                </a:solidFill>
              </a:rPr>
              <a:t>Задание №</a:t>
            </a:r>
            <a:r>
              <a:rPr lang="ru-RU" altLang="ru-RU" sz="6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382963" y="1268413"/>
            <a:ext cx="5761037" cy="532923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Площадь эта главная,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площадь</a:t>
            </a:r>
            <a:r>
              <a:rPr lang="ru-RU" altLang="ru-RU" sz="2400" b="1" baseline="30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</a:t>
            </a: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 эта славная.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Побывать на ней все рады: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Тут проводятся парады,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Проходят демонстранты,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Играют оркестранты.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Бывают здесь гуляния,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На лошадях катания.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Хоть она и старая,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Но выглядит, как новая,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Площадь наша главная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По имени … ?</a:t>
            </a:r>
          </a:p>
        </p:txBody>
      </p:sp>
      <p:pic>
        <p:nvPicPr>
          <p:cNvPr id="19460" name="Picture 14" descr="disco_question_hc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052513"/>
            <a:ext cx="3451225" cy="489743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1CA85-5036-4D62-9D1C-011EBC7C1F3F}" type="slidenum">
              <a:rPr lang="ru-RU" altLang="ru-RU" sz="1400" b="1" baseline="30000" smtClean="0"/>
              <a:pPr>
                <a:defRPr/>
              </a:pPr>
              <a:t>5</a:t>
            </a:fld>
            <a:endParaRPr lang="ru-RU" altLang="ru-RU" sz="1400" b="1" baseline="30000" dirty="0"/>
          </a:p>
        </p:txBody>
      </p:sp>
      <p:sp>
        <p:nvSpPr>
          <p:cNvPr id="3" name="Нашивка 2">
            <a:hlinkClick r:id="rId4" action="ppaction://hlinksldjump"/>
          </p:cNvPr>
          <p:cNvSpPr/>
          <p:nvPr/>
        </p:nvSpPr>
        <p:spPr>
          <a:xfrm rot="10800000">
            <a:off x="1763713" y="5994400"/>
            <a:ext cx="863600" cy="485775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6" name="Picture 8" descr="0_5e5_5743866b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9163" y="1196975"/>
            <a:ext cx="7489825" cy="482441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Дворцовая площадь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06B2F-470C-4AEB-ABFE-3EAD729B23E4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1475656" y="6085"/>
            <a:ext cx="5904656" cy="78298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chemeClr val="bg2">
                    <a:lumMod val="75000"/>
                  </a:schemeClr>
                </a:solidFill>
              </a:rPr>
              <a:t>                   </a:t>
            </a:r>
            <a:r>
              <a:rPr lang="ru-RU" altLang="ru-RU" sz="6000" dirty="0">
                <a:solidFill>
                  <a:srgbClr val="FF0000"/>
                </a:solidFill>
              </a:rPr>
              <a:t>Задание №3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79838" y="2060575"/>
            <a:ext cx="4968875" cy="37449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И чего здесь только нету: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Знаменитостей портреты,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Удивительные вазы,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Украшения в алмазах…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Раньше был он для царей,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А теперь тут стал музей.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Это наш, это ваш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Петербургский … </a:t>
            </a:r>
          </a:p>
        </p:txBody>
      </p:sp>
      <p:pic>
        <p:nvPicPr>
          <p:cNvPr id="21508" name="Picture 10" descr="disco_question_hc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1412875"/>
            <a:ext cx="3059112" cy="40909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FE2FF-9F7E-4BCA-ADB3-6E1A7A44DAA0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5699125"/>
            <a:ext cx="91440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0182" name="Picture 6" descr="ermitag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94" r="6013" b="6178"/>
          <a:stretch>
            <a:fillRect/>
          </a:stretch>
        </p:blipFill>
        <p:spPr>
          <a:xfrm>
            <a:off x="715963" y="981075"/>
            <a:ext cx="7732712" cy="52006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315416"/>
            <a:ext cx="7772400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Эрмитаж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869B5D-4A0B-415E-B5A1-3BC23E1094D2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665" y="-315416"/>
            <a:ext cx="5038328" cy="14620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Задание </a:t>
            </a:r>
            <a:r>
              <a:rPr lang="ru-RU" altLang="ru-RU" sz="6000" dirty="0" smtClean="0">
                <a:solidFill>
                  <a:srgbClr val="FF0000"/>
                </a:solidFill>
              </a:rPr>
              <a:t>№</a:t>
            </a:r>
            <a:r>
              <a:rPr lang="en-US" altLang="ru-RU" sz="6000" dirty="0" smtClean="0">
                <a:solidFill>
                  <a:srgbClr val="FF0000"/>
                </a:solidFill>
              </a:rPr>
              <a:t>4</a:t>
            </a:r>
            <a:endParaRPr lang="ru-RU" altLang="ru-RU" sz="6000" dirty="0">
              <a:solidFill>
                <a:srgbClr val="FF0000"/>
              </a:solidFill>
            </a:endParaRPr>
          </a:p>
        </p:txBody>
      </p:sp>
      <p:pic>
        <p:nvPicPr>
          <p:cNvPr id="23555" name="Picture 11" descr="disco_question_hc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196975"/>
            <a:ext cx="3333750" cy="4724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125538"/>
            <a:ext cx="5257800" cy="44640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Красивый мост, любимый нами,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Известен четырьмя конями.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Но имя носит он не </a:t>
            </a:r>
            <a:r>
              <a:rPr lang="ru-RU" altLang="ru-RU" sz="2400" b="1" dirty="0" err="1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Клодта</a:t>
            </a: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А полковника, чья рота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Здесь мост срубила из осины.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Недолговечна древесина…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Опоры каменными стали,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А мост всё так же люди звали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По старой дедовской привычке..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И мы зовём его…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997BD-80C6-4A48-BA1E-AF33D69ED7FC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sp>
        <p:nvSpPr>
          <p:cNvPr id="3" name="Нашивка 2">
            <a:hlinkClick r:id="rId4" action="ppaction://hlinksldjump"/>
          </p:cNvPr>
          <p:cNvSpPr/>
          <p:nvPr/>
        </p:nvSpPr>
        <p:spPr>
          <a:xfrm rot="10800000">
            <a:off x="1835150" y="6097588"/>
            <a:ext cx="819150" cy="484187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3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927</TotalTime>
  <Words>456</Words>
  <Application>Microsoft Office PowerPoint</Application>
  <PresentationFormat>Экран (4:3)</PresentationFormat>
  <Paragraphs>119</Paragraphs>
  <Slides>14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 Black</vt:lpstr>
      <vt:lpstr>Arial</vt:lpstr>
      <vt:lpstr>Times New Roman</vt:lpstr>
      <vt:lpstr>Wingdings 2</vt:lpstr>
      <vt:lpstr>Wingdings</vt:lpstr>
      <vt:lpstr>Wingdings 3</vt:lpstr>
      <vt:lpstr>Апекс</vt:lpstr>
      <vt:lpstr>Презентация PowerPoint</vt:lpstr>
      <vt:lpstr>Презентация PowerPoint</vt:lpstr>
      <vt:lpstr>Задание №1</vt:lpstr>
      <vt:lpstr>Санкт- Петербург</vt:lpstr>
      <vt:lpstr>               Задание №2</vt:lpstr>
      <vt:lpstr>Дворцовая площадь</vt:lpstr>
      <vt:lpstr>                   Задание №3</vt:lpstr>
      <vt:lpstr>Эрмитаж</vt:lpstr>
      <vt:lpstr>Задание №4</vt:lpstr>
      <vt:lpstr>Аничков мост</vt:lpstr>
      <vt:lpstr>                     Задание №5</vt:lpstr>
      <vt:lpstr>Атланты</vt:lpstr>
      <vt:lpstr>Глоссарий</vt:lpstr>
      <vt:lpstr>Презентация PowerPoint</vt:lpstr>
    </vt:vector>
  </TitlesOfParts>
  <Company>ГБДОУ 23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Загадочный Санкт-Петербург</dc:title>
  <dc:subject>Петербурговедение</dc:subject>
  <dc:creator>Ольга;Алла Петушенко</dc:creator>
  <cp:lastModifiedBy>Алла</cp:lastModifiedBy>
  <cp:revision>61</cp:revision>
  <dcterms:created xsi:type="dcterms:W3CDTF">2011-03-31T15:40:51Z</dcterms:created>
  <dcterms:modified xsi:type="dcterms:W3CDTF">2017-04-06T16:44:23Z</dcterms:modified>
</cp:coreProperties>
</file>