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7"/>
  </p:notesMasterIdLst>
  <p:sldIdLst>
    <p:sldId id="302" r:id="rId2"/>
    <p:sldId id="327" r:id="rId3"/>
    <p:sldId id="326" r:id="rId4"/>
    <p:sldId id="328" r:id="rId5"/>
    <p:sldId id="323" r:id="rId6"/>
    <p:sldId id="291" r:id="rId7"/>
    <p:sldId id="300" r:id="rId8"/>
    <p:sldId id="286" r:id="rId9"/>
    <p:sldId id="288" r:id="rId10"/>
    <p:sldId id="258" r:id="rId11"/>
    <p:sldId id="256" r:id="rId12"/>
    <p:sldId id="257" r:id="rId13"/>
    <p:sldId id="264" r:id="rId14"/>
    <p:sldId id="261" r:id="rId15"/>
    <p:sldId id="259" r:id="rId16"/>
    <p:sldId id="304" r:id="rId17"/>
    <p:sldId id="294" r:id="rId18"/>
    <p:sldId id="295" r:id="rId19"/>
    <p:sldId id="296" r:id="rId20"/>
    <p:sldId id="297" r:id="rId21"/>
    <p:sldId id="267" r:id="rId22"/>
    <p:sldId id="301" r:id="rId23"/>
    <p:sldId id="290" r:id="rId24"/>
    <p:sldId id="305" r:id="rId25"/>
    <p:sldId id="307" r:id="rId26"/>
    <p:sldId id="309" r:id="rId27"/>
    <p:sldId id="315" r:id="rId28"/>
    <p:sldId id="314" r:id="rId29"/>
    <p:sldId id="310" r:id="rId30"/>
    <p:sldId id="312" r:id="rId31"/>
    <p:sldId id="311" r:id="rId32"/>
    <p:sldId id="316" r:id="rId33"/>
    <p:sldId id="303" r:id="rId34"/>
    <p:sldId id="329" r:id="rId35"/>
    <p:sldId id="330" r:id="rId36"/>
    <p:sldId id="331" r:id="rId37"/>
    <p:sldId id="332" r:id="rId38"/>
    <p:sldId id="276" r:id="rId39"/>
    <p:sldId id="280" r:id="rId40"/>
    <p:sldId id="319" r:id="rId41"/>
    <p:sldId id="324" r:id="rId42"/>
    <p:sldId id="320" r:id="rId43"/>
    <p:sldId id="321" r:id="rId44"/>
    <p:sldId id="322" r:id="rId45"/>
    <p:sldId id="325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AA7"/>
    <a:srgbClr val="2ECE18"/>
    <a:srgbClr val="F6F7FC"/>
    <a:srgbClr val="C6185A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FDF39-9C0C-48DB-9432-A900631121E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240B1-FABE-448E-B801-9D131CE67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58505-972D-4B30-AFBB-7BA1B8BF07B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6647-1048-4572-A9F7-DC6E5E4D7885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6647-1048-4572-A9F7-DC6E5E4D7885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6647-1048-4572-A9F7-DC6E5E4D7885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6647-1048-4572-A9F7-DC6E5E4D7885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240B1-FABE-448E-B801-9D131CE679F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8578B-DD9B-4BDA-BB2D-F0D2502D4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5E4-967B-431D-BDC0-D729B310D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F6C-10B1-4C9D-9369-4FBE320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0C819-74E4-4701-AF7C-0EC257699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D5185A7-131A-45BD-B53B-45E61D76F3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D420E0-7E8D-4C2D-AD7C-B7095BD68B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1481-8C9B-45EC-BBB0-15354EBC7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915C-4ED1-42AA-B1ED-937E6B412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E8EE-8E3C-4BFB-9BB9-ED57B7F74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B27-1B8E-481E-A1A0-254BCE947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D66B-0882-4BE7-A4D0-CA3CBA44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45C2-A65E-4780-ACA8-0D3D058A3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C44A-FAFD-4BB3-8374-485F53A753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44CB-A981-40AE-BEEE-E4BCDE82C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C1ED-A6C7-43F9-A2BF-7771CB7033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jectk.ru/goods/product/6462/" TargetMode="External"/><Relationship Id="rId13" Type="http://schemas.openxmlformats.org/officeDocument/2006/relationships/hyperlink" Target="http://olesya-emelyanova.ru/nastoljnye_igry-uchis_igraya_kontury.html" TargetMode="External"/><Relationship Id="rId18" Type="http://schemas.openxmlformats.org/officeDocument/2006/relationships/hyperlink" Target="http://www.shutterstock.com/pic.mhtml?id=26651776&amp;rid=110884" TargetMode="External"/><Relationship Id="rId26" Type="http://schemas.openxmlformats.org/officeDocument/2006/relationships/hyperlink" Target="http://www.hqoboi.com/img/food/yabloki-foto-09.jpg" TargetMode="External"/><Relationship Id="rId3" Type="http://schemas.openxmlformats.org/officeDocument/2006/relationships/hyperlink" Target="http://www.rony.h12.ru/lesson19/axe.htm" TargetMode="External"/><Relationship Id="rId21" Type="http://schemas.openxmlformats.org/officeDocument/2006/relationships/hyperlink" Target="http://www.vetsfera.ru/yica_kyrinye/" TargetMode="External"/><Relationship Id="rId7" Type="http://schemas.openxmlformats.org/officeDocument/2006/relationships/hyperlink" Target="http://900igr.net/kartinki/predmety/Instrumenty-1.files/008-Molotok.html" TargetMode="External"/><Relationship Id="rId12" Type="http://schemas.openxmlformats.org/officeDocument/2006/relationships/hyperlink" Target="http://dob.1september.ru/2001/01/4.htm" TargetMode="External"/><Relationship Id="rId17" Type="http://schemas.openxmlformats.org/officeDocument/2006/relationships/hyperlink" Target="http://segalega.ucoz.ru/news/skazochnye_personazhi_v_kartinkakh_zhivotnye_chast_2/2011-04-18-190" TargetMode="External"/><Relationship Id="rId25" Type="http://schemas.openxmlformats.org/officeDocument/2006/relationships/hyperlink" Target="http://vedmir.ru/wp-content/uploads/2013/08/%D0%B661.jpg" TargetMode="External"/><Relationship Id="rId2" Type="http://schemas.openxmlformats.org/officeDocument/2006/relationships/notesSlide" Target="../notesSlides/notesSlide38.xml"/><Relationship Id="rId16" Type="http://schemas.openxmlformats.org/officeDocument/2006/relationships/hyperlink" Target="http://mamaschool.ru/bez-rubriki/zagadki-pro-sobaku" TargetMode="External"/><Relationship Id="rId20" Type="http://schemas.openxmlformats.org/officeDocument/2006/relationships/hyperlink" Target="http://www.tiptip.ru/p/15/hleb_rzhano-pshenichnyj/" TargetMode="External"/><Relationship Id="rId29" Type="http://schemas.openxmlformats.org/officeDocument/2006/relationships/hyperlink" Target="http://layder.ru/magazin/?mode=product&amp;product_id=472011&amp;folder_id=2967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delist-konstruktor.com/malaya_mexanizacziya/modernizirovannye-grabli" TargetMode="External"/><Relationship Id="rId11" Type="http://schemas.openxmlformats.org/officeDocument/2006/relationships/hyperlink" Target="http://dalincom.ru/goods-3007.html" TargetMode="External"/><Relationship Id="rId24" Type="http://schemas.openxmlformats.org/officeDocument/2006/relationships/hyperlink" Target="http://www.timeboil.ru/vegetables/carrot/" TargetMode="External"/><Relationship Id="rId32" Type="http://schemas.openxmlformats.org/officeDocument/2006/relationships/slide" Target="slide12.xml"/><Relationship Id="rId5" Type="http://schemas.openxmlformats.org/officeDocument/2006/relationships/hyperlink" Target="http://olgashylepova.7910.org/index.php?cPath=168_156&amp;osCsid=8741e16f89db7ad2f7edd449ac4c24ea" TargetMode="External"/><Relationship Id="rId15" Type="http://schemas.openxmlformats.org/officeDocument/2006/relationships/hyperlink" Target="http://copypast.ru/engine/modules/imagepreview.php?image=http://copypast.ru/uploads/posts/1285673333_4.jpg" TargetMode="External"/><Relationship Id="rId23" Type="http://schemas.openxmlformats.org/officeDocument/2006/relationships/hyperlink" Target="http://voviyes.ru/lechebnye-rastenia/luk-lekarstvo" TargetMode="External"/><Relationship Id="rId28" Type="http://schemas.openxmlformats.org/officeDocument/2006/relationships/hyperlink" Target="http://0day-4you.ru/kitchen/820-yarkiy-spelyy-apelsin.html" TargetMode="External"/><Relationship Id="rId10" Type="http://schemas.openxmlformats.org/officeDocument/2006/relationships/hyperlink" Target="http://img15.nnm.me/1/0/8/f/7/ad58a089cbb1e803b5700079a61.jpg" TargetMode="External"/><Relationship Id="rId19" Type="http://schemas.openxmlformats.org/officeDocument/2006/relationships/hyperlink" Target="http://poselenie.ucoz.ru/publ/4-1-0-56" TargetMode="External"/><Relationship Id="rId31" Type="http://schemas.openxmlformats.org/officeDocument/2006/relationships/hyperlink" Target="http://fotki.yandex.ru/users/marinkop/view/536500/?page=3" TargetMode="External"/><Relationship Id="rId4" Type="http://schemas.openxmlformats.org/officeDocument/2006/relationships/hyperlink" Target="http://www.sp-comfort.ru/vedro-plastikovoe/vedro-plastic-2/" TargetMode="External"/><Relationship Id="rId9" Type="http://schemas.openxmlformats.org/officeDocument/2006/relationships/hyperlink" Target="http://www.posuda-shop.ru/cgi-bin/posuda.pl?describe=6" TargetMode="External"/><Relationship Id="rId14" Type="http://schemas.openxmlformats.org/officeDocument/2006/relationships/hyperlink" Target="http://www.humanbrain.ru/luria/luria-3_06_b3.htm" TargetMode="External"/><Relationship Id="rId22" Type="http://schemas.openxmlformats.org/officeDocument/2006/relationships/hyperlink" Target="http://ovoschnoy.ru/wp-content/uploads/2012/03/kartofel2.jpg" TargetMode="External"/><Relationship Id="rId27" Type="http://schemas.openxmlformats.org/officeDocument/2006/relationships/hyperlink" Target="http://news.unipack.ru/28475/" TargetMode="External"/><Relationship Id="rId30" Type="http://schemas.openxmlformats.org/officeDocument/2006/relationships/hyperlink" Target="http://blestiashki.narod.ru/2/121.gif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61206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Система преемственности в использовании специальных коррекционных мероприятий на разных возрастных этапах при обучении устным предметам </a:t>
            </a:r>
            <a:br>
              <a:rPr lang="ru-RU" sz="4000" dirty="0" smtClean="0"/>
            </a:br>
            <a:r>
              <a:rPr lang="ru-RU" sz="4000" dirty="0" smtClean="0"/>
              <a:t>( истории, биологии, географии)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20688"/>
            <a:ext cx="8305800" cy="4032448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5400" dirty="0" smtClean="0">
                <a:latin typeface="a_BosaNovaOtl" pitchFamily="82" charset="-52"/>
              </a:rPr>
              <a:t>При изучении темы</a:t>
            </a:r>
            <a:br>
              <a:rPr lang="ru-RU" sz="5400" dirty="0" smtClean="0">
                <a:latin typeface="a_BosaNovaOtl" pitchFamily="82" charset="-52"/>
              </a:rPr>
            </a:br>
            <a:r>
              <a:rPr lang="ru-RU" sz="5400" dirty="0" smtClean="0">
                <a:solidFill>
                  <a:srgbClr val="00B050"/>
                </a:solidFill>
                <a:latin typeface="a_BosaNovaOtl" pitchFamily="82" charset="-52"/>
              </a:rPr>
              <a:t> «Животные леса»</a:t>
            </a:r>
            <a:br>
              <a:rPr lang="ru-RU" sz="5400" dirty="0" smtClean="0">
                <a:solidFill>
                  <a:srgbClr val="00B050"/>
                </a:solidFill>
                <a:latin typeface="a_BosaNovaOtl" pitchFamily="82" charset="-52"/>
              </a:rPr>
            </a:br>
            <a:r>
              <a:rPr lang="ru-RU" sz="5400" dirty="0" smtClean="0">
                <a:latin typeface="a_BosaNovaOtl" pitchFamily="82" charset="-52"/>
              </a:rPr>
              <a:t> предлагаю игру </a:t>
            </a:r>
            <a:br>
              <a:rPr lang="ru-RU" sz="5400" dirty="0" smtClean="0">
                <a:latin typeface="a_BosaNovaOtl" pitchFamily="82" charset="-52"/>
              </a:rPr>
            </a:br>
            <a:r>
              <a:rPr lang="ru-RU" sz="5400" dirty="0" smtClean="0">
                <a:solidFill>
                  <a:srgbClr val="008000"/>
                </a:solidFill>
                <a:latin typeface="a_BosaNovaOtl" pitchFamily="82" charset="-52"/>
              </a:rPr>
              <a:t>«Кто </a:t>
            </a:r>
            <a:r>
              <a:rPr lang="ru-RU" sz="5400" dirty="0">
                <a:solidFill>
                  <a:srgbClr val="008000"/>
                </a:solidFill>
                <a:latin typeface="a_BosaNovaOtl" pitchFamily="82" charset="-52"/>
              </a:rPr>
              <a:t>живет в лесу</a:t>
            </a:r>
            <a:r>
              <a:rPr lang="ru-RU" sz="5400" dirty="0" smtClean="0">
                <a:solidFill>
                  <a:srgbClr val="008000"/>
                </a:solidFill>
                <a:latin typeface="a_BosaNovaOtl" pitchFamily="82" charset="-52"/>
              </a:rPr>
              <a:t>?»</a:t>
            </a:r>
            <a:endParaRPr lang="ru-RU" sz="5400" dirty="0">
              <a:solidFill>
                <a:srgbClr val="008000"/>
              </a:solidFill>
              <a:latin typeface="a_BosaNovaOtl" pitchFamily="82" charset="-5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67544" y="188913"/>
            <a:ext cx="6624736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медведь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051050" y="188913"/>
            <a:ext cx="1008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заяц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32138" y="188913"/>
            <a:ext cx="1511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F6F7FC"/>
                </a:solidFill>
              </a:rPr>
              <a:t>собака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643438" y="188913"/>
            <a:ext cx="1223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дятел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012160" y="188640"/>
            <a:ext cx="2160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chemeClr val="bg1"/>
                </a:solidFill>
              </a:rPr>
              <a:t>лиса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95536" y="836712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курица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79712" y="836712"/>
            <a:ext cx="1081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волк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131840" y="836712"/>
            <a:ext cx="1081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лось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283968" y="908720"/>
            <a:ext cx="1368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хомяк</a:t>
            </a:r>
          </a:p>
        </p:txBody>
      </p:sp>
      <p:pic>
        <p:nvPicPr>
          <p:cNvPr id="2061" name="Picture 13" descr="73645478_0_5142d_b3b71de6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149725"/>
            <a:ext cx="1998663" cy="2543175"/>
          </a:xfrm>
          <a:prstGeom prst="rect">
            <a:avLst/>
          </a:prstGeom>
          <a:noFill/>
        </p:spPr>
      </p:pic>
      <p:pic>
        <p:nvPicPr>
          <p:cNvPr id="2062" name="Picture 14" descr="0_4f66d_1a9e860b_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4300" y="3141663"/>
            <a:ext cx="769938" cy="863600"/>
          </a:xfrm>
          <a:prstGeom prst="rect">
            <a:avLst/>
          </a:prstGeom>
          <a:noFill/>
        </p:spPr>
      </p:pic>
      <p:pic>
        <p:nvPicPr>
          <p:cNvPr id="2063" name="Picture 15" descr="105664025_10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928558">
            <a:off x="7596188" y="692150"/>
            <a:ext cx="609600" cy="1008063"/>
          </a:xfrm>
          <a:prstGeom prst="rect">
            <a:avLst/>
          </a:prstGeom>
          <a:noFill/>
        </p:spPr>
      </p:pic>
      <p:pic>
        <p:nvPicPr>
          <p:cNvPr id="2064" name="Picture 16" descr="0_5091e_aa42b9e0_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40650" y="3573463"/>
            <a:ext cx="936625" cy="1295400"/>
          </a:xfrm>
          <a:prstGeom prst="rect">
            <a:avLst/>
          </a:prstGeom>
          <a:noFill/>
        </p:spPr>
      </p:pic>
      <p:pic>
        <p:nvPicPr>
          <p:cNvPr id="2065" name="Picture 17" descr="41546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9750" y="2492375"/>
            <a:ext cx="1177925" cy="1368425"/>
          </a:xfrm>
          <a:prstGeom prst="rect">
            <a:avLst/>
          </a:prstGeom>
          <a:noFill/>
        </p:spPr>
      </p:pic>
      <p:pic>
        <p:nvPicPr>
          <p:cNvPr id="2068" name="Picture 20" descr="moose-clip-art-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67175" y="4438650"/>
            <a:ext cx="2070100" cy="241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0416 L -0.02361 0.6230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30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17299E-6 L 0.17327 0.398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9861E-6 L 0.26771 0.0943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4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6087E-6 L 0.10243 0.6022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30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6809E-6 L -0.12986 0.2874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14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6809E-6 L 0.13003 0.62327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31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</p:childTnLst>
        </p:cTn>
      </p:par>
    </p:tnLst>
    <p:bldLst>
      <p:bldP spid="2052" grpId="0"/>
      <p:bldP spid="2052" grpId="1"/>
      <p:bldP spid="2053" grpId="0"/>
      <p:bldP spid="2053" grpId="1"/>
      <p:bldP spid="2054" grpId="1"/>
      <p:bldP spid="2055" grpId="0"/>
      <p:bldP spid="2055" grpId="1"/>
      <p:bldP spid="2056" grpId="0"/>
      <p:bldP spid="2056" grpId="1"/>
      <p:bldP spid="2057" grpId="0"/>
      <p:bldP spid="2058" grpId="0"/>
      <p:bldP spid="2058" grpId="1"/>
      <p:bldP spid="2059" grpId="0"/>
      <p:bldP spid="2059" grpId="1"/>
      <p:bldP spid="20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980728"/>
            <a:ext cx="8229600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b="1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тема</a:t>
            </a:r>
            <a:r>
              <a:rPr lang="ru-RU" sz="107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0700" b="1" i="1" dirty="0">
                <a:solidFill>
                  <a:schemeClr val="tx2">
                    <a:lumMod val="75000"/>
                  </a:schemeClr>
                </a:solidFill>
              </a:rPr>
              <a:t>«Рыбы»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2192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«Третий лишний»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Прочитать названия рыб и определить кто лишний.</a:t>
            </a:r>
          </a:p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Объяснить, почему эта рыба « лишняя»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003800" y="1412875"/>
            <a:ext cx="388868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latin typeface="Times New Roman" pitchFamily="18" charset="0"/>
              </a:rPr>
              <a:t>тихоокеанская </a:t>
            </a:r>
            <a:r>
              <a:rPr lang="ru-RU" sz="4000" b="1" dirty="0">
                <a:latin typeface="Times New Roman" pitchFamily="18" charset="0"/>
              </a:rPr>
              <a:t>сельдь</a:t>
            </a:r>
          </a:p>
        </p:txBody>
      </p:sp>
      <p:pic>
        <p:nvPicPr>
          <p:cNvPr id="7175" name="Picture 7" descr="herri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4581525"/>
            <a:ext cx="6696670" cy="190500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4644008" y="908720"/>
            <a:ext cx="4499992" cy="3312368"/>
          </a:xfrm>
          <a:prstGeom prst="wedgeEllipseCallout">
            <a:avLst>
              <a:gd name="adj1" fmla="val 7280"/>
              <a:gd name="adj2" fmla="val 758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Сельдь тихоокеанская - </a:t>
            </a:r>
            <a:r>
              <a:rPr lang="ru-RU" dirty="0" err="1" smtClean="0"/>
              <a:t>Clupea</a:t>
            </a:r>
            <a:r>
              <a:rPr lang="ru-RU" dirty="0" smtClean="0"/>
              <a:t> </a:t>
            </a:r>
            <a:r>
              <a:rPr lang="ru-RU" dirty="0" err="1" smtClean="0"/>
              <a:t>harengus</a:t>
            </a:r>
            <a:r>
              <a:rPr lang="ru-RU" dirty="0" smtClean="0"/>
              <a:t> </a:t>
            </a:r>
            <a:r>
              <a:rPr lang="ru-RU" dirty="0" err="1" smtClean="0"/>
              <a:t>palasi</a:t>
            </a:r>
            <a:r>
              <a:rPr lang="ru-RU" dirty="0" smtClean="0"/>
              <a:t>,- одна из географических рас вида океанической сельди и </a:t>
            </a:r>
            <a:r>
              <a:rPr lang="ru-RU" dirty="0" err="1" smtClean="0"/>
              <a:t>отноится</a:t>
            </a:r>
            <a:r>
              <a:rPr lang="ru-RU" dirty="0" smtClean="0"/>
              <a:t> к семейству сельдевых (</a:t>
            </a:r>
            <a:r>
              <a:rPr lang="ru-RU" dirty="0" err="1" smtClean="0"/>
              <a:t>Clupeidae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77281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карп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177281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щука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056E-7 L -0.25972 0.471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2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174" grpId="0"/>
      <p:bldP spid="6" grpId="0" animBg="1"/>
      <p:bldP spid="7" grpId="0"/>
      <p:bldP spid="7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902176709-Albacore-Tuna-Fish-Retr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924944"/>
            <a:ext cx="2960688" cy="374491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1772816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речной окунь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1844824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щука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198884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тунец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059832" y="188640"/>
            <a:ext cx="5688632" cy="3312368"/>
          </a:xfrm>
          <a:prstGeom prst="wedgeRectCallout">
            <a:avLst>
              <a:gd name="adj1" fmla="val -27681"/>
              <a:gd name="adj2" fmla="val 62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Тунцы́ (лат.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Thunnus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— род рыб из семейства скумбриевых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Scombridae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Тело веретенообразное, удлинённое. С каждой стороны хвостового стебля имеет большой кожистый киль. Спинной плавник имеет форму серпа и является идеальным для быстрого и продолжительного плавания.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Тунцы обитают в тропических и субтропических водах Атлантического, Тихого и Индийского океанов. В СНГ — в Чёрном, Азовском и Баренцевом (редко) морях встречается атлантический подвид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синепёрого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(синего) тунца (T.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thynnus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atlanticus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), в Японском море — его восточный подвид (T.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orientalis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Тунцы обитают в больших косяках и преодолевают в поисках пищи большие расстояния.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45677 0.4208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21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129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374AA7"/>
                </a:solidFill>
              </a:rPr>
              <a:t>Найди и выпиши млекопитающих животных</a:t>
            </a:r>
            <a:endParaRPr lang="ru-RU" sz="3200" dirty="0">
              <a:solidFill>
                <a:srgbClr val="374AA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9" y="1412776"/>
          <a:ext cx="7920876" cy="5029782"/>
        </p:xfrm>
        <a:graphic>
          <a:graphicData uri="http://schemas.openxmlformats.org/drawingml/2006/table">
            <a:tbl>
              <a:tblPr/>
              <a:tblGrid>
                <a:gridCol w="389797"/>
                <a:gridCol w="367451"/>
                <a:gridCol w="388969"/>
                <a:gridCol w="419538"/>
                <a:gridCol w="391173"/>
                <a:gridCol w="337160"/>
                <a:gridCol w="395588"/>
                <a:gridCol w="430346"/>
                <a:gridCol w="366623"/>
                <a:gridCol w="412141"/>
                <a:gridCol w="430346"/>
                <a:gridCol w="395588"/>
                <a:gridCol w="407177"/>
                <a:gridCol w="367451"/>
                <a:gridCol w="367451"/>
                <a:gridCol w="367451"/>
                <a:gridCol w="395588"/>
                <a:gridCol w="430346"/>
                <a:gridCol w="430346"/>
                <a:gridCol w="430346"/>
              </a:tblGrid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err="1" smtClean="0">
                          <a:solidFill>
                            <a:srgbClr val="333399"/>
                          </a:solidFill>
                        </a:rPr>
                        <a:t>ф</a:t>
                      </a:r>
                      <a:endParaRPr lang="ru-RU" sz="1300" dirty="0" smtClean="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 dirty="0"/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 dirty="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т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err="1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т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ь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ь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м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  <a:endParaRPr lang="ru-RU" sz="13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333399"/>
                          </a:solidFill>
                        </a:rPr>
                        <a:t>у</a:t>
                      </a:r>
                      <a:endParaRPr lang="ru-RU" sz="1300" dirty="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 dirty="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к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ь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ф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и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ш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 dirty="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ь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г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ж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ф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ы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й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п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т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к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з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м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и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ы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ц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ё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х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н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е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в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у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е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ж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ф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в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ц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ж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ю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и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err="1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err="1">
                          <a:solidFill>
                            <a:srgbClr val="FF0000"/>
                          </a:solidFill>
                        </a:rPr>
                        <a:t>ь</a:t>
                      </a:r>
                      <a:endParaRPr lang="ru-RU" sz="1300" dirty="0">
                        <a:solidFill>
                          <a:srgbClr val="FF0000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я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й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ц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е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н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з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е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н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г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щ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ю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и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т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в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е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ю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с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л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у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п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н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ш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в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9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в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 </a:t>
                      </a:r>
                      <a:endParaRPr lang="ru-RU" sz="1300"/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ф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д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ж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ш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к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у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й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р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о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к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б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а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н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333399"/>
                          </a:solidFill>
                        </a:rPr>
                        <a:t>к</a:t>
                      </a:r>
                      <a:endParaRPr lang="ru-RU" sz="130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err="1">
                          <a:solidFill>
                            <a:srgbClr val="333399"/>
                          </a:solidFill>
                        </a:rPr>
                        <a:t>ш</a:t>
                      </a:r>
                      <a:endParaRPr lang="ru-RU" sz="1300" dirty="0">
                        <a:solidFill>
                          <a:srgbClr val="333399"/>
                        </a:solidFill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-602397"/>
            <a:ext cx="5296834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cs typeface="Tahoma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86400" cy="3429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Желудь – семя   дуба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085184"/>
            <a:ext cx="5486400" cy="13442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600" b="1" i="1" dirty="0" smtClean="0"/>
              <a:t>З а г а д к а</a:t>
            </a:r>
          </a:p>
          <a:p>
            <a:pPr algn="ctr"/>
            <a:r>
              <a:rPr lang="ru-RU" sz="1600" b="1" dirty="0" smtClean="0"/>
              <a:t>И берет на голове,</a:t>
            </a:r>
          </a:p>
          <a:p>
            <a:pPr algn="ctr"/>
            <a:r>
              <a:rPr lang="ru-RU" sz="1600" b="1" dirty="0" smtClean="0"/>
              <a:t>Будто в путь готовый,</a:t>
            </a:r>
          </a:p>
          <a:p>
            <a:pPr algn="ctr"/>
            <a:r>
              <a:rPr lang="ru-RU" sz="1600" b="1" dirty="0" smtClean="0"/>
              <a:t>Он скрывается в листве</a:t>
            </a:r>
          </a:p>
          <a:p>
            <a:pPr algn="ctr"/>
            <a:r>
              <a:rPr lang="ru-RU" sz="1600" b="1" dirty="0" smtClean="0"/>
              <a:t>Дуба золотого.</a:t>
            </a:r>
          </a:p>
          <a:p>
            <a:endParaRPr lang="ru-RU" dirty="0"/>
          </a:p>
        </p:txBody>
      </p:sp>
      <p:pic>
        <p:nvPicPr>
          <p:cNvPr id="6" name="Рисунок 5" descr="желудь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928670"/>
            <a:ext cx="4857784" cy="364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123\Desktop\wallpapers_249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764703"/>
            <a:ext cx="5328592" cy="432048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rmAutofit/>
          </a:bodyPr>
          <a:lstStyle/>
          <a:p>
            <a:pPr algn="ctr">
              <a:tabLst>
                <a:tab pos="3316288" algn="l"/>
              </a:tabLst>
            </a:pPr>
            <a:r>
              <a:rPr lang="ru-RU" sz="2400" dirty="0" smtClean="0"/>
              <a:t>А такое дерево ты видел?</a:t>
            </a:r>
            <a:endParaRPr lang="ru-RU" sz="2400" dirty="0"/>
          </a:p>
        </p:txBody>
      </p:sp>
      <p:pic>
        <p:nvPicPr>
          <p:cNvPr id="5" name="Рисунок 4" descr="044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259632" y="977248"/>
            <a:ext cx="6624736" cy="4813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5949280"/>
            <a:ext cx="5500726" cy="64294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Из чего </a:t>
            </a:r>
            <a:r>
              <a:rPr lang="ru-RU" sz="2400" b="1" i="1" dirty="0" smtClean="0"/>
              <a:t>растёт</a:t>
            </a:r>
            <a:r>
              <a:rPr lang="ru-RU" sz="2800" b="1" i="1" dirty="0" smtClean="0"/>
              <a:t> хлеб?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Яйцо</a:t>
            </a:r>
            <a:endParaRPr lang="ru-RU" sz="2400" dirty="0"/>
          </a:p>
        </p:txBody>
      </p:sp>
      <p:pic>
        <p:nvPicPr>
          <p:cNvPr id="5" name="Рисунок 4" descr="033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971600" y="1052736"/>
            <a:ext cx="7200800" cy="4517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5589240"/>
            <a:ext cx="5565794" cy="1268760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 smtClean="0"/>
              <a:t>З а г а д к а</a:t>
            </a:r>
          </a:p>
          <a:p>
            <a:pPr algn="ctr"/>
            <a:r>
              <a:rPr lang="ru-RU" sz="1600" b="1" dirty="0" smtClean="0"/>
              <a:t>Был белый дом, чудесный дом</a:t>
            </a:r>
          </a:p>
          <a:p>
            <a:pPr algn="ctr"/>
            <a:r>
              <a:rPr lang="ru-RU" sz="1600" b="1" dirty="0" smtClean="0"/>
              <a:t>И что-то застучало в нем.</a:t>
            </a:r>
          </a:p>
          <a:p>
            <a:pPr algn="ctr"/>
            <a:r>
              <a:rPr lang="ru-RU" sz="1600" b="1" dirty="0" smtClean="0"/>
              <a:t>И он разбился</a:t>
            </a:r>
            <a:r>
              <a:rPr lang="ru-RU" sz="1600" dirty="0" smtClean="0"/>
              <a:t>…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Задания на восстановление соответствия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76864" cy="37219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СООТНЕСИТЕ ПРАВУЮ И ЛЕВУЮ КОЛОНКИ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1 Основание СПб                         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А. 1714</a:t>
            </a:r>
          </a:p>
          <a:p>
            <a:pPr algn="l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2.Гангутское сражение        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Б.1709</a:t>
            </a:r>
          </a:p>
          <a:p>
            <a:pPr algn="l"/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3.Полтавкая битва                          </a:t>
            </a:r>
            <a:r>
              <a:rPr lang="ru-RU" dirty="0" smtClean="0">
                <a:solidFill>
                  <a:srgbClr val="FF0000"/>
                </a:solidFill>
              </a:rPr>
              <a:t>В. 1703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486400" cy="4058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Цыплёнок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085184"/>
            <a:ext cx="5522956" cy="720080"/>
          </a:xfrm>
        </p:spPr>
        <p:txBody>
          <a:bodyPr>
            <a:noAutofit/>
          </a:bodyPr>
          <a:lstStyle/>
          <a:p>
            <a:pPr algn="ctr">
              <a:lnSpc>
                <a:spcPts val="2040"/>
              </a:lnSpc>
            </a:pPr>
            <a:r>
              <a:rPr lang="ru-RU" sz="1800" b="1" dirty="0" smtClean="0"/>
              <a:t>… и оттуда</a:t>
            </a:r>
          </a:p>
          <a:p>
            <a:pPr algn="ctr">
              <a:lnSpc>
                <a:spcPts val="2040"/>
              </a:lnSpc>
            </a:pPr>
            <a:r>
              <a:rPr lang="ru-RU" sz="1800" b="1" dirty="0" smtClean="0"/>
              <a:t>Живое выбежало чудо – </a:t>
            </a:r>
          </a:p>
          <a:p>
            <a:pPr algn="ctr">
              <a:lnSpc>
                <a:spcPts val="2040"/>
              </a:lnSpc>
            </a:pPr>
            <a:r>
              <a:rPr lang="ru-RU" sz="1800" b="1" dirty="0" smtClean="0"/>
              <a:t>Такое тёплое, такое</a:t>
            </a:r>
          </a:p>
          <a:p>
            <a:pPr algn="ctr">
              <a:lnSpc>
                <a:spcPts val="2040"/>
              </a:lnSpc>
            </a:pPr>
            <a:r>
              <a:rPr lang="ru-RU" sz="1800" b="1" dirty="0" smtClean="0"/>
              <a:t>Пушистое и золотое</a:t>
            </a:r>
          </a:p>
          <a:p>
            <a:pPr algn="ctr"/>
            <a:r>
              <a:rPr lang="ru-RU" b="1" i="1" dirty="0" smtClean="0"/>
              <a:t>Кто  вылупился  из  яйца? Какой  этот  птенец?</a:t>
            </a:r>
          </a:p>
          <a:p>
            <a:endParaRPr lang="ru-RU" dirty="0"/>
          </a:p>
        </p:txBody>
      </p:sp>
      <p:pic>
        <p:nvPicPr>
          <p:cNvPr id="1026" name="Picture 2" descr="C:\Users\123\Desktop\129053000469ab75d50b07d1aa8cbd012cfa5198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692696"/>
            <a:ext cx="7056438" cy="43068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Тренировка восприятия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err="1" smtClean="0"/>
              <a:t>сссс</a:t>
            </a:r>
            <a:endParaRPr lang="ru-RU" dirty="0" smtClean="0"/>
          </a:p>
        </p:txBody>
      </p:sp>
      <p:pic>
        <p:nvPicPr>
          <p:cNvPr id="7172" name="Picture 2" descr="http://dob.1september.ru/2001/01/ris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1628775"/>
            <a:ext cx="5722938" cy="39608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00788" y="2133600"/>
            <a:ext cx="1584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корова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64388" y="3068638"/>
            <a:ext cx="2717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мышка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00788" y="3716338"/>
            <a:ext cx="16573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собака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380288" y="4508500"/>
            <a:ext cx="1295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кошка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6237312"/>
            <a:ext cx="773673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28575">
            <a:solidFill>
              <a:schemeClr val="tx1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Лягушата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5877272"/>
            <a:ext cx="6429420" cy="804862"/>
          </a:xfrm>
        </p:spPr>
        <p:txBody>
          <a:bodyPr>
            <a:normAutofit/>
          </a:bodyPr>
          <a:lstStyle/>
          <a:p>
            <a:pPr algn="ctr"/>
            <a:r>
              <a:rPr lang="ru-RU" sz="1600" b="1" i="1" dirty="0" smtClean="0"/>
              <a:t>ЗАДАНИЕ НА ВНИМАНИЕ : Сколько  лягушат  родилось  из  икринок  одной  лягушки? </a:t>
            </a:r>
            <a:endParaRPr lang="ru-RU" sz="1600" b="1" i="1" dirty="0"/>
          </a:p>
        </p:txBody>
      </p:sp>
      <p:pic>
        <p:nvPicPr>
          <p:cNvPr id="25" name="Рисунок 24" descr="012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619672" y="1052736"/>
            <a:ext cx="5976664" cy="4313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 rot="21203895">
            <a:off x="2117698" y="913865"/>
            <a:ext cx="5328592" cy="396044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тесты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Закрытые тесты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Задания альтернативных ответов</a:t>
            </a:r>
            <a:r>
              <a:rPr lang="ru-RU" sz="4000" dirty="0" smtClean="0"/>
              <a:t>:</a:t>
            </a:r>
          </a:p>
          <a:p>
            <a:pPr>
              <a:buNone/>
            </a:pPr>
            <a:r>
              <a:rPr lang="ru-RU" sz="4000" dirty="0" smtClean="0"/>
              <a:t>  ДУХОВЕНСТВО-это</a:t>
            </a:r>
          </a:p>
          <a:p>
            <a:pPr>
              <a:buNone/>
            </a:pPr>
            <a:r>
              <a:rPr lang="ru-RU" sz="4000" dirty="0" smtClean="0"/>
              <a:t>а)приближенные слуги из дворян</a:t>
            </a:r>
          </a:p>
          <a:p>
            <a:pPr>
              <a:buNone/>
            </a:pPr>
            <a:r>
              <a:rPr lang="ru-RU" sz="4000" dirty="0" smtClean="0"/>
              <a:t>б)знатные бояре</a:t>
            </a:r>
          </a:p>
          <a:p>
            <a:pPr>
              <a:buNone/>
            </a:pPr>
            <a:r>
              <a:rPr lang="ru-RU" sz="4000" dirty="0" smtClean="0"/>
              <a:t>в)служители Русской православной церкви</a:t>
            </a:r>
            <a:endParaRPr lang="ru-RU" sz="4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Задания на установление правильной последовательности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ВОССТАНОВЛЕНИЕ ХРОНОЛОГИЧЕСКУЮ ПОСЛЕДОВАТЕЛЬНОСТЬ ПРАВЛЕНИЯ В ЭПОХУ ДВОРЦОВЫХ ПЕРЕВОРОТОВ</a:t>
            </a:r>
          </a:p>
          <a:p>
            <a:pPr>
              <a:buNone/>
            </a:pPr>
            <a:r>
              <a:rPr lang="ru-RU" sz="2400" dirty="0" smtClean="0"/>
              <a:t>1.Петр </a:t>
            </a:r>
            <a:r>
              <a:rPr lang="en-US" sz="2400" dirty="0" smtClean="0"/>
              <a:t>III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2.Анна </a:t>
            </a:r>
            <a:r>
              <a:rPr lang="ru-RU" sz="2400" dirty="0" err="1" smtClean="0"/>
              <a:t>Иоановна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3.Екатерина </a:t>
            </a:r>
            <a:r>
              <a:rPr lang="en-US" sz="2400" dirty="0" smtClean="0"/>
              <a:t>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4.Петр </a:t>
            </a:r>
            <a:r>
              <a:rPr lang="en-US" sz="2400" dirty="0" smtClean="0"/>
              <a:t>II</a:t>
            </a:r>
          </a:p>
          <a:p>
            <a:pPr>
              <a:buNone/>
            </a:pPr>
            <a:r>
              <a:rPr lang="en-US" sz="2400" dirty="0" smtClean="0"/>
              <a:t>5.</a:t>
            </a:r>
            <a:r>
              <a:rPr lang="ru-RU" sz="2400" dirty="0" smtClean="0"/>
              <a:t>Елизавета</a:t>
            </a:r>
          </a:p>
          <a:p>
            <a:pPr>
              <a:buNone/>
            </a:pPr>
            <a:r>
              <a:rPr lang="ru-RU" sz="2400" dirty="0" smtClean="0"/>
              <a:t>6.Екатерина </a:t>
            </a:r>
            <a:r>
              <a:rPr lang="en-US" sz="2400" dirty="0" smtClean="0"/>
              <a:t>II</a:t>
            </a:r>
            <a:endParaRPr lang="ru-RU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Открытые тесты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Задания свободного изложения</a:t>
            </a:r>
          </a:p>
          <a:p>
            <a:pPr>
              <a:buNone/>
            </a:pPr>
            <a:r>
              <a:rPr lang="ru-RU" dirty="0" smtClean="0"/>
              <a:t>Напишите год избрания первого русского царя? __(1613)_________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Задания-дополнения</a:t>
            </a:r>
          </a:p>
          <a:p>
            <a:pPr>
              <a:buNone/>
            </a:pPr>
            <a:r>
              <a:rPr lang="ru-RU" dirty="0" smtClean="0"/>
              <a:t>Абсолютизм-это:</a:t>
            </a:r>
          </a:p>
          <a:p>
            <a:pPr>
              <a:buNone/>
            </a:pPr>
            <a:r>
              <a:rPr lang="ru-RU" sz="2400" dirty="0" smtClean="0"/>
              <a:t>Форма _______, при которой вся _____ принадлежит _______.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36912"/>
            <a:ext cx="7571184" cy="936104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Программированные задания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dirty="0" smtClean="0"/>
              <a:t>Программированные задания</a:t>
            </a:r>
            <a:endParaRPr lang="ru-RU" sz="6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Впиши в клетки нижнего ряда соответствующие по цвету буквы.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1" y="3861048"/>
          <a:ext cx="5368926" cy="648071"/>
        </p:xfrm>
        <a:graphic>
          <a:graphicData uri="http://schemas.openxmlformats.org/drawingml/2006/table">
            <a:tbl>
              <a:tblPr/>
              <a:tblGrid>
                <a:gridCol w="838627"/>
                <a:gridCol w="907349"/>
                <a:gridCol w="905199"/>
                <a:gridCol w="907349"/>
                <a:gridCol w="906275"/>
                <a:gridCol w="904127"/>
              </a:tblGrid>
              <a:tr h="3489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91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4456" name="Rectangle 8"/>
          <p:cNvSpPr>
            <a:spLocks noChangeArrowheads="1"/>
          </p:cNvSpPr>
          <p:nvPr/>
        </p:nvSpPr>
        <p:spPr bwMode="auto">
          <a:xfrm flipV="1">
            <a:off x="611560" y="1812884"/>
            <a:ext cx="853244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04449" name="Group 1"/>
          <p:cNvGrpSpPr>
            <a:grpSpLocks noChangeAspect="1"/>
          </p:cNvGrpSpPr>
          <p:nvPr/>
        </p:nvGrpSpPr>
        <p:grpSpPr bwMode="auto">
          <a:xfrm>
            <a:off x="1259632" y="2492896"/>
            <a:ext cx="5715000" cy="1028700"/>
            <a:chOff x="2279" y="3934"/>
            <a:chExt cx="7059" cy="1255"/>
          </a:xfrm>
        </p:grpSpPr>
        <p:sp>
          <p:nvSpPr>
            <p:cNvPr id="104455" name="AutoShape 7"/>
            <p:cNvSpPr>
              <a:spLocks noChangeAspect="1" noChangeArrowheads="1" noTextEdit="1"/>
            </p:cNvSpPr>
            <p:nvPr/>
          </p:nvSpPr>
          <p:spPr bwMode="auto">
            <a:xfrm>
              <a:off x="2279" y="3934"/>
              <a:ext cx="7059" cy="125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54" name="Text Box 6"/>
            <p:cNvSpPr txBox="1">
              <a:spLocks noChangeArrowheads="1"/>
            </p:cNvSpPr>
            <p:nvPr/>
          </p:nvSpPr>
          <p:spPr bwMode="auto">
            <a:xfrm>
              <a:off x="2703" y="3935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453" name="Text Box 5"/>
            <p:cNvSpPr txBox="1">
              <a:spLocks noChangeArrowheads="1"/>
            </p:cNvSpPr>
            <p:nvPr/>
          </p:nvSpPr>
          <p:spPr bwMode="auto">
            <a:xfrm>
              <a:off x="4397" y="4213"/>
              <a:ext cx="423" cy="418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Ф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452" name="Text Box 4"/>
            <p:cNvSpPr txBox="1">
              <a:spLocks noChangeArrowheads="1"/>
            </p:cNvSpPr>
            <p:nvPr/>
          </p:nvSpPr>
          <p:spPr bwMode="auto">
            <a:xfrm>
              <a:off x="5950" y="3935"/>
              <a:ext cx="423" cy="41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451" name="Text Box 3"/>
            <p:cNvSpPr txBox="1">
              <a:spLocks noChangeArrowheads="1"/>
            </p:cNvSpPr>
            <p:nvPr/>
          </p:nvSpPr>
          <p:spPr bwMode="auto">
            <a:xfrm>
              <a:off x="3408" y="4771"/>
              <a:ext cx="424" cy="41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Р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450" name="Text Box 2"/>
            <p:cNvSpPr txBox="1">
              <a:spLocks noChangeArrowheads="1"/>
            </p:cNvSpPr>
            <p:nvPr/>
          </p:nvSpPr>
          <p:spPr bwMode="auto">
            <a:xfrm>
              <a:off x="5244" y="4631"/>
              <a:ext cx="423" cy="41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4462" name="Rectangle 14"/>
          <p:cNvSpPr>
            <a:spLocks noChangeArrowheads="1"/>
          </p:cNvSpPr>
          <p:nvPr/>
        </p:nvSpPr>
        <p:spPr bwMode="auto">
          <a:xfrm>
            <a:off x="611560" y="3673769"/>
            <a:ext cx="85324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Какое слово получилось? (Африка)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Покажи на карте этот ответ.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Подчеркни названия естественных водоёмов одной чертой, а искусственных – двумя чертами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45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sz="4000" dirty="0" smtClean="0"/>
              <a:t>       река                озеро                 море</a:t>
            </a:r>
          </a:p>
          <a:p>
            <a:pPr>
              <a:buNone/>
            </a:pPr>
            <a:r>
              <a:rPr lang="ru-RU" sz="4000" dirty="0" smtClean="0"/>
              <a:t>       канал              океан                 водохранилище</a:t>
            </a:r>
          </a:p>
          <a:p>
            <a:pPr>
              <a:buNone/>
            </a:pPr>
            <a:r>
              <a:rPr lang="ru-RU" sz="4000" dirty="0" smtClean="0"/>
              <a:t>       пруд                болото              скважина</a:t>
            </a:r>
          </a:p>
          <a:p>
            <a:pPr>
              <a:buNone/>
            </a:pPr>
            <a:r>
              <a:rPr lang="ru-RU" sz="4000" dirty="0" smtClean="0"/>
              <a:t>       ручей              родник              колодец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4000" i="1" dirty="0" smtClean="0"/>
              <a:t>Ответ: </a:t>
            </a:r>
          </a:p>
          <a:p>
            <a:pPr>
              <a:buNone/>
            </a:pPr>
            <a:r>
              <a:rPr lang="ru-RU" sz="4000" i="1" dirty="0" smtClean="0"/>
              <a:t>естественные – река, ручей, озеро, океан, болото, родник, море;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искусственные – канал, пруд, водохранилище, скважина, колодец.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188913"/>
            <a:ext cx="8569325" cy="6480175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5219700" y="2420938"/>
            <a:ext cx="381000" cy="304800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 rot="-1642278">
            <a:off x="3505200" y="28194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FF3300"/>
          </a:solidFill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9" name="AutoShape 7"/>
          <p:cNvSpPr>
            <a:spLocks noChangeArrowheads="1"/>
          </p:cNvSpPr>
          <p:nvPr/>
        </p:nvSpPr>
        <p:spPr bwMode="auto">
          <a:xfrm rot="-1642278">
            <a:off x="4038600" y="25146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FF3300"/>
          </a:solidFill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  <p:bldP spid="84998" grpId="0" animBg="1"/>
      <p:bldP spid="8499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Arial" pitchFamily="34" charset="0"/>
                <a:ea typeface="Times New Roman" pitchFamily="18" charset="0"/>
              </a:rPr>
              <a:t>Графический диктант «Животные тундры».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683568" y="1146928"/>
            <a:ext cx="777686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Послушайте внимательно высказывания. Если вы согласны с высказыванием ставьте +, если нет -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В тундре водится небольшой по размету грызун – лемминг.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Белая куропатка – хищная птица.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Белая сова – растительноядная птица.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Белая куропатка и белая сова постоянно живут в тундре.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Песцы питаются леммингами.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6. Дикий северный олень питается ягелем.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7. Летом в тундре немного комаров и мушек, так как для них нет корма.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8. Полярные волки в основном охотятся на больных оленей.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9. Плотное оперение белой совы защищает её от ледяных ветров.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10. Кулики и утки питаются растениями и насекомыми.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Ответы: + - - + + + - + + +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3" y="2060849"/>
          <a:ext cx="8352928" cy="2880320"/>
        </p:xfrm>
        <a:graphic>
          <a:graphicData uri="http://schemas.openxmlformats.org/drawingml/2006/table">
            <a:tbl>
              <a:tblPr/>
              <a:tblGrid>
                <a:gridCol w="4021100"/>
                <a:gridCol w="1414986"/>
                <a:gridCol w="1042445"/>
                <a:gridCol w="1004022"/>
                <a:gridCol w="870375"/>
              </a:tblGrid>
              <a:tr h="264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Формы земной поверхности.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Равнины.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Холмы.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Овраги.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Горы.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Небольшие возвышенности, имеющие вершину, склоны и подошву.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Большие пространства ровной  местности.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Резкие ветвистые углубления с крутыми склонами, размытыми дождем и снегом.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Очень высокие возвышенности, вершины которых покрыты снегом.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3568" y="552545"/>
            <a:ext cx="79928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Arial" pitchFamily="34" charset="0"/>
                <a:ea typeface="Times New Roman" pitchFamily="18" charset="0"/>
              </a:rPr>
              <a:t>  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Перфокарта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По горизонтали записаны вопросы, а по вертикали – ответы. Прочитай вопрос, выбери правильный ответ из числа предложенных и, при пересечении вопроса и ответа, поставь условный знак - +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4945" y="5044825"/>
            <a:ext cx="44741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i="1" dirty="0" smtClean="0">
                <a:latin typeface="Arial" pitchFamily="34" charset="0"/>
                <a:ea typeface="Times New Roman" pitchFamily="18" charset="0"/>
              </a:rPr>
              <a:t>Ответ: холмы, равнины, овраги, горы.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Найди самое маленькое число . Выпиши в рамочку только нечетные числа в порядке возрастания . Под ними запиши соответствующие им буквы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57200" y="1700808"/>
          <a:ext cx="5626964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  <a:gridCol w="401926"/>
              </a:tblGrid>
              <a:tr h="468052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55150" marR="55150"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55150" marR="5515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55150" marR="55150"/>
                </a:tc>
              </a:tr>
            </a:tbl>
          </a:graphicData>
        </a:graphic>
      </p:graphicFrame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539551" y="2852738"/>
          <a:ext cx="3672410" cy="803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630"/>
                <a:gridCol w="524630"/>
                <a:gridCol w="524630"/>
                <a:gridCol w="524630"/>
                <a:gridCol w="524630"/>
                <a:gridCol w="524630"/>
                <a:gridCol w="524630"/>
              </a:tblGrid>
              <a:tr h="4322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323528" y="3998597"/>
            <a:ext cx="842493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Какое слово получилось? (Евразия)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Покажи на карте этот ответ.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Виды коррекционных упражнений.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Динамичность восприятия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Задания по степени нарастающей трудности.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Задания на различный доминантный анализатор.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Смена видов деятельности. </a:t>
            </a:r>
            <a:endParaRPr lang="ru-RU" sz="2000" dirty="0" smtClean="0">
              <a:solidFill>
                <a:srgbClr val="00B05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Продуктивность обработки информации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Самостоятельная работа учащихся.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Дозированная поэтапная помощь педагога.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Перенос показанного способа обработки информации на свое индивидуальное задание.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и коррекция высших психических функций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Включение в урок специальных упражнений по коррекции высших психических функций.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Задания с опорой на несколько анализаторов.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Мотивация к учению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Постановка законченных инструкций.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Включение в урок элементов сегодняшней жизни.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Проблемные задания.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4. Призы, поощрения, словесная оценка.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1" name="Group 103"/>
          <p:cNvGraphicFramePr>
            <a:graphicFrameLocks noGrp="1"/>
          </p:cNvGraphicFramePr>
          <p:nvPr/>
        </p:nvGraphicFramePr>
        <p:xfrm>
          <a:off x="971550" y="404813"/>
          <a:ext cx="7488238" cy="5730240"/>
        </p:xfrm>
        <a:graphic>
          <a:graphicData uri="http://schemas.openxmlformats.org/drawingml/2006/table">
            <a:tbl>
              <a:tblPr/>
              <a:tblGrid>
                <a:gridCol w="2495550"/>
                <a:gridCol w="2497138"/>
                <a:gridCol w="2495550"/>
              </a:tblGrid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 класс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  класс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 класс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учебником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учебником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учебником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Комментированное чтение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вслух отрывков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Устные ответы на вопросы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в тексте ответов на вопросы учителя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Самостоятельное чтение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постановка вопросов к тексту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домашних заданий по учебнику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рассказов по иллюстрациям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Наглядные методы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Наглядные методы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Наглядные методы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Иллюстративный материал применяется для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формирования первичных исторических представлений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Одновременно используют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иллюстрации, рисунка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Иллюстрации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Макеты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Схемы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Иллюстративный материал применяется для формирования и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закрепления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исторических представлений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Одновременно используют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иллюстрации, рисунка, картины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Иллюстрации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Макеты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Схемы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 -презентации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наглядностью имеет приоритетное значение, т.к.способствует более полному закреплению исторических представлений 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-рассматривание иллюстративного материала по плану(выделение главного, нахождение второстепенного)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-беседа по вопросам после анализа картин ,видеоматериалов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-анализ схем с опорой на материал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17" name="Group 145"/>
          <p:cNvGraphicFramePr>
            <a:graphicFrameLocks noGrp="1"/>
          </p:cNvGraphicFramePr>
          <p:nvPr>
            <p:ph/>
          </p:nvPr>
        </p:nvGraphicFramePr>
        <p:xfrm>
          <a:off x="250825" y="274638"/>
          <a:ext cx="8569325" cy="6563995"/>
        </p:xfrm>
        <a:graphic>
          <a:graphicData uri="http://schemas.openxmlformats.org/drawingml/2006/table">
            <a:tbl>
              <a:tblPr/>
              <a:tblGrid>
                <a:gridCol w="2089150"/>
                <a:gridCol w="4537075"/>
                <a:gridCol w="1943100"/>
              </a:tblGrid>
              <a:tr h="34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картой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картой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картой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целях формирования пространственных представлений)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целях формирования пространственных представлений)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целях формирования пространственных представлений)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Показать город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Показать государство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Показать столицу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Показать границы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Показать места сражений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Многократные упражнения учащихся в локализации событий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территорий(под контролем учителя)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Срисовывание через кальку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обводка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Самостоятельное нахождение объекта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Соотнесение сведений на карте и в учебнике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Словарная работа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Словарная работа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Словарная работа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4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 знакомятся с новыми понятиями,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учатся их выделять , объяснять,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находить в тексте учебника, употреблять новые слова в ответе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многократное проговаривание про себя и вслух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многократное использование понятия в разных частях урока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закрепление игровыми методами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самостоятельное объяснение понятия  с опорой на словарь учебника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работы со словарем увеличивается до 5-6 слов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словарная работа усложняется: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даются задания на самостоятельное объяснение новых слов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разгадывание кроссвордов по новым словам( понятиям)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ВВОДИТСЯ новый вид самостоятельной работы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рассказов по опорным словам,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использованием иллюстративного материала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Добавляется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слов тексте, их употребление в речи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Новые слова записываются в тетрадь, по ним составляются кроссворды, ребусы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81" name="Group 61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6"/>
        </p:xfrm>
        <a:graphic>
          <a:graphicData uri="http://schemas.openxmlformats.org/drawingml/2006/table">
            <a:tbl>
              <a:tblPr/>
              <a:tblGrid>
                <a:gridCol w="2779713"/>
                <a:gridCol w="2724150"/>
                <a:gridCol w="2725737"/>
              </a:tblGrid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рассказом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 прочитанного текста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по опорным словам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по иллюстративному материалу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творческого рассказа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Тематические рассказы для домашней работы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 урок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отдельных фрагментов, раскрывающих последовательность изучаемых событий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и после просмотра беседа по вопросам плана урока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6" name="Group 38"/>
          <p:cNvGraphicFramePr>
            <a:graphicFrameLocks noGrp="1"/>
          </p:cNvGraphicFramePr>
          <p:nvPr>
            <p:ph idx="1"/>
          </p:nvPr>
        </p:nvGraphicFramePr>
        <p:xfrm>
          <a:off x="457200" y="765175"/>
          <a:ext cx="8229600" cy="380365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73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 класс</a:t>
                      </a:r>
                      <a:endParaRPr kumimoji="0" lang="ru-RU" sz="2000" b="0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рассказом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 прочитанного текста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по опорным словам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по иллюстративному материалу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творческого рассказа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Тематические рассказы для домашней работы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0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 урок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отдельных фрагментов, раскрывающих последовательность изучаемых событий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и после просмотра беседа по вопросам плана урока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Список источников иллюстраций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576131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Топор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http://www.rony.h12.ru/lesson19/axe.htm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Ведро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http://www.sp-comfort.ru/vedro-plastikovoe/vedro-plastic-2/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Ножницы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http://olgashylepova.7910.org/index.php?cPath=168_156&amp;osCsid=8741e16f89db7ad2f7edd449ac4c24ea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Грабли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http://modelist-konstruktor.com/malaya_mexanizacziya/modernizirovannye-grabli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Молоток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http://900igr.net/kartinki/predmety/Instrumenty-1.files/008-Molotok.html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Нож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http://www.projectk.ru/goods/product/6462/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Кувшин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http://www.posuda-shop.ru/cgi-bin/posuda.pl?describe=6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Утюг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http://img15.nnm.me/1/0/8/f/7/ad58a089cbb1e803b5700079a61.jpg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Кисточка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http://dalincom.ru/goods-3007.html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Наложенные контуры- одежда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http://dob.1september.ru/2001/01/4.htm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Наложенные контуры -  животные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http://dob.1september.ru/2001/01/4.htm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Наложенные контуры -  транспорт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http://dob.1september.ru/2001/01/4.htm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Наложенные контуры- посуда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http://olesya-emelyanova.ru/nastoljnye_igry-uchis_igraya_kontury.html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Наложенные контуры (слайд    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http://www.humanbrain.ru/luria/luria-3_06_b3.htm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Кошка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http://copypast.ru/engine/modules/imagepreview.php?image=http://copypast.ru/uploads/posts/1285673333_4.jpg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Щенок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http://mamaschool.ru/bez-rubriki/zagadki-pro-sobaku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Козленок , жираф , слон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http://segalega.ucoz.ru/news/skazochnye_personazhi_v_kartinkakh_zhivotnye_chast_2/2011-04-18-190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Сказочные персонажи (черепаха, лягушка, крокодил, тигр, лев, обезьяна)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http://segalega.ucoz.ru/news/skazochnye_personazhi_v_kartinkakh_zhivotnye_chast_2/2011-04-18-190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Корзина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http://www.shutterstock.com/pic.mhtml?id=26651776&amp;rid=110884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Батон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http://poselenie.ucoz.ru/publ/4-1-0-56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Хлеб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http://www.tiptip.ru/p/15/hleb_rzhano-pshenichnyj/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Яйца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http://www.vetsfera.ru/yica_kyrinye/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Картофель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http://ovoschnoy.ru/wp-content/uploads/2012/03/kartofel2.jpg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Лук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http://voviyes.ru/lechebnye-rastenia/luk-lekarstvo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Морковь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http://www.timeboil.ru/vegetables/carrot/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Капуста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5"/>
              </a:rPr>
              <a:t>http://vedmir.ru/wp-content/uploads/2013/08/%D0%B661.jpg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Яблоки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6"/>
              </a:rPr>
              <a:t>http://www.hqoboi.com/img/food/yabloki-foto-09.jpg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Конфеты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7"/>
              </a:rPr>
              <a:t>http://news.unipack.ru/28475/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Апельсин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8"/>
              </a:rPr>
              <a:t>http://0day-4you.ru/kitchen/820-yarkiy-spelyy-apelsin.html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Корзина продуктовая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9"/>
              </a:rPr>
              <a:t>http://layder.ru/magazin/?mode=product&amp;product_id=472011&amp;folder_id=296746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Божьи коровки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0"/>
              </a:rPr>
              <a:t>http://blestiashki.narod.ru/2/121.gif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Буратино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1"/>
              </a:rPr>
              <a:t>http://fotki.yandex.ru/users/marinkop/view/536500/?page=3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</p:txBody>
      </p:sp>
      <p:sp>
        <p:nvSpPr>
          <p:cNvPr id="4" name="Управляющая кнопка: домой 3">
            <a:hlinkClick r:id="rId32" action="ppaction://hlinksldjump" highlightClick="1"/>
          </p:cNvPr>
          <p:cNvSpPr/>
          <p:nvPr/>
        </p:nvSpPr>
        <p:spPr>
          <a:xfrm>
            <a:off x="8172450" y="6092825"/>
            <a:ext cx="647700" cy="538163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Источники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Список источников основного содержания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133600"/>
            <a:ext cx="8207375" cy="2374900"/>
          </a:xfrm>
        </p:spPr>
        <p:txBody>
          <a:bodyPr/>
          <a:lstStyle/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Книга «Изографы»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Братченко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А.Ф. , Сербина Л.Ф. , изд.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Ставропольсервисшкола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1998 год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«Учимся быть внимательными» С.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Гаврина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изд. Академия развития, 2005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Орудия труда</a:t>
            </a:r>
            <a:endParaRPr lang="ru-RU" sz="8000" dirty="0"/>
          </a:p>
        </p:txBody>
      </p:sp>
      <p:pic>
        <p:nvPicPr>
          <p:cNvPr id="1026" name="Picture 2" descr="http://im3-tub-ru.yandex.net/i?id=526253274-09-72&amp;n=2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132856"/>
            <a:ext cx="3744416" cy="3816424"/>
          </a:xfrm>
          <a:prstGeom prst="rect">
            <a:avLst/>
          </a:prstGeom>
          <a:noFill/>
        </p:spPr>
      </p:pic>
      <p:pic>
        <p:nvPicPr>
          <p:cNvPr id="1030" name="Picture 6" descr="http://im6-tub-ru.yandex.net/i?id=128440338-05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772816"/>
            <a:ext cx="360040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ОСОБЕННОСТИ ПРИРОДЫ.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ЗОНА ТУНДРЫ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900igr.net/datai/geografija/Prirodnaja-zona-Tundra/0013-013-Vsledstvie-nizkoj-temperatury-vozdukha-isparjaemost-ochen-mala-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556792"/>
            <a:ext cx="8280920" cy="51125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214313"/>
            <a:ext cx="7572375" cy="646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ЖИВОТНЫЙ МИР ТУНДРЫ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88" y="1071563"/>
            <a:ext cx="7143750" cy="7080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птиц густое оперение и защитная белая окраска,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зверей – густой мех, толстый подкожный слой жира.</a:t>
            </a:r>
          </a:p>
        </p:txBody>
      </p:sp>
      <p:pic>
        <p:nvPicPr>
          <p:cNvPr id="10244" name="Рисунок 4" descr="северный олень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1928813"/>
            <a:ext cx="2524125" cy="20002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0245" name="Рисунок 7" descr="чудо лемминг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25" y="2071688"/>
            <a:ext cx="2571750" cy="19288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643313" y="3571875"/>
            <a:ext cx="2143125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Лемминг</a:t>
            </a:r>
          </a:p>
        </p:txBody>
      </p:sp>
      <p:pic>
        <p:nvPicPr>
          <p:cNvPr id="10247" name="Рисунок 9" descr="0060-078-Pesets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63" y="2071688"/>
            <a:ext cx="2714625" cy="17716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57250" y="3786188"/>
            <a:ext cx="2143125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Северный олень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72375" y="3429000"/>
            <a:ext cx="1319213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Песец </a:t>
            </a:r>
          </a:p>
        </p:txBody>
      </p:sp>
      <p:pic>
        <p:nvPicPr>
          <p:cNvPr id="10250" name="Рисунок 14" descr="0056-073-Belaja-sova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" y="4143375"/>
            <a:ext cx="1643063" cy="2524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0251" name="Рисунок 15" descr="гагарка-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13" y="4286250"/>
            <a:ext cx="2095500" cy="1928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0252" name="Рисунок 16" descr="кур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57938" y="4071938"/>
            <a:ext cx="2119312" cy="24828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57250" y="6286500"/>
            <a:ext cx="2143125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Полярная сова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7625" y="6286500"/>
            <a:ext cx="1571625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Гагарка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6563" y="6215063"/>
            <a:ext cx="2143125" cy="4000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Белая куропатка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" descr="0001-001-Tundra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291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75" y="214313"/>
            <a:ext cx="7572375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Batang" pitchFamily="18" charset="-127"/>
                <a:ea typeface="Batang" pitchFamily="18" charset="-127"/>
              </a:rPr>
              <a:t>РАСТИТЕЛЬНЫЙ МИР ТУНДРЫ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625" y="1143000"/>
            <a:ext cx="8143875" cy="7080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Растения низкорослые, стелющиеся, почти у всех небольшие корни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мелкие листья.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9063" y="2071688"/>
            <a:ext cx="3095625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88" y="2017713"/>
            <a:ext cx="30718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313" y="4670425"/>
            <a:ext cx="3000375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72188" y="4533900"/>
            <a:ext cx="307181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285750" y="2214563"/>
            <a:ext cx="2571750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Карликовая   ива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6500" y="2071688"/>
            <a:ext cx="2571750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Карликовая  берёза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57250" y="4714875"/>
            <a:ext cx="1714500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Черника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86563" y="4643438"/>
            <a:ext cx="1785937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Морошка</a:t>
            </a:r>
          </a:p>
        </p:txBody>
      </p:sp>
      <p:pic>
        <p:nvPicPr>
          <p:cNvPr id="8205" name="Picture 4" descr="ягель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43313" y="2071688"/>
            <a:ext cx="1857375" cy="2119312"/>
          </a:xfrm>
          <a:prstGeom prst="rect">
            <a:avLst/>
          </a:prstGeom>
          <a:noFill/>
          <a:ln w="19050">
            <a:noFill/>
            <a:prstDash val="dash"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3929063" y="3643313"/>
            <a:ext cx="1214437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Мхи</a:t>
            </a:r>
          </a:p>
        </p:txBody>
      </p:sp>
      <p:pic>
        <p:nvPicPr>
          <p:cNvPr id="8207" name="Picture 7" descr="лишай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00438" y="4357688"/>
            <a:ext cx="2286000" cy="2387600"/>
          </a:xfrm>
          <a:prstGeom prst="rect">
            <a:avLst/>
          </a:prstGeom>
          <a:noFill/>
          <a:ln w="19050">
            <a:noFill/>
            <a:prstDash val="dash"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3857625" y="6143625"/>
            <a:ext cx="1571625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Лишайники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900igr.net/datai/geografija/Prirodnaja-zona-Tundra/0016-018-Pochvy-tundr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988840"/>
            <a:ext cx="5715000" cy="37814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://900igr.net/datai/geografija/Prirodnaja-zona-Tundra/0014-015-V-tundre-mnogo-vody-vysokaja-stepen-vlazhnosti-pochvy-i-vozdukh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096250" cy="60674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Групповая работа на уроке: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северные олени не замерзают даже в сильные холода? Что защищает их от холода?</a:t>
            </a:r>
            <a:endParaRPr lang="ru-RU" dirty="0"/>
          </a:p>
        </p:txBody>
      </p:sp>
      <p:pic>
        <p:nvPicPr>
          <p:cNvPr id="56322" name="Picture 2" descr="Северный олень бежит по снегу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996952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450" y="404813"/>
            <a:ext cx="9099550" cy="5002212"/>
          </a:xfrm>
          <a:prstGeom prst="rect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441950"/>
            <a:ext cx="9144000" cy="13716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 lIns="92075" tIns="46038" rIns="92075" bIns="46038"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dirty="0" smtClean="0"/>
              <a:t>Решающая битва с Орденом состоялась 5 </a:t>
            </a:r>
            <a:r>
              <a:rPr lang="ru-RU" sz="2800" dirty="0" err="1" smtClean="0"/>
              <a:t>апре-ля</a:t>
            </a:r>
            <a:r>
              <a:rPr lang="ru-RU" sz="2800" dirty="0" smtClean="0"/>
              <a:t> 1242 года на Чудском </a:t>
            </a:r>
            <a:r>
              <a:rPr lang="ru-RU" sz="2800" dirty="0" err="1" smtClean="0"/>
              <a:t>озере.Зная</a:t>
            </a:r>
            <a:r>
              <a:rPr lang="ru-RU" sz="2800" dirty="0" smtClean="0"/>
              <a:t> тактику рыцарей Александр вывел дружину на лед.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-458788"/>
            <a:ext cx="8686800" cy="1008063"/>
          </a:xfrm>
          <a:gradFill rotWithShape="0">
            <a:gsLst>
              <a:gs pos="0">
                <a:srgbClr val="005CBF"/>
              </a:gs>
              <a:gs pos="12500">
                <a:srgbClr val="0087E6"/>
              </a:gs>
              <a:gs pos="37500">
                <a:srgbClr val="21D6E0"/>
              </a:gs>
              <a:gs pos="50000">
                <a:srgbClr val="03D4A8"/>
              </a:gs>
              <a:gs pos="62500">
                <a:srgbClr val="21D6E0"/>
              </a:gs>
              <a:gs pos="87500">
                <a:srgbClr val="0087E6"/>
              </a:gs>
              <a:gs pos="100000">
                <a:srgbClr val="005CBF"/>
              </a:gs>
            </a:gsLst>
            <a:lin ang="0" scaled="1"/>
          </a:gradFill>
          <a:ln w="76200">
            <a:solidFill>
              <a:srgbClr val="660033"/>
            </a:solidFill>
          </a:ln>
        </p:spPr>
        <p:txBody>
          <a:bodyPr lIns="92075" tIns="46038" rIns="92075" bIns="46038" anchor="b"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2"/>
                </a:solidFill>
              </a:rPr>
              <a:t>3.Ледовое побоище.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Прямо у крутого берега он поставил свой обоз.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Перед ним выстроились основные </a:t>
            </a:r>
            <a:r>
              <a:rPr lang="ru-RU" sz="28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силы-княжеская</a:t>
            </a: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дружина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флангах расположились полки правой и левой руки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на правом </a:t>
            </a:r>
            <a:r>
              <a:rPr lang="ru-RU" sz="28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фланге Александр спрятал засадный полк. Перед дружиной расположились </a:t>
            </a: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лучники.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Битва началась с атаки рыцарей в центр новгородского войска.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5441950"/>
            <a:ext cx="9144000" cy="13716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«Свинья» прорвала новгородский строй, казалось победа близка, но тут рыцари уперлись в крутой берег, а развернуться им мешали телеги из обоза. 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5157788"/>
            <a:ext cx="9144000" cy="1655762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Воспользовавшись остановкой противника Александр отдал приказ перейти в наступление полкам правой и левой руки, а вскоре удар нанес и засадный полк.</a:t>
            </a:r>
          </a:p>
        </p:txBody>
      </p:sp>
      <p:pic>
        <p:nvPicPr>
          <p:cNvPr id="7180" name="Picture 12" descr="cnvt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1563" y="1511300"/>
            <a:ext cx="1779587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cnvt0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6675" y="1293813"/>
            <a:ext cx="216058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 descr="cnvt5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1289050"/>
            <a:ext cx="17510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 descr="cnvt4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713" y="4005263"/>
            <a:ext cx="2239962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 descr="cnvt0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6675" y="234950"/>
            <a:ext cx="108108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 descr="cnvt1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620713"/>
            <a:ext cx="1081087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8" descr="cnvt3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446338"/>
            <a:ext cx="1728788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53 0.10231 L 0.38246 -0.3493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05579 L -0.05903 0.2134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79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85 0.03148 L -0.27552 0.0104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4.44444E-6 C -0.00921 0.00301 -0.01841 0.0051 -0.02726 0.00903 C -0.03716 0.02269 -0.02552 0.00857 -0.03871 0.01829 C -0.04341 0.02176 -0.05226 0.03033 -0.05226 0.03033 C -0.05781 0.04144 -0.06493 0.04954 -0.07049 0.06065 C -0.07292 0.1676 -0.07274 0.1294 -0.07274 0.1757 " pathEditMode="relative" ptsTypes="fffffA">
                                      <p:cBhvr>
                                        <p:cTn id="78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  <p:bldP spid="7177" grpId="0" animBg="1" autoUpdateAnimBg="0"/>
      <p:bldP spid="7178" grpId="0" animBg="1" autoUpdateAnimBg="0"/>
      <p:bldP spid="717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1.  Растения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857232"/>
            <a:ext cx="40719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571744"/>
            <a:ext cx="785818" cy="37862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иагональная полоса 5"/>
          <p:cNvSpPr/>
          <p:nvPr/>
        </p:nvSpPr>
        <p:spPr>
          <a:xfrm>
            <a:off x="1857356" y="3000372"/>
            <a:ext cx="571504" cy="785818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>
            <a:off x="1928794" y="4643446"/>
            <a:ext cx="428628" cy="571504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 rot="8288730" flipV="1">
            <a:off x="2200192" y="3314943"/>
            <a:ext cx="428628" cy="335019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 rot="6740431">
            <a:off x="384650" y="1739024"/>
            <a:ext cx="642942" cy="1571636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 flipV="1">
            <a:off x="2071670" y="3857628"/>
            <a:ext cx="214314" cy="1000132"/>
          </a:xfrm>
          <a:prstGeom prst="diagStrip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 rot="3413632">
            <a:off x="1962429" y="5101224"/>
            <a:ext cx="642942" cy="428628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иагональная полоса 11"/>
          <p:cNvSpPr/>
          <p:nvPr/>
        </p:nvSpPr>
        <p:spPr>
          <a:xfrm rot="8254001">
            <a:off x="582604" y="3715047"/>
            <a:ext cx="500066" cy="1285884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2214546" y="2643182"/>
            <a:ext cx="214314" cy="285752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2143108" y="3857628"/>
            <a:ext cx="214314" cy="285752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>
            <a:off x="1000100" y="2000240"/>
            <a:ext cx="285752" cy="42862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 rot="16200000">
            <a:off x="428596" y="2357430"/>
            <a:ext cx="285752" cy="571504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/>
          <p:cNvSpPr/>
          <p:nvPr/>
        </p:nvSpPr>
        <p:spPr>
          <a:xfrm flipH="1" flipV="1">
            <a:off x="642910" y="4143380"/>
            <a:ext cx="285752" cy="357190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/>
          <p:cNvSpPr/>
          <p:nvPr/>
        </p:nvSpPr>
        <p:spPr>
          <a:xfrm rot="5400000">
            <a:off x="2393141" y="5464983"/>
            <a:ext cx="285752" cy="357190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2357422" y="4214818"/>
            <a:ext cx="285752" cy="500066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иагональная полоса 19"/>
          <p:cNvSpPr/>
          <p:nvPr/>
        </p:nvSpPr>
        <p:spPr>
          <a:xfrm rot="13088234">
            <a:off x="833506" y="4603462"/>
            <a:ext cx="357190" cy="500066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Диагональная полоса 20"/>
          <p:cNvSpPr/>
          <p:nvPr/>
        </p:nvSpPr>
        <p:spPr>
          <a:xfrm>
            <a:off x="1142976" y="2428868"/>
            <a:ext cx="285752" cy="357190"/>
          </a:xfrm>
          <a:prstGeom prst="diagStri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16" idx="2"/>
          </p:cNvCxnSpPr>
          <p:nvPr/>
        </p:nvCxnSpPr>
        <p:spPr>
          <a:xfrm>
            <a:off x="857224" y="264318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Арка 23"/>
          <p:cNvSpPr/>
          <p:nvPr/>
        </p:nvSpPr>
        <p:spPr>
          <a:xfrm flipV="1">
            <a:off x="4357686" y="2786058"/>
            <a:ext cx="428628" cy="36433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 flipV="1">
            <a:off x="4000496" y="4714884"/>
            <a:ext cx="428628" cy="164305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 flipV="1">
            <a:off x="4643438" y="4071942"/>
            <a:ext cx="500066" cy="2286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32-конечная звезда 26"/>
          <p:cNvSpPr/>
          <p:nvPr/>
        </p:nvSpPr>
        <p:spPr>
          <a:xfrm>
            <a:off x="5429256" y="4000504"/>
            <a:ext cx="357190" cy="357190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32-конечная звезда 27"/>
          <p:cNvSpPr/>
          <p:nvPr/>
        </p:nvSpPr>
        <p:spPr>
          <a:xfrm>
            <a:off x="3571868" y="4572008"/>
            <a:ext cx="285752" cy="285752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32-конечная звезда 28"/>
          <p:cNvSpPr/>
          <p:nvPr/>
        </p:nvSpPr>
        <p:spPr>
          <a:xfrm>
            <a:off x="4357686" y="5072074"/>
            <a:ext cx="285752" cy="285752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апля 29"/>
          <p:cNvSpPr/>
          <p:nvPr/>
        </p:nvSpPr>
        <p:spPr>
          <a:xfrm>
            <a:off x="4000496" y="4214818"/>
            <a:ext cx="214314" cy="42862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апля 30"/>
          <p:cNvSpPr/>
          <p:nvPr/>
        </p:nvSpPr>
        <p:spPr>
          <a:xfrm>
            <a:off x="3857620" y="5000636"/>
            <a:ext cx="214314" cy="42862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апля 31"/>
          <p:cNvSpPr/>
          <p:nvPr/>
        </p:nvSpPr>
        <p:spPr>
          <a:xfrm>
            <a:off x="4857752" y="3786190"/>
            <a:ext cx="285752" cy="42862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апля 32"/>
          <p:cNvSpPr/>
          <p:nvPr/>
        </p:nvSpPr>
        <p:spPr>
          <a:xfrm>
            <a:off x="5214942" y="5357826"/>
            <a:ext cx="285752" cy="357190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071934" y="6072206"/>
            <a:ext cx="1000132" cy="35719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7405729">
            <a:off x="4707382" y="4714184"/>
            <a:ext cx="100013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 rot="1978643">
            <a:off x="3978409" y="4827853"/>
            <a:ext cx="42862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 rot="18155701">
            <a:off x="4975985" y="5700809"/>
            <a:ext cx="50006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иагональная полоса 37"/>
          <p:cNvSpPr/>
          <p:nvPr/>
        </p:nvSpPr>
        <p:spPr>
          <a:xfrm rot="5400000">
            <a:off x="4357686" y="4572008"/>
            <a:ext cx="500066" cy="7143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Диагональная полоса 38"/>
          <p:cNvSpPr/>
          <p:nvPr/>
        </p:nvSpPr>
        <p:spPr>
          <a:xfrm>
            <a:off x="5214942" y="5214950"/>
            <a:ext cx="428628" cy="7143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Диагональная полоса 39"/>
          <p:cNvSpPr/>
          <p:nvPr/>
        </p:nvSpPr>
        <p:spPr>
          <a:xfrm>
            <a:off x="5214942" y="4714884"/>
            <a:ext cx="571504" cy="7143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Диагональная полоса 40"/>
          <p:cNvSpPr/>
          <p:nvPr/>
        </p:nvSpPr>
        <p:spPr>
          <a:xfrm rot="2340000">
            <a:off x="5006007" y="4863983"/>
            <a:ext cx="45719" cy="71438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Диагональная полоса 41"/>
          <p:cNvSpPr/>
          <p:nvPr/>
        </p:nvSpPr>
        <p:spPr>
          <a:xfrm>
            <a:off x="4786314" y="4429132"/>
            <a:ext cx="142876" cy="50006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2476340">
            <a:off x="3691355" y="5539172"/>
            <a:ext cx="357190" cy="63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 rot="18683216">
            <a:off x="4587967" y="4296425"/>
            <a:ext cx="42862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428728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Дерево</a:t>
            </a:r>
            <a:endParaRPr lang="ru-RU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000496" y="307181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Куст</a:t>
            </a:r>
            <a:endParaRPr lang="ru-RU" sz="32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715140" y="6143644"/>
            <a:ext cx="1500198" cy="21431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Капля 50"/>
          <p:cNvSpPr/>
          <p:nvPr/>
        </p:nvSpPr>
        <p:spPr>
          <a:xfrm>
            <a:off x="4500562" y="4000504"/>
            <a:ext cx="214314" cy="42862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апля 51"/>
          <p:cNvSpPr/>
          <p:nvPr/>
        </p:nvSpPr>
        <p:spPr>
          <a:xfrm>
            <a:off x="4786314" y="4929198"/>
            <a:ext cx="428628" cy="285752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апля 52"/>
          <p:cNvSpPr/>
          <p:nvPr/>
        </p:nvSpPr>
        <p:spPr>
          <a:xfrm>
            <a:off x="5572132" y="5072074"/>
            <a:ext cx="500066" cy="214314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Капля 53"/>
          <p:cNvSpPr/>
          <p:nvPr/>
        </p:nvSpPr>
        <p:spPr>
          <a:xfrm>
            <a:off x="5643570" y="4500570"/>
            <a:ext cx="214314" cy="285752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6643702" y="407194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Трава</a:t>
            </a:r>
            <a:endParaRPr lang="ru-RU" sz="3200" b="1" dirty="0"/>
          </a:p>
        </p:txBody>
      </p:sp>
      <p:sp>
        <p:nvSpPr>
          <p:cNvPr id="64" name="Овал 63"/>
          <p:cNvSpPr/>
          <p:nvPr/>
        </p:nvSpPr>
        <p:spPr>
          <a:xfrm>
            <a:off x="6286512" y="5643578"/>
            <a:ext cx="45719" cy="28575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7643834" y="5357826"/>
            <a:ext cx="45719" cy="28575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7215206" y="5286388"/>
            <a:ext cx="71438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358214" y="5643578"/>
            <a:ext cx="71438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715140" y="6000768"/>
            <a:ext cx="45719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929454" y="5500702"/>
            <a:ext cx="71438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32-конечная звезда 78"/>
          <p:cNvSpPr/>
          <p:nvPr/>
        </p:nvSpPr>
        <p:spPr>
          <a:xfrm>
            <a:off x="3643306" y="5143512"/>
            <a:ext cx="45719" cy="2857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32-конечная звезда 79"/>
          <p:cNvSpPr/>
          <p:nvPr/>
        </p:nvSpPr>
        <p:spPr>
          <a:xfrm>
            <a:off x="3428992" y="5143512"/>
            <a:ext cx="214314" cy="214314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32-конечная звезда 80"/>
          <p:cNvSpPr/>
          <p:nvPr/>
        </p:nvSpPr>
        <p:spPr>
          <a:xfrm>
            <a:off x="4214810" y="4572008"/>
            <a:ext cx="428628" cy="357190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32-конечная звезда 81"/>
          <p:cNvSpPr/>
          <p:nvPr/>
        </p:nvSpPr>
        <p:spPr>
          <a:xfrm>
            <a:off x="4071934" y="5286388"/>
            <a:ext cx="285752" cy="357190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32-конечная звезда 82"/>
          <p:cNvSpPr/>
          <p:nvPr/>
        </p:nvSpPr>
        <p:spPr>
          <a:xfrm>
            <a:off x="4714876" y="5357826"/>
            <a:ext cx="214314" cy="214314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32-конечная звезда 83"/>
          <p:cNvSpPr/>
          <p:nvPr/>
        </p:nvSpPr>
        <p:spPr>
          <a:xfrm>
            <a:off x="4929190" y="4286256"/>
            <a:ext cx="357190" cy="285752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857224" y="6072206"/>
            <a:ext cx="1357322" cy="35719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7715272" y="5643578"/>
            <a:ext cx="71438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7358082" y="5500702"/>
            <a:ext cx="71438" cy="2143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8072462" y="5500702"/>
            <a:ext cx="142876" cy="2857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олилиния 93"/>
          <p:cNvSpPr/>
          <p:nvPr/>
        </p:nvSpPr>
        <p:spPr>
          <a:xfrm>
            <a:off x="6293279" y="5315702"/>
            <a:ext cx="997917" cy="871342"/>
          </a:xfrm>
          <a:custGeom>
            <a:avLst/>
            <a:gdLst>
              <a:gd name="connsiteX0" fmla="*/ 451905 w 997917"/>
              <a:gd name="connsiteY0" fmla="*/ 871342 h 871342"/>
              <a:gd name="connsiteX1" fmla="*/ 368778 w 997917"/>
              <a:gd name="connsiteY1" fmla="*/ 835716 h 871342"/>
              <a:gd name="connsiteX2" fmla="*/ 297526 w 997917"/>
              <a:gd name="connsiteY2" fmla="*/ 800090 h 871342"/>
              <a:gd name="connsiteX3" fmla="*/ 261900 w 997917"/>
              <a:gd name="connsiteY3" fmla="*/ 764464 h 871342"/>
              <a:gd name="connsiteX4" fmla="*/ 226274 w 997917"/>
              <a:gd name="connsiteY4" fmla="*/ 740714 h 871342"/>
              <a:gd name="connsiteX5" fmla="*/ 202524 w 997917"/>
              <a:gd name="connsiteY5" fmla="*/ 705088 h 871342"/>
              <a:gd name="connsiteX6" fmla="*/ 131272 w 997917"/>
              <a:gd name="connsiteY6" fmla="*/ 681337 h 871342"/>
              <a:gd name="connsiteX7" fmla="*/ 60020 w 997917"/>
              <a:gd name="connsiteY7" fmla="*/ 621960 h 871342"/>
              <a:gd name="connsiteX8" fmla="*/ 12518 w 997917"/>
              <a:gd name="connsiteY8" fmla="*/ 550708 h 871342"/>
              <a:gd name="connsiteX9" fmla="*/ 643 w 997917"/>
              <a:gd name="connsiteY9" fmla="*/ 515082 h 871342"/>
              <a:gd name="connsiteX10" fmla="*/ 12518 w 997917"/>
              <a:gd name="connsiteY10" fmla="*/ 479456 h 871342"/>
              <a:gd name="connsiteX11" fmla="*/ 24394 w 997917"/>
              <a:gd name="connsiteY11" fmla="*/ 515082 h 871342"/>
              <a:gd name="connsiteX12" fmla="*/ 60020 w 997917"/>
              <a:gd name="connsiteY12" fmla="*/ 538833 h 871342"/>
              <a:gd name="connsiteX13" fmla="*/ 71895 w 997917"/>
              <a:gd name="connsiteY13" fmla="*/ 574459 h 871342"/>
              <a:gd name="connsiteX14" fmla="*/ 107521 w 997917"/>
              <a:gd name="connsiteY14" fmla="*/ 586334 h 871342"/>
              <a:gd name="connsiteX15" fmla="*/ 178773 w 997917"/>
              <a:gd name="connsiteY15" fmla="*/ 598210 h 871342"/>
              <a:gd name="connsiteX16" fmla="*/ 309402 w 997917"/>
              <a:gd name="connsiteY16" fmla="*/ 681337 h 871342"/>
              <a:gd name="connsiteX17" fmla="*/ 345027 w 997917"/>
              <a:gd name="connsiteY17" fmla="*/ 693212 h 871342"/>
              <a:gd name="connsiteX18" fmla="*/ 356903 w 997917"/>
              <a:gd name="connsiteY18" fmla="*/ 657586 h 871342"/>
              <a:gd name="connsiteX19" fmla="*/ 321277 w 997917"/>
              <a:gd name="connsiteY19" fmla="*/ 586334 h 871342"/>
              <a:gd name="connsiteX20" fmla="*/ 285651 w 997917"/>
              <a:gd name="connsiteY20" fmla="*/ 574459 h 871342"/>
              <a:gd name="connsiteX21" fmla="*/ 250025 w 997917"/>
              <a:gd name="connsiteY21" fmla="*/ 550708 h 871342"/>
              <a:gd name="connsiteX22" fmla="*/ 190648 w 997917"/>
              <a:gd name="connsiteY22" fmla="*/ 479456 h 871342"/>
              <a:gd name="connsiteX23" fmla="*/ 166898 w 997917"/>
              <a:gd name="connsiteY23" fmla="*/ 384454 h 871342"/>
              <a:gd name="connsiteX24" fmla="*/ 155022 w 997917"/>
              <a:gd name="connsiteY24" fmla="*/ 348828 h 871342"/>
              <a:gd name="connsiteX25" fmla="*/ 226274 w 997917"/>
              <a:gd name="connsiteY25" fmla="*/ 348828 h 871342"/>
              <a:gd name="connsiteX26" fmla="*/ 238150 w 997917"/>
              <a:gd name="connsiteY26" fmla="*/ 384454 h 871342"/>
              <a:gd name="connsiteX27" fmla="*/ 297526 w 997917"/>
              <a:gd name="connsiteY27" fmla="*/ 479456 h 871342"/>
              <a:gd name="connsiteX28" fmla="*/ 309402 w 997917"/>
              <a:gd name="connsiteY28" fmla="*/ 515082 h 871342"/>
              <a:gd name="connsiteX29" fmla="*/ 321277 w 997917"/>
              <a:gd name="connsiteY29" fmla="*/ 574459 h 871342"/>
              <a:gd name="connsiteX30" fmla="*/ 345027 w 997917"/>
              <a:gd name="connsiteY30" fmla="*/ 538833 h 871342"/>
              <a:gd name="connsiteX31" fmla="*/ 309402 w 997917"/>
              <a:gd name="connsiteY31" fmla="*/ 218199 h 871342"/>
              <a:gd name="connsiteX32" fmla="*/ 285651 w 997917"/>
              <a:gd name="connsiteY32" fmla="*/ 182573 h 871342"/>
              <a:gd name="connsiteX33" fmla="*/ 333152 w 997917"/>
              <a:gd name="connsiteY33" fmla="*/ 75695 h 871342"/>
              <a:gd name="connsiteX34" fmla="*/ 345027 w 997917"/>
              <a:gd name="connsiteY34" fmla="*/ 182573 h 871342"/>
              <a:gd name="connsiteX35" fmla="*/ 356903 w 997917"/>
              <a:gd name="connsiteY35" fmla="*/ 230075 h 871342"/>
              <a:gd name="connsiteX36" fmla="*/ 392529 w 997917"/>
              <a:gd name="connsiteY36" fmla="*/ 218199 h 871342"/>
              <a:gd name="connsiteX37" fmla="*/ 511282 w 997917"/>
              <a:gd name="connsiteY37" fmla="*/ 277576 h 871342"/>
              <a:gd name="connsiteX38" fmla="*/ 475656 w 997917"/>
              <a:gd name="connsiteY38" fmla="*/ 289451 h 871342"/>
              <a:gd name="connsiteX39" fmla="*/ 463781 w 997917"/>
              <a:gd name="connsiteY39" fmla="*/ 515082 h 871342"/>
              <a:gd name="connsiteX40" fmla="*/ 511282 w 997917"/>
              <a:gd name="connsiteY40" fmla="*/ 503207 h 871342"/>
              <a:gd name="connsiteX41" fmla="*/ 523157 w 997917"/>
              <a:gd name="connsiteY41" fmla="*/ 467581 h 871342"/>
              <a:gd name="connsiteX42" fmla="*/ 558783 w 997917"/>
              <a:gd name="connsiteY42" fmla="*/ 372579 h 871342"/>
              <a:gd name="connsiteX43" fmla="*/ 677537 w 997917"/>
              <a:gd name="connsiteY43" fmla="*/ 384454 h 871342"/>
              <a:gd name="connsiteX44" fmla="*/ 653786 w 997917"/>
              <a:gd name="connsiteY44" fmla="*/ 420080 h 871342"/>
              <a:gd name="connsiteX45" fmla="*/ 630035 w 997917"/>
              <a:gd name="connsiteY45" fmla="*/ 491332 h 871342"/>
              <a:gd name="connsiteX46" fmla="*/ 618160 w 997917"/>
              <a:gd name="connsiteY46" fmla="*/ 550708 h 871342"/>
              <a:gd name="connsiteX47" fmla="*/ 546908 w 997917"/>
              <a:gd name="connsiteY47" fmla="*/ 562584 h 871342"/>
              <a:gd name="connsiteX48" fmla="*/ 653786 w 997917"/>
              <a:gd name="connsiteY48" fmla="*/ 574459 h 871342"/>
              <a:gd name="connsiteX49" fmla="*/ 665661 w 997917"/>
              <a:gd name="connsiteY49" fmla="*/ 538833 h 871342"/>
              <a:gd name="connsiteX50" fmla="*/ 701287 w 997917"/>
              <a:gd name="connsiteY50" fmla="*/ 526958 h 871342"/>
              <a:gd name="connsiteX51" fmla="*/ 796290 w 997917"/>
              <a:gd name="connsiteY51" fmla="*/ 515082 h 871342"/>
              <a:gd name="connsiteX52" fmla="*/ 808165 w 997917"/>
              <a:gd name="connsiteY52" fmla="*/ 206324 h 871342"/>
              <a:gd name="connsiteX53" fmla="*/ 820040 w 997917"/>
              <a:gd name="connsiteY53" fmla="*/ 170698 h 871342"/>
              <a:gd name="connsiteX54" fmla="*/ 855666 w 997917"/>
              <a:gd name="connsiteY54" fmla="*/ 146947 h 871342"/>
              <a:gd name="connsiteX55" fmla="*/ 986295 w 997917"/>
              <a:gd name="connsiteY55" fmla="*/ 158823 h 871342"/>
              <a:gd name="connsiteX56" fmla="*/ 974420 w 997917"/>
              <a:gd name="connsiteY56" fmla="*/ 194449 h 871342"/>
              <a:gd name="connsiteX57" fmla="*/ 891292 w 997917"/>
              <a:gd name="connsiteY57" fmla="*/ 253825 h 871342"/>
              <a:gd name="connsiteX58" fmla="*/ 903168 w 997917"/>
              <a:gd name="connsiteY58" fmla="*/ 313202 h 87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997917" h="871342">
                <a:moveTo>
                  <a:pt x="451905" y="871342"/>
                </a:moveTo>
                <a:cubicBezTo>
                  <a:pt x="411934" y="858019"/>
                  <a:pt x="409870" y="859197"/>
                  <a:pt x="368778" y="835716"/>
                </a:cubicBezTo>
                <a:cubicBezTo>
                  <a:pt x="304322" y="798884"/>
                  <a:pt x="362843" y="821864"/>
                  <a:pt x="297526" y="800090"/>
                </a:cubicBezTo>
                <a:cubicBezTo>
                  <a:pt x="285651" y="788215"/>
                  <a:pt x="274802" y="775215"/>
                  <a:pt x="261900" y="764464"/>
                </a:cubicBezTo>
                <a:cubicBezTo>
                  <a:pt x="250936" y="755327"/>
                  <a:pt x="236366" y="750806"/>
                  <a:pt x="226274" y="740714"/>
                </a:cubicBezTo>
                <a:cubicBezTo>
                  <a:pt x="216182" y="730622"/>
                  <a:pt x="214627" y="712652"/>
                  <a:pt x="202524" y="705088"/>
                </a:cubicBezTo>
                <a:cubicBezTo>
                  <a:pt x="181294" y="691819"/>
                  <a:pt x="131272" y="681337"/>
                  <a:pt x="131272" y="681337"/>
                </a:cubicBezTo>
                <a:cubicBezTo>
                  <a:pt x="99605" y="660225"/>
                  <a:pt x="84638" y="653611"/>
                  <a:pt x="60020" y="621960"/>
                </a:cubicBezTo>
                <a:cubicBezTo>
                  <a:pt x="42495" y="599428"/>
                  <a:pt x="12518" y="550708"/>
                  <a:pt x="12518" y="550708"/>
                </a:cubicBezTo>
                <a:cubicBezTo>
                  <a:pt x="8560" y="538833"/>
                  <a:pt x="643" y="527600"/>
                  <a:pt x="643" y="515082"/>
                </a:cubicBezTo>
                <a:cubicBezTo>
                  <a:pt x="643" y="502564"/>
                  <a:pt x="0" y="479456"/>
                  <a:pt x="12518" y="479456"/>
                </a:cubicBezTo>
                <a:cubicBezTo>
                  <a:pt x="25036" y="479456"/>
                  <a:pt x="16574" y="505307"/>
                  <a:pt x="24394" y="515082"/>
                </a:cubicBezTo>
                <a:cubicBezTo>
                  <a:pt x="33310" y="526227"/>
                  <a:pt x="48145" y="530916"/>
                  <a:pt x="60020" y="538833"/>
                </a:cubicBezTo>
                <a:cubicBezTo>
                  <a:pt x="63978" y="550708"/>
                  <a:pt x="63044" y="565608"/>
                  <a:pt x="71895" y="574459"/>
                </a:cubicBezTo>
                <a:cubicBezTo>
                  <a:pt x="80746" y="583310"/>
                  <a:pt x="95301" y="583619"/>
                  <a:pt x="107521" y="586334"/>
                </a:cubicBezTo>
                <a:cubicBezTo>
                  <a:pt x="131026" y="591557"/>
                  <a:pt x="155022" y="594251"/>
                  <a:pt x="178773" y="598210"/>
                </a:cubicBezTo>
                <a:cubicBezTo>
                  <a:pt x="222316" y="625919"/>
                  <a:pt x="264590" y="655730"/>
                  <a:pt x="309402" y="681337"/>
                </a:cubicBezTo>
                <a:cubicBezTo>
                  <a:pt x="320270" y="687547"/>
                  <a:pt x="333831" y="698810"/>
                  <a:pt x="345027" y="693212"/>
                </a:cubicBezTo>
                <a:cubicBezTo>
                  <a:pt x="356223" y="687614"/>
                  <a:pt x="352944" y="669461"/>
                  <a:pt x="356903" y="657586"/>
                </a:cubicBezTo>
                <a:cubicBezTo>
                  <a:pt x="349080" y="634119"/>
                  <a:pt x="342203" y="603075"/>
                  <a:pt x="321277" y="586334"/>
                </a:cubicBezTo>
                <a:cubicBezTo>
                  <a:pt x="311502" y="578514"/>
                  <a:pt x="297526" y="578417"/>
                  <a:pt x="285651" y="574459"/>
                </a:cubicBezTo>
                <a:cubicBezTo>
                  <a:pt x="273776" y="566542"/>
                  <a:pt x="260989" y="559845"/>
                  <a:pt x="250025" y="550708"/>
                </a:cubicBezTo>
                <a:cubicBezTo>
                  <a:pt x="215737" y="522134"/>
                  <a:pt x="214001" y="514486"/>
                  <a:pt x="190648" y="479456"/>
                </a:cubicBezTo>
                <a:cubicBezTo>
                  <a:pt x="163500" y="398011"/>
                  <a:pt x="195563" y="499110"/>
                  <a:pt x="166898" y="384454"/>
                </a:cubicBezTo>
                <a:cubicBezTo>
                  <a:pt x="163862" y="372310"/>
                  <a:pt x="158981" y="360703"/>
                  <a:pt x="155022" y="348828"/>
                </a:cubicBezTo>
                <a:cubicBezTo>
                  <a:pt x="178773" y="340911"/>
                  <a:pt x="202523" y="325078"/>
                  <a:pt x="226274" y="348828"/>
                </a:cubicBezTo>
                <a:cubicBezTo>
                  <a:pt x="235125" y="357679"/>
                  <a:pt x="234191" y="372579"/>
                  <a:pt x="238150" y="384454"/>
                </a:cubicBezTo>
                <a:cubicBezTo>
                  <a:pt x="263690" y="563242"/>
                  <a:pt x="216248" y="414434"/>
                  <a:pt x="297526" y="479456"/>
                </a:cubicBezTo>
                <a:cubicBezTo>
                  <a:pt x="307301" y="487276"/>
                  <a:pt x="306366" y="502938"/>
                  <a:pt x="309402" y="515082"/>
                </a:cubicBezTo>
                <a:cubicBezTo>
                  <a:pt x="314297" y="534664"/>
                  <a:pt x="317319" y="554667"/>
                  <a:pt x="321277" y="574459"/>
                </a:cubicBezTo>
                <a:cubicBezTo>
                  <a:pt x="329194" y="562584"/>
                  <a:pt x="344433" y="553093"/>
                  <a:pt x="345027" y="538833"/>
                </a:cubicBezTo>
                <a:cubicBezTo>
                  <a:pt x="345228" y="534004"/>
                  <a:pt x="355477" y="287311"/>
                  <a:pt x="309402" y="218199"/>
                </a:cubicBezTo>
                <a:lnTo>
                  <a:pt x="285651" y="182573"/>
                </a:lnTo>
                <a:cubicBezTo>
                  <a:pt x="311748" y="25991"/>
                  <a:pt x="282690" y="0"/>
                  <a:pt x="333152" y="75695"/>
                </a:cubicBezTo>
                <a:cubicBezTo>
                  <a:pt x="337110" y="111321"/>
                  <a:pt x="339576" y="147145"/>
                  <a:pt x="345027" y="182573"/>
                </a:cubicBezTo>
                <a:cubicBezTo>
                  <a:pt x="347509" y="198705"/>
                  <a:pt x="343846" y="220282"/>
                  <a:pt x="356903" y="230075"/>
                </a:cubicBezTo>
                <a:cubicBezTo>
                  <a:pt x="366917" y="237586"/>
                  <a:pt x="380654" y="222158"/>
                  <a:pt x="392529" y="218199"/>
                </a:cubicBezTo>
                <a:cubicBezTo>
                  <a:pt x="482557" y="248209"/>
                  <a:pt x="443753" y="226929"/>
                  <a:pt x="511282" y="277576"/>
                </a:cubicBezTo>
                <a:cubicBezTo>
                  <a:pt x="499407" y="281534"/>
                  <a:pt x="485431" y="281631"/>
                  <a:pt x="475656" y="289451"/>
                </a:cubicBezTo>
                <a:cubicBezTo>
                  <a:pt x="414248" y="338577"/>
                  <a:pt x="461936" y="485572"/>
                  <a:pt x="463781" y="515082"/>
                </a:cubicBezTo>
                <a:cubicBezTo>
                  <a:pt x="479615" y="511124"/>
                  <a:pt x="498538" y="513403"/>
                  <a:pt x="511282" y="503207"/>
                </a:cubicBezTo>
                <a:cubicBezTo>
                  <a:pt x="521057" y="495387"/>
                  <a:pt x="520121" y="479725"/>
                  <a:pt x="523157" y="467581"/>
                </a:cubicBezTo>
                <a:cubicBezTo>
                  <a:pt x="543701" y="385406"/>
                  <a:pt x="519687" y="431223"/>
                  <a:pt x="558783" y="372579"/>
                </a:cubicBezTo>
                <a:cubicBezTo>
                  <a:pt x="598368" y="376537"/>
                  <a:pt x="641955" y="366663"/>
                  <a:pt x="677537" y="384454"/>
                </a:cubicBezTo>
                <a:cubicBezTo>
                  <a:pt x="690303" y="390837"/>
                  <a:pt x="659583" y="407038"/>
                  <a:pt x="653786" y="420080"/>
                </a:cubicBezTo>
                <a:cubicBezTo>
                  <a:pt x="643618" y="442958"/>
                  <a:pt x="634945" y="466783"/>
                  <a:pt x="630035" y="491332"/>
                </a:cubicBezTo>
                <a:cubicBezTo>
                  <a:pt x="626077" y="511124"/>
                  <a:pt x="633485" y="537572"/>
                  <a:pt x="618160" y="550708"/>
                </a:cubicBezTo>
                <a:cubicBezTo>
                  <a:pt x="599878" y="566378"/>
                  <a:pt x="570659" y="558625"/>
                  <a:pt x="546908" y="562584"/>
                </a:cubicBezTo>
                <a:cubicBezTo>
                  <a:pt x="586033" y="588666"/>
                  <a:pt x="596353" y="607278"/>
                  <a:pt x="653786" y="574459"/>
                </a:cubicBezTo>
                <a:cubicBezTo>
                  <a:pt x="664654" y="568249"/>
                  <a:pt x="656810" y="547684"/>
                  <a:pt x="665661" y="538833"/>
                </a:cubicBezTo>
                <a:cubicBezTo>
                  <a:pt x="674512" y="529982"/>
                  <a:pt x="688971" y="529197"/>
                  <a:pt x="701287" y="526958"/>
                </a:cubicBezTo>
                <a:cubicBezTo>
                  <a:pt x="732686" y="521249"/>
                  <a:pt x="764622" y="519041"/>
                  <a:pt x="796290" y="515082"/>
                </a:cubicBezTo>
                <a:cubicBezTo>
                  <a:pt x="800248" y="412163"/>
                  <a:pt x="801079" y="309075"/>
                  <a:pt x="808165" y="206324"/>
                </a:cubicBezTo>
                <a:cubicBezTo>
                  <a:pt x="809026" y="193836"/>
                  <a:pt x="812220" y="180473"/>
                  <a:pt x="820040" y="170698"/>
                </a:cubicBezTo>
                <a:cubicBezTo>
                  <a:pt x="828956" y="159553"/>
                  <a:pt x="843791" y="154864"/>
                  <a:pt x="855666" y="146947"/>
                </a:cubicBezTo>
                <a:cubicBezTo>
                  <a:pt x="899209" y="150906"/>
                  <a:pt x="945700" y="142585"/>
                  <a:pt x="986295" y="158823"/>
                </a:cubicBezTo>
                <a:cubicBezTo>
                  <a:pt x="997917" y="163472"/>
                  <a:pt x="977859" y="182413"/>
                  <a:pt x="974420" y="194449"/>
                </a:cubicBezTo>
                <a:cubicBezTo>
                  <a:pt x="954047" y="265752"/>
                  <a:pt x="982562" y="238614"/>
                  <a:pt x="891292" y="253825"/>
                </a:cubicBezTo>
                <a:cubicBezTo>
                  <a:pt x="904128" y="305167"/>
                  <a:pt x="903168" y="285006"/>
                  <a:pt x="903168" y="313202"/>
                </a:cubicBez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олилиния 94"/>
          <p:cNvSpPr/>
          <p:nvPr/>
        </p:nvSpPr>
        <p:spPr>
          <a:xfrm>
            <a:off x="7184571" y="5486400"/>
            <a:ext cx="1619184" cy="632563"/>
          </a:xfrm>
          <a:custGeom>
            <a:avLst/>
            <a:gdLst>
              <a:gd name="connsiteX0" fmla="*/ 23751 w 1619184"/>
              <a:gd name="connsiteY0" fmla="*/ 178130 h 632563"/>
              <a:gd name="connsiteX1" fmla="*/ 11876 w 1619184"/>
              <a:gd name="connsiteY1" fmla="*/ 237506 h 632563"/>
              <a:gd name="connsiteX2" fmla="*/ 0 w 1619184"/>
              <a:gd name="connsiteY2" fmla="*/ 273132 h 632563"/>
              <a:gd name="connsiteX3" fmla="*/ 11876 w 1619184"/>
              <a:gd name="connsiteY3" fmla="*/ 308758 h 632563"/>
              <a:gd name="connsiteX4" fmla="*/ 106878 w 1619184"/>
              <a:gd name="connsiteY4" fmla="*/ 225631 h 632563"/>
              <a:gd name="connsiteX5" fmla="*/ 166255 w 1619184"/>
              <a:gd name="connsiteY5" fmla="*/ 166255 h 632563"/>
              <a:gd name="connsiteX6" fmla="*/ 178130 w 1619184"/>
              <a:gd name="connsiteY6" fmla="*/ 201881 h 632563"/>
              <a:gd name="connsiteX7" fmla="*/ 166255 w 1619184"/>
              <a:gd name="connsiteY7" fmla="*/ 237506 h 632563"/>
              <a:gd name="connsiteX8" fmla="*/ 95003 w 1619184"/>
              <a:gd name="connsiteY8" fmla="*/ 285008 h 632563"/>
              <a:gd name="connsiteX9" fmla="*/ 95003 w 1619184"/>
              <a:gd name="connsiteY9" fmla="*/ 380010 h 632563"/>
              <a:gd name="connsiteX10" fmla="*/ 130629 w 1619184"/>
              <a:gd name="connsiteY10" fmla="*/ 368135 h 632563"/>
              <a:gd name="connsiteX11" fmla="*/ 213756 w 1619184"/>
              <a:gd name="connsiteY11" fmla="*/ 285008 h 632563"/>
              <a:gd name="connsiteX12" fmla="*/ 273133 w 1619184"/>
              <a:gd name="connsiteY12" fmla="*/ 296883 h 632563"/>
              <a:gd name="connsiteX13" fmla="*/ 308759 w 1619184"/>
              <a:gd name="connsiteY13" fmla="*/ 273132 h 632563"/>
              <a:gd name="connsiteX14" fmla="*/ 332510 w 1619184"/>
              <a:gd name="connsiteY14" fmla="*/ 201881 h 632563"/>
              <a:gd name="connsiteX15" fmla="*/ 356260 w 1619184"/>
              <a:gd name="connsiteY15" fmla="*/ 166255 h 632563"/>
              <a:gd name="connsiteX16" fmla="*/ 380011 w 1619184"/>
              <a:gd name="connsiteY16" fmla="*/ 95003 h 632563"/>
              <a:gd name="connsiteX17" fmla="*/ 403761 w 1619184"/>
              <a:gd name="connsiteY17" fmla="*/ 59377 h 632563"/>
              <a:gd name="connsiteX18" fmla="*/ 510639 w 1619184"/>
              <a:gd name="connsiteY18" fmla="*/ 0 h 632563"/>
              <a:gd name="connsiteX19" fmla="*/ 486889 w 1619184"/>
              <a:gd name="connsiteY19" fmla="*/ 190005 h 632563"/>
              <a:gd name="connsiteX20" fmla="*/ 463138 w 1619184"/>
              <a:gd name="connsiteY20" fmla="*/ 225631 h 632563"/>
              <a:gd name="connsiteX21" fmla="*/ 391886 w 1619184"/>
              <a:gd name="connsiteY21" fmla="*/ 273132 h 632563"/>
              <a:gd name="connsiteX22" fmla="*/ 356260 w 1619184"/>
              <a:gd name="connsiteY22" fmla="*/ 285008 h 632563"/>
              <a:gd name="connsiteX23" fmla="*/ 391886 w 1619184"/>
              <a:gd name="connsiteY23" fmla="*/ 296883 h 632563"/>
              <a:gd name="connsiteX24" fmla="*/ 546265 w 1619184"/>
              <a:gd name="connsiteY24" fmla="*/ 308758 h 632563"/>
              <a:gd name="connsiteX25" fmla="*/ 475013 w 1619184"/>
              <a:gd name="connsiteY25" fmla="*/ 356260 h 632563"/>
              <a:gd name="connsiteX26" fmla="*/ 451263 w 1619184"/>
              <a:gd name="connsiteY26" fmla="*/ 391886 h 632563"/>
              <a:gd name="connsiteX27" fmla="*/ 486889 w 1619184"/>
              <a:gd name="connsiteY27" fmla="*/ 403761 h 632563"/>
              <a:gd name="connsiteX28" fmla="*/ 605642 w 1619184"/>
              <a:gd name="connsiteY28" fmla="*/ 391886 h 632563"/>
              <a:gd name="connsiteX29" fmla="*/ 629393 w 1619184"/>
              <a:gd name="connsiteY29" fmla="*/ 356260 h 632563"/>
              <a:gd name="connsiteX30" fmla="*/ 665019 w 1619184"/>
              <a:gd name="connsiteY30" fmla="*/ 332509 h 632563"/>
              <a:gd name="connsiteX31" fmla="*/ 712520 w 1619184"/>
              <a:gd name="connsiteY31" fmla="*/ 261257 h 632563"/>
              <a:gd name="connsiteX32" fmla="*/ 724395 w 1619184"/>
              <a:gd name="connsiteY32" fmla="*/ 225631 h 632563"/>
              <a:gd name="connsiteX33" fmla="*/ 760021 w 1619184"/>
              <a:gd name="connsiteY33" fmla="*/ 201881 h 632563"/>
              <a:gd name="connsiteX34" fmla="*/ 1033154 w 1619184"/>
              <a:gd name="connsiteY34" fmla="*/ 213756 h 632563"/>
              <a:gd name="connsiteX35" fmla="*/ 997528 w 1619184"/>
              <a:gd name="connsiteY35" fmla="*/ 237506 h 632563"/>
              <a:gd name="connsiteX36" fmla="*/ 807523 w 1619184"/>
              <a:gd name="connsiteY36" fmla="*/ 273132 h 632563"/>
              <a:gd name="connsiteX37" fmla="*/ 795647 w 1619184"/>
              <a:gd name="connsiteY37" fmla="*/ 344384 h 632563"/>
              <a:gd name="connsiteX38" fmla="*/ 831273 w 1619184"/>
              <a:gd name="connsiteY38" fmla="*/ 356260 h 632563"/>
              <a:gd name="connsiteX39" fmla="*/ 902525 w 1619184"/>
              <a:gd name="connsiteY39" fmla="*/ 368135 h 632563"/>
              <a:gd name="connsiteX40" fmla="*/ 878774 w 1619184"/>
              <a:gd name="connsiteY40" fmla="*/ 403761 h 632563"/>
              <a:gd name="connsiteX41" fmla="*/ 712520 w 1619184"/>
              <a:gd name="connsiteY41" fmla="*/ 451262 h 632563"/>
              <a:gd name="connsiteX42" fmla="*/ 997528 w 1619184"/>
              <a:gd name="connsiteY42" fmla="*/ 451262 h 632563"/>
              <a:gd name="connsiteX43" fmla="*/ 1009403 w 1619184"/>
              <a:gd name="connsiteY43" fmla="*/ 332509 h 632563"/>
              <a:gd name="connsiteX44" fmla="*/ 1045029 w 1619184"/>
              <a:gd name="connsiteY44" fmla="*/ 308758 h 632563"/>
              <a:gd name="connsiteX45" fmla="*/ 1104406 w 1619184"/>
              <a:gd name="connsiteY45" fmla="*/ 320634 h 632563"/>
              <a:gd name="connsiteX46" fmla="*/ 1140032 w 1619184"/>
              <a:gd name="connsiteY46" fmla="*/ 356260 h 632563"/>
              <a:gd name="connsiteX47" fmla="*/ 1591294 w 1619184"/>
              <a:gd name="connsiteY47" fmla="*/ 368135 h 632563"/>
              <a:gd name="connsiteX48" fmla="*/ 1615045 w 1619184"/>
              <a:gd name="connsiteY48" fmla="*/ 403761 h 632563"/>
              <a:gd name="connsiteX49" fmla="*/ 1567543 w 1619184"/>
              <a:gd name="connsiteY49" fmla="*/ 463138 h 632563"/>
              <a:gd name="connsiteX50" fmla="*/ 1330037 w 1619184"/>
              <a:gd name="connsiteY50" fmla="*/ 475013 h 632563"/>
              <a:gd name="connsiteX51" fmla="*/ 1353787 w 1619184"/>
              <a:gd name="connsiteY51" fmla="*/ 510639 h 632563"/>
              <a:gd name="connsiteX52" fmla="*/ 1401289 w 1619184"/>
              <a:gd name="connsiteY52" fmla="*/ 522514 h 632563"/>
              <a:gd name="connsiteX53" fmla="*/ 1211284 w 1619184"/>
              <a:gd name="connsiteY53" fmla="*/ 534390 h 632563"/>
              <a:gd name="connsiteX54" fmla="*/ 1187533 w 1619184"/>
              <a:gd name="connsiteY54" fmla="*/ 570016 h 632563"/>
              <a:gd name="connsiteX55" fmla="*/ 1294411 w 1619184"/>
              <a:gd name="connsiteY55" fmla="*/ 581891 h 632563"/>
              <a:gd name="connsiteX56" fmla="*/ 997528 w 1619184"/>
              <a:gd name="connsiteY56" fmla="*/ 593766 h 632563"/>
              <a:gd name="connsiteX57" fmla="*/ 961902 w 1619184"/>
              <a:gd name="connsiteY57" fmla="*/ 605642 h 632563"/>
              <a:gd name="connsiteX58" fmla="*/ 926276 w 1619184"/>
              <a:gd name="connsiteY58" fmla="*/ 629392 h 632563"/>
              <a:gd name="connsiteX59" fmla="*/ 783772 w 1619184"/>
              <a:gd name="connsiteY59" fmla="*/ 617517 h 632563"/>
              <a:gd name="connsiteX60" fmla="*/ 712520 w 1619184"/>
              <a:gd name="connsiteY60" fmla="*/ 593766 h 632563"/>
              <a:gd name="connsiteX61" fmla="*/ 629393 w 1619184"/>
              <a:gd name="connsiteY61" fmla="*/ 558140 h 632563"/>
              <a:gd name="connsiteX62" fmla="*/ 522515 w 1619184"/>
              <a:gd name="connsiteY62" fmla="*/ 558140 h 63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619184" h="632563">
                <a:moveTo>
                  <a:pt x="23751" y="178130"/>
                </a:moveTo>
                <a:cubicBezTo>
                  <a:pt x="19793" y="197922"/>
                  <a:pt x="16771" y="217925"/>
                  <a:pt x="11876" y="237506"/>
                </a:cubicBezTo>
                <a:cubicBezTo>
                  <a:pt x="8840" y="249650"/>
                  <a:pt x="0" y="260614"/>
                  <a:pt x="0" y="273132"/>
                </a:cubicBezTo>
                <a:cubicBezTo>
                  <a:pt x="0" y="285650"/>
                  <a:pt x="7917" y="296883"/>
                  <a:pt x="11876" y="308758"/>
                </a:cubicBezTo>
                <a:cubicBezTo>
                  <a:pt x="43240" y="214663"/>
                  <a:pt x="10931" y="241622"/>
                  <a:pt x="106878" y="225631"/>
                </a:cubicBezTo>
                <a:cubicBezTo>
                  <a:pt x="113664" y="215452"/>
                  <a:pt x="143635" y="160600"/>
                  <a:pt x="166255" y="166255"/>
                </a:cubicBezTo>
                <a:cubicBezTo>
                  <a:pt x="178399" y="169291"/>
                  <a:pt x="174172" y="190006"/>
                  <a:pt x="178130" y="201881"/>
                </a:cubicBezTo>
                <a:cubicBezTo>
                  <a:pt x="174172" y="213756"/>
                  <a:pt x="175106" y="228655"/>
                  <a:pt x="166255" y="237506"/>
                </a:cubicBezTo>
                <a:cubicBezTo>
                  <a:pt x="146071" y="257690"/>
                  <a:pt x="95003" y="285008"/>
                  <a:pt x="95003" y="285008"/>
                </a:cubicBezTo>
                <a:cubicBezTo>
                  <a:pt x="94055" y="289749"/>
                  <a:pt x="68446" y="366731"/>
                  <a:pt x="95003" y="380010"/>
                </a:cubicBezTo>
                <a:cubicBezTo>
                  <a:pt x="106199" y="385608"/>
                  <a:pt x="118754" y="372093"/>
                  <a:pt x="130629" y="368135"/>
                </a:cubicBezTo>
                <a:cubicBezTo>
                  <a:pt x="185074" y="286468"/>
                  <a:pt x="151050" y="305909"/>
                  <a:pt x="213756" y="285008"/>
                </a:cubicBezTo>
                <a:cubicBezTo>
                  <a:pt x="233548" y="288966"/>
                  <a:pt x="253105" y="299387"/>
                  <a:pt x="273133" y="296883"/>
                </a:cubicBezTo>
                <a:cubicBezTo>
                  <a:pt x="287295" y="295113"/>
                  <a:pt x="301195" y="285235"/>
                  <a:pt x="308759" y="273132"/>
                </a:cubicBezTo>
                <a:cubicBezTo>
                  <a:pt x="322028" y="251902"/>
                  <a:pt x="318623" y="222712"/>
                  <a:pt x="332510" y="201881"/>
                </a:cubicBezTo>
                <a:cubicBezTo>
                  <a:pt x="340427" y="190006"/>
                  <a:pt x="350464" y="179297"/>
                  <a:pt x="356260" y="166255"/>
                </a:cubicBezTo>
                <a:cubicBezTo>
                  <a:pt x="366428" y="143377"/>
                  <a:pt x="366124" y="115834"/>
                  <a:pt x="380011" y="95003"/>
                </a:cubicBezTo>
                <a:cubicBezTo>
                  <a:pt x="387928" y="83128"/>
                  <a:pt x="393020" y="68775"/>
                  <a:pt x="403761" y="59377"/>
                </a:cubicBezTo>
                <a:cubicBezTo>
                  <a:pt x="454019" y="15401"/>
                  <a:pt x="461707" y="16310"/>
                  <a:pt x="510639" y="0"/>
                </a:cubicBezTo>
                <a:cubicBezTo>
                  <a:pt x="508373" y="29458"/>
                  <a:pt x="512521" y="138740"/>
                  <a:pt x="486889" y="190005"/>
                </a:cubicBezTo>
                <a:cubicBezTo>
                  <a:pt x="480506" y="202771"/>
                  <a:pt x="473879" y="216233"/>
                  <a:pt x="463138" y="225631"/>
                </a:cubicBezTo>
                <a:cubicBezTo>
                  <a:pt x="441656" y="244428"/>
                  <a:pt x="418966" y="264105"/>
                  <a:pt x="391886" y="273132"/>
                </a:cubicBezTo>
                <a:lnTo>
                  <a:pt x="356260" y="285008"/>
                </a:lnTo>
                <a:cubicBezTo>
                  <a:pt x="368135" y="288966"/>
                  <a:pt x="379465" y="295330"/>
                  <a:pt x="391886" y="296883"/>
                </a:cubicBezTo>
                <a:cubicBezTo>
                  <a:pt x="443099" y="303284"/>
                  <a:pt x="504267" y="278759"/>
                  <a:pt x="546265" y="308758"/>
                </a:cubicBezTo>
                <a:cubicBezTo>
                  <a:pt x="569493" y="325349"/>
                  <a:pt x="475013" y="356260"/>
                  <a:pt x="475013" y="356260"/>
                </a:cubicBezTo>
                <a:cubicBezTo>
                  <a:pt x="467096" y="368135"/>
                  <a:pt x="447801" y="378040"/>
                  <a:pt x="451263" y="391886"/>
                </a:cubicBezTo>
                <a:cubicBezTo>
                  <a:pt x="454299" y="404030"/>
                  <a:pt x="474371" y="403761"/>
                  <a:pt x="486889" y="403761"/>
                </a:cubicBezTo>
                <a:cubicBezTo>
                  <a:pt x="526671" y="403761"/>
                  <a:pt x="566058" y="395844"/>
                  <a:pt x="605642" y="391886"/>
                </a:cubicBezTo>
                <a:cubicBezTo>
                  <a:pt x="613559" y="380011"/>
                  <a:pt x="619301" y="366352"/>
                  <a:pt x="629393" y="356260"/>
                </a:cubicBezTo>
                <a:cubicBezTo>
                  <a:pt x="639485" y="346168"/>
                  <a:pt x="655621" y="343250"/>
                  <a:pt x="665019" y="332509"/>
                </a:cubicBezTo>
                <a:cubicBezTo>
                  <a:pt x="683816" y="311027"/>
                  <a:pt x="712520" y="261257"/>
                  <a:pt x="712520" y="261257"/>
                </a:cubicBezTo>
                <a:cubicBezTo>
                  <a:pt x="716478" y="249382"/>
                  <a:pt x="716575" y="235406"/>
                  <a:pt x="724395" y="225631"/>
                </a:cubicBezTo>
                <a:cubicBezTo>
                  <a:pt x="733311" y="214486"/>
                  <a:pt x="745759" y="202430"/>
                  <a:pt x="760021" y="201881"/>
                </a:cubicBezTo>
                <a:lnTo>
                  <a:pt x="1033154" y="213756"/>
                </a:lnTo>
                <a:cubicBezTo>
                  <a:pt x="1021279" y="221673"/>
                  <a:pt x="1011556" y="234876"/>
                  <a:pt x="997528" y="237506"/>
                </a:cubicBezTo>
                <a:cubicBezTo>
                  <a:pt x="790010" y="276416"/>
                  <a:pt x="896851" y="213580"/>
                  <a:pt x="807523" y="273132"/>
                </a:cubicBezTo>
                <a:cubicBezTo>
                  <a:pt x="803564" y="296883"/>
                  <a:pt x="789032" y="321232"/>
                  <a:pt x="795647" y="344384"/>
                </a:cubicBezTo>
                <a:cubicBezTo>
                  <a:pt x="799086" y="356420"/>
                  <a:pt x="819053" y="353544"/>
                  <a:pt x="831273" y="356260"/>
                </a:cubicBezTo>
                <a:cubicBezTo>
                  <a:pt x="854778" y="361483"/>
                  <a:pt x="878774" y="364177"/>
                  <a:pt x="902525" y="368135"/>
                </a:cubicBezTo>
                <a:cubicBezTo>
                  <a:pt x="894608" y="380010"/>
                  <a:pt x="892565" y="400084"/>
                  <a:pt x="878774" y="403761"/>
                </a:cubicBezTo>
                <a:cubicBezTo>
                  <a:pt x="700331" y="451345"/>
                  <a:pt x="743525" y="358245"/>
                  <a:pt x="712520" y="451262"/>
                </a:cubicBezTo>
                <a:cubicBezTo>
                  <a:pt x="805713" y="482328"/>
                  <a:pt x="877805" y="511124"/>
                  <a:pt x="997528" y="451262"/>
                </a:cubicBezTo>
                <a:cubicBezTo>
                  <a:pt x="1033110" y="433471"/>
                  <a:pt x="996823" y="370249"/>
                  <a:pt x="1009403" y="332509"/>
                </a:cubicBezTo>
                <a:cubicBezTo>
                  <a:pt x="1013916" y="318969"/>
                  <a:pt x="1033154" y="316675"/>
                  <a:pt x="1045029" y="308758"/>
                </a:cubicBezTo>
                <a:cubicBezTo>
                  <a:pt x="1064821" y="312717"/>
                  <a:pt x="1086353" y="311607"/>
                  <a:pt x="1104406" y="320634"/>
                </a:cubicBezTo>
                <a:cubicBezTo>
                  <a:pt x="1119427" y="328145"/>
                  <a:pt x="1123317" y="354629"/>
                  <a:pt x="1140032" y="356260"/>
                </a:cubicBezTo>
                <a:cubicBezTo>
                  <a:pt x="1289794" y="370871"/>
                  <a:pt x="1440873" y="364177"/>
                  <a:pt x="1591294" y="368135"/>
                </a:cubicBezTo>
                <a:cubicBezTo>
                  <a:pt x="1599211" y="380010"/>
                  <a:pt x="1612699" y="389683"/>
                  <a:pt x="1615045" y="403761"/>
                </a:cubicBezTo>
                <a:cubicBezTo>
                  <a:pt x="1619184" y="428595"/>
                  <a:pt x="1590178" y="460186"/>
                  <a:pt x="1567543" y="463138"/>
                </a:cubicBezTo>
                <a:cubicBezTo>
                  <a:pt x="1488941" y="473390"/>
                  <a:pt x="1409206" y="471055"/>
                  <a:pt x="1330037" y="475013"/>
                </a:cubicBezTo>
                <a:cubicBezTo>
                  <a:pt x="1337954" y="486888"/>
                  <a:pt x="1341912" y="502722"/>
                  <a:pt x="1353787" y="510639"/>
                </a:cubicBezTo>
                <a:cubicBezTo>
                  <a:pt x="1367367" y="519692"/>
                  <a:pt x="1417388" y="519831"/>
                  <a:pt x="1401289" y="522514"/>
                </a:cubicBezTo>
                <a:cubicBezTo>
                  <a:pt x="1338694" y="532947"/>
                  <a:pt x="1274619" y="530431"/>
                  <a:pt x="1211284" y="534390"/>
                </a:cubicBezTo>
                <a:cubicBezTo>
                  <a:pt x="1203367" y="546265"/>
                  <a:pt x="1175141" y="562935"/>
                  <a:pt x="1187533" y="570016"/>
                </a:cubicBezTo>
                <a:cubicBezTo>
                  <a:pt x="1218655" y="587800"/>
                  <a:pt x="1329979" y="577445"/>
                  <a:pt x="1294411" y="581891"/>
                </a:cubicBezTo>
                <a:cubicBezTo>
                  <a:pt x="1196136" y="594175"/>
                  <a:pt x="1096489" y="589808"/>
                  <a:pt x="997528" y="593766"/>
                </a:cubicBezTo>
                <a:cubicBezTo>
                  <a:pt x="985653" y="597725"/>
                  <a:pt x="973098" y="600044"/>
                  <a:pt x="961902" y="605642"/>
                </a:cubicBezTo>
                <a:cubicBezTo>
                  <a:pt x="949137" y="612025"/>
                  <a:pt x="940517" y="628443"/>
                  <a:pt x="926276" y="629392"/>
                </a:cubicBezTo>
                <a:cubicBezTo>
                  <a:pt x="878716" y="632563"/>
                  <a:pt x="831273" y="621475"/>
                  <a:pt x="783772" y="617517"/>
                </a:cubicBezTo>
                <a:cubicBezTo>
                  <a:pt x="760021" y="609600"/>
                  <a:pt x="734912" y="604962"/>
                  <a:pt x="712520" y="593766"/>
                </a:cubicBezTo>
                <a:cubicBezTo>
                  <a:pt x="698306" y="586659"/>
                  <a:pt x="650358" y="559887"/>
                  <a:pt x="629393" y="558140"/>
                </a:cubicBezTo>
                <a:cubicBezTo>
                  <a:pt x="593890" y="555181"/>
                  <a:pt x="558141" y="558140"/>
                  <a:pt x="522515" y="558140"/>
                </a:cubicBez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олилиния 95"/>
          <p:cNvSpPr/>
          <p:nvPr/>
        </p:nvSpPr>
        <p:spPr>
          <a:xfrm>
            <a:off x="6863938" y="5723906"/>
            <a:ext cx="1183140" cy="442569"/>
          </a:xfrm>
          <a:custGeom>
            <a:avLst/>
            <a:gdLst>
              <a:gd name="connsiteX0" fmla="*/ 95002 w 1183140"/>
              <a:gd name="connsiteY0" fmla="*/ 320634 h 442569"/>
              <a:gd name="connsiteX1" fmla="*/ 59376 w 1183140"/>
              <a:gd name="connsiteY1" fmla="*/ 320634 h 442569"/>
              <a:gd name="connsiteX2" fmla="*/ 201880 w 1183140"/>
              <a:gd name="connsiteY2" fmla="*/ 356260 h 442569"/>
              <a:gd name="connsiteX3" fmla="*/ 225631 w 1183140"/>
              <a:gd name="connsiteY3" fmla="*/ 391886 h 442569"/>
              <a:gd name="connsiteX4" fmla="*/ 451262 w 1183140"/>
              <a:gd name="connsiteY4" fmla="*/ 380011 h 442569"/>
              <a:gd name="connsiteX5" fmla="*/ 1116280 w 1183140"/>
              <a:gd name="connsiteY5" fmla="*/ 380011 h 442569"/>
              <a:gd name="connsiteX6" fmla="*/ 1045028 w 1183140"/>
              <a:gd name="connsiteY6" fmla="*/ 344385 h 442569"/>
              <a:gd name="connsiteX7" fmla="*/ 736270 w 1183140"/>
              <a:gd name="connsiteY7" fmla="*/ 308759 h 442569"/>
              <a:gd name="connsiteX8" fmla="*/ 724394 w 1183140"/>
              <a:gd name="connsiteY8" fmla="*/ 225632 h 442569"/>
              <a:gd name="connsiteX9" fmla="*/ 712519 w 1183140"/>
              <a:gd name="connsiteY9" fmla="*/ 190006 h 442569"/>
              <a:gd name="connsiteX10" fmla="*/ 641267 w 1183140"/>
              <a:gd name="connsiteY10" fmla="*/ 166255 h 442569"/>
              <a:gd name="connsiteX11" fmla="*/ 605641 w 1183140"/>
              <a:gd name="connsiteY11" fmla="*/ 154380 h 442569"/>
              <a:gd name="connsiteX12" fmla="*/ 391885 w 1183140"/>
              <a:gd name="connsiteY12" fmla="*/ 95003 h 442569"/>
              <a:gd name="connsiteX13" fmla="*/ 380010 w 1183140"/>
              <a:gd name="connsiteY13" fmla="*/ 23751 h 442569"/>
              <a:gd name="connsiteX14" fmla="*/ 308758 w 1183140"/>
              <a:gd name="connsiteY14" fmla="*/ 0 h 442569"/>
              <a:gd name="connsiteX15" fmla="*/ 296883 w 1183140"/>
              <a:gd name="connsiteY15" fmla="*/ 35626 h 442569"/>
              <a:gd name="connsiteX16" fmla="*/ 225631 w 1183140"/>
              <a:gd name="connsiteY16" fmla="*/ 71252 h 442569"/>
              <a:gd name="connsiteX17" fmla="*/ 201880 w 1183140"/>
              <a:gd name="connsiteY17" fmla="*/ 106878 h 442569"/>
              <a:gd name="connsiteX18" fmla="*/ 178130 w 1183140"/>
              <a:gd name="connsiteY18" fmla="*/ 178130 h 442569"/>
              <a:gd name="connsiteX19" fmla="*/ 106878 w 1183140"/>
              <a:gd name="connsiteY19" fmla="*/ 201881 h 442569"/>
              <a:gd name="connsiteX20" fmla="*/ 71252 w 1183140"/>
              <a:gd name="connsiteY20" fmla="*/ 213756 h 442569"/>
              <a:gd name="connsiteX21" fmla="*/ 23750 w 1183140"/>
              <a:gd name="connsiteY21" fmla="*/ 285008 h 442569"/>
              <a:gd name="connsiteX22" fmla="*/ 0 w 1183140"/>
              <a:gd name="connsiteY22" fmla="*/ 391886 h 442569"/>
              <a:gd name="connsiteX23" fmla="*/ 403761 w 1183140"/>
              <a:gd name="connsiteY23" fmla="*/ 403762 h 44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3140" h="442569">
                <a:moveTo>
                  <a:pt x="95002" y="320634"/>
                </a:moveTo>
                <a:cubicBezTo>
                  <a:pt x="10210" y="348898"/>
                  <a:pt x="2919" y="358272"/>
                  <a:pt x="59376" y="320634"/>
                </a:cubicBezTo>
                <a:cubicBezTo>
                  <a:pt x="118793" y="327236"/>
                  <a:pt x="160974" y="315354"/>
                  <a:pt x="201880" y="356260"/>
                </a:cubicBezTo>
                <a:cubicBezTo>
                  <a:pt x="211972" y="366352"/>
                  <a:pt x="217714" y="380011"/>
                  <a:pt x="225631" y="391886"/>
                </a:cubicBezTo>
                <a:cubicBezTo>
                  <a:pt x="300841" y="387928"/>
                  <a:pt x="375948" y="380011"/>
                  <a:pt x="451262" y="380011"/>
                </a:cubicBezTo>
                <a:cubicBezTo>
                  <a:pt x="1153505" y="380011"/>
                  <a:pt x="815853" y="417564"/>
                  <a:pt x="1116280" y="380011"/>
                </a:cubicBezTo>
                <a:cubicBezTo>
                  <a:pt x="986363" y="336707"/>
                  <a:pt x="1183140" y="405769"/>
                  <a:pt x="1045028" y="344385"/>
                </a:cubicBezTo>
                <a:cubicBezTo>
                  <a:pt x="939830" y="297630"/>
                  <a:pt x="868162" y="315353"/>
                  <a:pt x="736270" y="308759"/>
                </a:cubicBezTo>
                <a:cubicBezTo>
                  <a:pt x="732311" y="281050"/>
                  <a:pt x="729883" y="253079"/>
                  <a:pt x="724394" y="225632"/>
                </a:cubicBezTo>
                <a:cubicBezTo>
                  <a:pt x="721939" y="213357"/>
                  <a:pt x="722705" y="197282"/>
                  <a:pt x="712519" y="190006"/>
                </a:cubicBezTo>
                <a:cubicBezTo>
                  <a:pt x="692147" y="175454"/>
                  <a:pt x="665018" y="174172"/>
                  <a:pt x="641267" y="166255"/>
                </a:cubicBezTo>
                <a:lnTo>
                  <a:pt x="605641" y="154380"/>
                </a:lnTo>
                <a:cubicBezTo>
                  <a:pt x="494729" y="80437"/>
                  <a:pt x="562835" y="109248"/>
                  <a:pt x="391885" y="95003"/>
                </a:cubicBezTo>
                <a:cubicBezTo>
                  <a:pt x="401776" y="65331"/>
                  <a:pt x="418114" y="47566"/>
                  <a:pt x="380010" y="23751"/>
                </a:cubicBezTo>
                <a:cubicBezTo>
                  <a:pt x="358780" y="10482"/>
                  <a:pt x="308758" y="0"/>
                  <a:pt x="308758" y="0"/>
                </a:cubicBezTo>
                <a:cubicBezTo>
                  <a:pt x="304800" y="11875"/>
                  <a:pt x="304703" y="25851"/>
                  <a:pt x="296883" y="35626"/>
                </a:cubicBezTo>
                <a:cubicBezTo>
                  <a:pt x="280140" y="56555"/>
                  <a:pt x="249101" y="63429"/>
                  <a:pt x="225631" y="71252"/>
                </a:cubicBezTo>
                <a:cubicBezTo>
                  <a:pt x="217714" y="83127"/>
                  <a:pt x="207677" y="93836"/>
                  <a:pt x="201880" y="106878"/>
                </a:cubicBezTo>
                <a:cubicBezTo>
                  <a:pt x="191712" y="129756"/>
                  <a:pt x="201881" y="170213"/>
                  <a:pt x="178130" y="178130"/>
                </a:cubicBezTo>
                <a:lnTo>
                  <a:pt x="106878" y="201881"/>
                </a:lnTo>
                <a:lnTo>
                  <a:pt x="71252" y="213756"/>
                </a:lnTo>
                <a:cubicBezTo>
                  <a:pt x="55418" y="237507"/>
                  <a:pt x="28443" y="256851"/>
                  <a:pt x="23750" y="285008"/>
                </a:cubicBezTo>
                <a:cubicBezTo>
                  <a:pt x="9817" y="368607"/>
                  <a:pt x="19489" y="333417"/>
                  <a:pt x="0" y="391886"/>
                </a:cubicBezTo>
                <a:cubicBezTo>
                  <a:pt x="152040" y="442569"/>
                  <a:pt x="23108" y="403762"/>
                  <a:pt x="403761" y="403762"/>
                </a:cubicBez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3" name="Рисунок 72" descr="красная вниз.GIF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914248">
            <a:off x="3140443" y="1367243"/>
            <a:ext cx="151021" cy="1205646"/>
          </a:xfrm>
          <a:prstGeom prst="rect">
            <a:avLst/>
          </a:prstGeom>
        </p:spPr>
      </p:pic>
      <p:pic>
        <p:nvPicPr>
          <p:cNvPr id="75" name="Рисунок 74" descr="красная вниз.GIF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29124" y="1500174"/>
            <a:ext cx="142876" cy="1478763"/>
          </a:xfrm>
          <a:prstGeom prst="rect">
            <a:avLst/>
          </a:prstGeom>
        </p:spPr>
      </p:pic>
      <p:pic>
        <p:nvPicPr>
          <p:cNvPr id="77" name="Рисунок 76" descr="красная вниз.GIF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9332123">
            <a:off x="6697292" y="1135807"/>
            <a:ext cx="133864" cy="33850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Процесс  рождения  лягушки</a:t>
            </a:r>
            <a:endParaRPr lang="ru-RU" sz="2400" dirty="0"/>
          </a:p>
        </p:txBody>
      </p:sp>
      <p:pic>
        <p:nvPicPr>
          <p:cNvPr id="5" name="Рисунок 4" descr="004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187624" y="998144"/>
            <a:ext cx="7125023" cy="4926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6165304"/>
            <a:ext cx="5486400" cy="69269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Икра                головастик                   лягушка</a:t>
            </a:r>
            <a:endParaRPr lang="ru-RU" sz="2000" b="1" dirty="0"/>
          </a:p>
        </p:txBody>
      </p:sp>
      <p:pic>
        <p:nvPicPr>
          <p:cNvPr id="7" name="Рисунок 6" descr="зелёная вправо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6165304"/>
            <a:ext cx="500066" cy="500066"/>
          </a:xfrm>
          <a:prstGeom prst="rect">
            <a:avLst/>
          </a:prstGeom>
        </p:spPr>
      </p:pic>
      <p:pic>
        <p:nvPicPr>
          <p:cNvPr id="9" name="Рисунок 8" descr="зелёная вправо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6165304"/>
            <a:ext cx="604247" cy="4143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 И РАЗВИТИЕ РЫБ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1 ГРУППА:</a:t>
            </a:r>
          </a:p>
          <a:p>
            <a:r>
              <a:rPr lang="ru-RU" dirty="0" smtClean="0"/>
              <a:t>Икра-…---….----…---;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 ГРУППА:</a:t>
            </a:r>
          </a:p>
          <a:p>
            <a:r>
              <a:rPr lang="ru-RU" sz="3600" dirty="0" smtClean="0"/>
              <a:t>Икра—зародыш в икринке   ---….---…..;</a:t>
            </a:r>
          </a:p>
          <a:p>
            <a:pPr>
              <a:buNone/>
            </a:pPr>
            <a:r>
              <a:rPr lang="ru-RU" dirty="0" smtClean="0">
                <a:solidFill>
                  <a:srgbClr val="2ECE18"/>
                </a:solidFill>
              </a:rPr>
              <a:t>3 ГРУППА</a:t>
            </a:r>
          </a:p>
          <a:p>
            <a:r>
              <a:rPr lang="ru-RU" dirty="0" smtClean="0"/>
              <a:t>Икра- -зародыш в икринке ---личинка---…..  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Дидактические игры.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Кроссворды</a:t>
            </a:r>
          </a:p>
          <a:p>
            <a:r>
              <a:rPr lang="ru-RU" sz="6000" dirty="0" smtClean="0"/>
              <a:t>Ребусы</a:t>
            </a:r>
          </a:p>
          <a:p>
            <a:r>
              <a:rPr lang="ru-RU" sz="6000" dirty="0" smtClean="0"/>
              <a:t>Загадки</a:t>
            </a:r>
          </a:p>
          <a:p>
            <a:r>
              <a:rPr lang="ru-RU" sz="6000" dirty="0" smtClean="0"/>
              <a:t>Головоломки</a:t>
            </a:r>
          </a:p>
          <a:p>
            <a:endParaRPr lang="ru-RU" sz="6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</TotalTime>
  <Words>1714</Words>
  <Application>Microsoft Office PowerPoint</Application>
  <PresentationFormat>Экран (4:3)</PresentationFormat>
  <Paragraphs>739</Paragraphs>
  <Slides>45</Slides>
  <Notes>45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Система преемственности в использовании специальных коррекционных мероприятий на разных возрастных этапах при обучении устным предметам  ( истории, биологии, географии)</vt:lpstr>
      <vt:lpstr>Задания на восстановление соответствия</vt:lpstr>
      <vt:lpstr>Слайд 3</vt:lpstr>
      <vt:lpstr>Орудия труда</vt:lpstr>
      <vt:lpstr>3.Ледовое побоище.</vt:lpstr>
      <vt:lpstr>Слайд 6</vt:lpstr>
      <vt:lpstr>Процесс  рождения  лягушки</vt:lpstr>
      <vt:lpstr>РАЗМНОЖЕНИЕ И РАЗВИТИЕ РЫБ</vt:lpstr>
      <vt:lpstr>Дидактические игры.</vt:lpstr>
      <vt:lpstr>  При изучении темы  «Животные леса»  предлагаю игру  «Кто живет в лесу?»</vt:lpstr>
      <vt:lpstr>Слайд 11</vt:lpstr>
      <vt:lpstr>тема «Рыбы»</vt:lpstr>
      <vt:lpstr>«Третий лишний»</vt:lpstr>
      <vt:lpstr>Слайд 14</vt:lpstr>
      <vt:lpstr>Слайд 15</vt:lpstr>
      <vt:lpstr>Найди и выпиши млекопитающих животных</vt:lpstr>
      <vt:lpstr>Желудь – семя   дуба</vt:lpstr>
      <vt:lpstr>А такое дерево ты видел?</vt:lpstr>
      <vt:lpstr>Яйцо</vt:lpstr>
      <vt:lpstr>Цыплёнок</vt:lpstr>
      <vt:lpstr>Тренировка восприятия</vt:lpstr>
      <vt:lpstr>Лягушата</vt:lpstr>
      <vt:lpstr>Слайд 23</vt:lpstr>
      <vt:lpstr> Закрытые тесты</vt:lpstr>
      <vt:lpstr>Задания на установление правильной последовательности</vt:lpstr>
      <vt:lpstr>Открытые тесты</vt:lpstr>
      <vt:lpstr>Программированные задания</vt:lpstr>
      <vt:lpstr>Впиши в клетки нижнего ряда соответствующие по цвету буквы.</vt:lpstr>
      <vt:lpstr>Подчеркни названия естественных водоёмов одной чертой, а искусственных – двумя чертами</vt:lpstr>
      <vt:lpstr>Графический диктант «Животные тундры».</vt:lpstr>
      <vt:lpstr>Слайд 31</vt:lpstr>
      <vt:lpstr>Найди самое маленькое число . Выпиши в рамочку только нечетные числа в порядке возрастания . Под ними запиши соответствующие им буквы.</vt:lpstr>
      <vt:lpstr>Виды коррекционных упражнений. </vt:lpstr>
      <vt:lpstr>Слайд 34</vt:lpstr>
      <vt:lpstr>Слайд 35</vt:lpstr>
      <vt:lpstr>Слайд 36</vt:lpstr>
      <vt:lpstr>Слайд 37</vt:lpstr>
      <vt:lpstr>Список источников иллюстраций</vt:lpstr>
      <vt:lpstr>Источники                                                         Список источников основного содержания                                                       С</vt:lpstr>
      <vt:lpstr>ОСОБЕННОСТИ ПРИРОДЫ. ЗОНА ТУНДРЫ</vt:lpstr>
      <vt:lpstr>Слайд 41</vt:lpstr>
      <vt:lpstr>Слайд 42</vt:lpstr>
      <vt:lpstr>Слайд 43</vt:lpstr>
      <vt:lpstr>Слайд 44</vt:lpstr>
      <vt:lpstr>Групповая работа на уроке:</vt:lpstr>
    </vt:vector>
  </TitlesOfParts>
  <Company>RUDN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леса</dc:title>
  <dc:creator>деканат</dc:creator>
  <cp:lastModifiedBy>Валерия</cp:lastModifiedBy>
  <cp:revision>77</cp:revision>
  <dcterms:created xsi:type="dcterms:W3CDTF">2013-12-10T06:32:31Z</dcterms:created>
  <dcterms:modified xsi:type="dcterms:W3CDTF">2017-05-23T07:34:20Z</dcterms:modified>
</cp:coreProperties>
</file>