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3" r:id="rId8"/>
    <p:sldId id="262" r:id="rId9"/>
    <p:sldId id="264" r:id="rId10"/>
    <p:sldId id="265" r:id="rId11"/>
    <p:sldId id="266" r:id="rId12"/>
    <p:sldId id="271" r:id="rId13"/>
    <p:sldId id="267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表占位符 2"/>
          <p:cNvSpPr>
            <a:spLocks noGrp="1"/>
          </p:cNvSpPr>
          <p:nvPr>
            <p:ph type="chart" sz="quarter" idx="10"/>
          </p:nvPr>
        </p:nvSpPr>
        <p:spPr>
          <a:xfrm>
            <a:off x="1785918" y="714356"/>
            <a:ext cx="5572125" cy="4143375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диаграммы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500563" y="5000625"/>
            <a:ext cx="2857500" cy="857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34968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eobrazovanie.ru/zarubezhniy_opyt_distancionnogo_obucheniya.htmi" TargetMode="External"/><Relationship Id="rId2" Type="http://schemas.openxmlformats.org/officeDocument/2006/relationships/hyperlink" Target="http://www.hi-edu.ru/advantige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oodle.mmc.rightside.ru/course/view.php?id=37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spasskoe.omsu-nnov.ru/03_&#1055;&#1088;&#1080;&#1082;&#1072;&#1079;%20&#1052;&#1080;&#1085;&#1086;&#1073;&#1088;&#1085;&#1072;&#1091;&#1082;&#1080;%20&#1056;&#1086;&#1089;&#1089;&#1080;&#1080;%20&#1086;&#1090;%206%20&#1084;&#1072;&#1103;%202005%20&#1075;&#1086;&#1076;&#1072;.docx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20272" y="4293096"/>
            <a:ext cx="2123728" cy="18288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ГАПОУ МОК </a:t>
            </a:r>
          </a:p>
          <a:p>
            <a:r>
              <a:rPr lang="ru-RU" dirty="0"/>
              <a:t>и</a:t>
            </a:r>
            <a:r>
              <a:rPr lang="ru-RU" dirty="0" smtClean="0"/>
              <a:t>м. В. Талалихина</a:t>
            </a:r>
            <a:endParaRPr lang="en-US" dirty="0" smtClean="0"/>
          </a:p>
          <a:p>
            <a:endParaRPr lang="ru-RU" dirty="0" smtClean="0"/>
          </a:p>
          <a:p>
            <a:r>
              <a:rPr lang="ru-RU" dirty="0" err="1" smtClean="0"/>
              <a:t>Марциш</a:t>
            </a:r>
            <a:r>
              <a:rPr lang="ru-RU" dirty="0" smtClean="0"/>
              <a:t> Л. И.</a:t>
            </a:r>
          </a:p>
          <a:p>
            <a:r>
              <a:rPr lang="ru-RU" dirty="0" smtClean="0"/>
              <a:t>Лебедева М.А.</a:t>
            </a:r>
          </a:p>
          <a:p>
            <a:r>
              <a:rPr lang="ru-RU" dirty="0" smtClean="0"/>
              <a:t>Андрющенко О.М.</a:t>
            </a:r>
          </a:p>
          <a:p>
            <a:r>
              <a:rPr lang="ru-RU" dirty="0" smtClean="0"/>
              <a:t>Юрченко Т.Л.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Внедрение дистанционных технологий обучения в школе</a:t>
            </a:r>
            <a:endParaRPr lang="ru-RU" dirty="0"/>
          </a:p>
        </p:txBody>
      </p:sp>
      <p:pic>
        <p:nvPicPr>
          <p:cNvPr id="1026" name="Picture 2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1944216" cy="1672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95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4"/>
          <p:cNvSpPr txBox="1">
            <a:spLocks/>
          </p:cNvSpPr>
          <p:nvPr/>
        </p:nvSpPr>
        <p:spPr>
          <a:xfrm>
            <a:off x="683568" y="214290"/>
            <a:ext cx="7215238" cy="1142987"/>
          </a:xfrm>
          <a:prstGeom prst="rect">
            <a:avLst/>
          </a:prstGeom>
        </p:spPr>
        <p:txBody>
          <a:bodyPr/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Категории детей , нуждающихся в образовании по системе ДО:</a:t>
            </a:r>
          </a:p>
          <a:p>
            <a:pPr algn="ctr"/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305342"/>
            <a:ext cx="671118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8000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дети –инвалиды;</a:t>
            </a:r>
          </a:p>
          <a:p>
            <a:pPr indent="-288000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дети, обучающиеся по системе Экстерната;</a:t>
            </a:r>
          </a:p>
          <a:p>
            <a:pPr indent="-288000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часто болеющие дети (карантин);</a:t>
            </a:r>
          </a:p>
          <a:p>
            <a:pPr indent="-288000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дети, желающие пройти самоподготовку к ЕГЭ;</a:t>
            </a:r>
          </a:p>
          <a:p>
            <a:pPr indent="-288000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одаренные дети;</a:t>
            </a:r>
          </a:p>
          <a:p>
            <a:pPr indent="-288000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дети, выезжающие вместе с родителями в другие города или за границу на отдых;</a:t>
            </a:r>
          </a:p>
          <a:p>
            <a:pPr indent="-288000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дети, выезжающие на спортивные тренировочные сборы и соревнования в другие города.</a:t>
            </a:r>
          </a:p>
        </p:txBody>
      </p:sp>
    </p:spTree>
    <p:extLst>
      <p:ext uri="{BB962C8B-B14F-4D97-AF65-F5344CB8AC3E}">
        <p14:creationId xmlns:p14="http://schemas.microsoft.com/office/powerpoint/2010/main" val="286979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503094"/>
            <a:ext cx="61055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Схема дистанционного обучения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1142984"/>
            <a:ext cx="7215238" cy="501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7853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4361" y="548680"/>
            <a:ext cx="83820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Созданные в процессе работы материалы педагоги  размещают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 личных мини-сайтах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nsportal.ru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публикуют на образовательных сайтах в Интернет-пространстве.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395" y="3573016"/>
            <a:ext cx="3870429" cy="3096344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808" y="1580100"/>
            <a:ext cx="2520615" cy="354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E:\мои свидетельства и грамоты\Свидетельство проекта infourok.ru №48467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61" y="1614888"/>
            <a:ext cx="2451394" cy="3443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47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04664"/>
            <a:ext cx="7063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Способы проведения Интернет-урока.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772816"/>
            <a:ext cx="734342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Ссылка на Интернет-ресурсы в конце урока </a:t>
            </a:r>
          </a:p>
          <a:p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Урок с использованием подготовленных веб-страниц</a:t>
            </a:r>
          </a:p>
          <a:p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Урок – поиск информации</a:t>
            </a:r>
          </a:p>
          <a:p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Виртуальные экскурсии</a:t>
            </a:r>
          </a:p>
          <a:p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Видеоуроки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 descr="C:\Users\user\AppData\Local\Microsoft\Windows\Temporary Internet Files\Content.IE5\ENO0V4Y2\Symbol_book_class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197500"/>
            <a:ext cx="3362805" cy="3457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86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«Плюсы" и "минусы" дистанционного обучения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Удобство планирования времени;</a:t>
            </a:r>
          </a:p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Личная заинтересованность в получении образования;</a:t>
            </a:r>
          </a:p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удобство места обучения;</a:t>
            </a:r>
          </a:p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разнообразие и большой объем доступных информационных ресурсов;</a:t>
            </a:r>
          </a:p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широкое использование компьютерных и телекоммуникационных технологий в доставке учебных материалов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172272" cy="4950288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слушателей возникает соблазн отложить работу до лучших времен;</a:t>
            </a:r>
          </a:p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сложность встраивания мотивационных компонентов (которые должны постоянно поддерживать высокий уровень интереса к процессу) обучения в дистанционные формы;</a:t>
            </a:r>
          </a:p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отсутствие навыков самоорганизации учебной деятельности вне прямого контакта с преподавателем;</a:t>
            </a:r>
          </a:p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временные ограничения;</a:t>
            </a:r>
          </a:p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 доступности их для слушателя в условиях цифрового неравенства регионов России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88160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692696"/>
            <a:ext cx="77768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Дистанционное образование - вещь очень удобная и полезная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Но основное образование таким способом целесообразнее получать только в том случае, если по каким-то причинам обучающимся недоступен традиционный вариант обучения. </a:t>
            </a:r>
          </a:p>
          <a:p>
            <a:pPr algn="ctr">
              <a:buNone/>
            </a:pPr>
            <a:endParaRPr lang="ru-RU" i="1" dirty="0"/>
          </a:p>
        </p:txBody>
      </p:sp>
      <p:pic>
        <p:nvPicPr>
          <p:cNvPr id="9218" name="Picture 2" descr="C:\Users\user\AppData\Local\Microsoft\Windows\Temporary Internet Files\Content.IE5\T7TVDA46\шк.%20Индии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924944"/>
            <a:ext cx="4674096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62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404664"/>
            <a:ext cx="8640960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ru-RU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Интернет-ресурсы</a:t>
            </a:r>
            <a:endParaRPr lang="en-US" sz="24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://</a:t>
            </a:r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www.hi-edu.ru/advantige.html</a:t>
            </a:r>
            <a:endParaRPr lang="en-US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www.moeobrazovanie.ru/zarubezhniy_opyt_distancionnogo_obucheniya.htmi</a:t>
            </a:r>
            <a:endParaRPr lang="en-US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</a:t>
            </a: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://</a:t>
            </a:r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www.moodle.mmc.rightside.ru/course/view.php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?</a:t>
            </a:r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id=37</a:t>
            </a:r>
            <a:endParaRPr lang="en-US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Список литературы</a:t>
            </a:r>
            <a:endParaRPr lang="en-US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Савина Н.В., Кучина О.Г. «Внедрение дистанционных образовательных технологий в практику работы школы: литературный сборник: - Рыбинск, МОУ. ДПО «Информационно-образовательный центр» 2014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Асмолов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А.Г. Российская школа и новые информационные технологии: взгляд в следующее десятилетие./А.Г.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Асмолов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А.Л. Семенов, А.Ю. Уваров.-М.: Изд-во «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Некст-Принт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», 2010.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Иванова Е.О. Теория обучения в информационном обществе/ Е.О. Иванова, И.М.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Осмоловская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.- М.: Просвещение, 2011.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Роберт И.В. Современные информационные технологии в образовании: дидактические проблемы;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перпективы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использования/ И.В. Роберт.- М.: ИИО РАО, 2010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Рубашкин Д.Д. Работа учителя в компьютерном классе/ Д.Д. Рубашкин, И.Н. Кондратьева.-М.:БИНОМ. Лаборатория знаний,2009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Быховский,Я.С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Учим и учимся с Веб 2.0. Быстрый старт. Руководство к действию/Я.С. Быховский, А.В.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Коровко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Е.Д.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Патаракин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и др. – М.: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Интуит.ру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2007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89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395288" y="1268413"/>
            <a:ext cx="8280400" cy="52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7188" indent="-357188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ru-RU" altLang="ru-RU" sz="2400">
                <a:solidFill>
                  <a:srgbClr val="000066"/>
                </a:solidFill>
              </a:rPr>
              <a:t>Закон Российской Федерации «Об образовании» от 10.07.1992 № 3266-1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endParaRPr lang="ru-RU" altLang="ru-RU" sz="240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ru-RU" altLang="ru-RU" sz="2400">
                <a:solidFill>
                  <a:srgbClr val="000066"/>
                </a:solidFill>
              </a:rPr>
              <a:t>Федеральный закон «О внесении изменений в Закон Российской Федерации «Об образовании» в части применения электронного обучения, дистанционных образовательных технологий» № 11-ФЗ от 28 февраля 2012 г.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endParaRPr lang="ru-RU" altLang="ru-RU" sz="240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ru-RU" altLang="ru-RU" sz="2400">
                <a:solidFill>
                  <a:srgbClr val="000066"/>
                </a:solidFill>
              </a:rPr>
              <a:t>Приказ Минобрнауки от 6 мая 2005 г. № 137 «Об использовании дистанционных образовательных технологий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endParaRPr lang="ru-RU" altLang="ru-RU" sz="240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ru-RU" altLang="ru-RU" sz="2400">
                <a:solidFill>
                  <a:srgbClr val="000066"/>
                </a:solidFill>
              </a:rPr>
              <a:t>Национальная образовательная инициатива «Наша новая школа» </a:t>
            </a:r>
            <a:r>
              <a:rPr lang="ru-RU" altLang="ru-RU" sz="2000" i="1">
                <a:solidFill>
                  <a:srgbClr val="000066"/>
                </a:solidFill>
              </a:rPr>
              <a:t>(утверждена Президентом Российской Федерации Д. Медведевым 04 февраля 2010 г.)</a:t>
            </a: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971600" y="260349"/>
            <a:ext cx="7704088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000" b="1" dirty="0">
                <a:solidFill>
                  <a:srgbClr val="800000"/>
                </a:solidFill>
              </a:rPr>
              <a:t>ОСНОВНЫЕ  ДОКУМЕНТЫ,  РЕГЛАМЕНТИРУЮЩИЕ  ИСПОЛЬЗОВАНИЕ  ДИСТАНЦИОННЫХ  ОБРАЗОВАТЕЛЬНЫХ  ТЕХНОЛОГИЙ</a:t>
            </a:r>
          </a:p>
        </p:txBody>
      </p:sp>
    </p:spTree>
    <p:extLst>
      <p:ext uri="{BB962C8B-B14F-4D97-AF65-F5344CB8AC3E}">
        <p14:creationId xmlns:p14="http://schemas.microsoft.com/office/powerpoint/2010/main" val="262160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AppData\Local\Microsoft\Windows\Temporary Internet Files\Content.IE5\T7TVDA46\300px-8fd2ad5ced45ba3f011970f7b3cf465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90" y="188640"/>
            <a:ext cx="1772047" cy="2215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00129" y="2060848"/>
            <a:ext cx="6859654" cy="429083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0000" tIns="46800" rIns="90000" bIns="46800"/>
          <a:lstStyle/>
          <a:p>
            <a:pPr rtl="0">
              <a:spcBef>
                <a:spcPts val="1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«Мы законодательно закрепим равенство государственных и частных общеобразовательных учреждений и предоставим семьям более широкие возможности выбора школы, а ученикам –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доступ к урокам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лучших преподавателей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 использованием технологий дистанционного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 дополнительного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Это особенно важно для малокомплектных школ, для удалённых школ, вообще в целом для российской провинции...</a:t>
            </a:r>
          </a:p>
          <a:p>
            <a:pPr rtl="0">
              <a:spcBef>
                <a:spcPts val="1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Особая задача –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безбарьерной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школьной среды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для детей-инвалидов. В 2010 году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была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принята пятилетняя государственная программа «Доступная среда», направленная на решение этих проблем»</a:t>
            </a:r>
          </a:p>
          <a:p>
            <a:pPr rtl="0">
              <a:spcBef>
                <a:spcPts val="1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0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r" rtl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>
                <a:solidFill>
                  <a:srgbClr val="000000"/>
                </a:solidFill>
                <a:latin typeface="Arial" charset="0"/>
                <a:cs typeface="Arial" charset="0"/>
              </a:rPr>
              <a:t>Из Послания Федеральному Собранию </a:t>
            </a:r>
          </a:p>
          <a:p>
            <a:pPr algn="r" rtl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>
                <a:solidFill>
                  <a:srgbClr val="000000"/>
                </a:solidFill>
                <a:latin typeface="Arial" charset="0"/>
                <a:cs typeface="Arial" charset="0"/>
              </a:rPr>
              <a:t>Российской Федерации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87824" y="908720"/>
            <a:ext cx="5444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Дмитрий Анатольевич  Медведев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19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73250" y="836712"/>
            <a:ext cx="8964612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i="1" dirty="0">
                <a:solidFill>
                  <a:srgbClr val="000066"/>
                </a:solidFill>
              </a:rPr>
              <a:t>Статья 15.</a:t>
            </a:r>
            <a:r>
              <a:rPr lang="ru-RU" altLang="ru-RU" sz="2400" b="1" dirty="0">
                <a:solidFill>
                  <a:srgbClr val="000066"/>
                </a:solidFill>
              </a:rPr>
              <a:t> </a:t>
            </a:r>
            <a:r>
              <a:rPr lang="ru-RU" altLang="ru-RU" sz="2400" b="1" i="1" dirty="0">
                <a:solidFill>
                  <a:srgbClr val="000066"/>
                </a:solidFill>
              </a:rPr>
              <a:t>Общие требования к организации образовательного процесса</a:t>
            </a:r>
            <a:r>
              <a:rPr lang="ru-RU" altLang="ru-RU" sz="2400" dirty="0">
                <a:solidFill>
                  <a:srgbClr val="000066"/>
                </a:solidFill>
              </a:rPr>
              <a:t> </a:t>
            </a:r>
            <a:br>
              <a:rPr lang="ru-RU" altLang="ru-RU" sz="2400" dirty="0">
                <a:solidFill>
                  <a:srgbClr val="000066"/>
                </a:solidFill>
              </a:rPr>
            </a:br>
            <a:endParaRPr lang="ru-RU" altLang="ru-RU" sz="2400" dirty="0">
              <a:solidFill>
                <a:srgbClr val="000066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>
                <a:solidFill>
                  <a:srgbClr val="000066"/>
                </a:solidFill>
              </a:rPr>
              <a:t>1. Организация образовательного процесса в образовательном учреждении осуществляется в соответствии с образовательными программами и расписаниями занятий. 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000066"/>
                </a:solidFill>
              </a:rPr>
              <a:t>1.1. При реализации образовательных программ </a:t>
            </a:r>
            <a:r>
              <a:rPr lang="ru-RU" altLang="ru-RU" u="sng" dirty="0">
                <a:solidFill>
                  <a:srgbClr val="000066"/>
                </a:solidFill>
              </a:rPr>
              <a:t>независимо от форм получения образования могут применяться электронное обучение, дистанционные образовательные технологии</a:t>
            </a:r>
            <a:r>
              <a:rPr lang="ru-RU" altLang="ru-RU" dirty="0">
                <a:solidFill>
                  <a:srgbClr val="000066"/>
                </a:solidFill>
              </a:rPr>
              <a:t> </a:t>
            </a:r>
            <a:r>
              <a:rPr lang="ru-RU" altLang="ru-RU" dirty="0">
                <a:solidFill>
                  <a:srgbClr val="002060"/>
                </a:solidFill>
              </a:rPr>
              <a:t>в </a:t>
            </a:r>
            <a:r>
              <a:rPr lang="ru-RU" altLang="ru-RU" dirty="0">
                <a:solidFill>
                  <a:srgbClr val="002060"/>
                </a:solidFill>
                <a:hlinkClick r:id="rId2" action="ppaction://hlinkfile"/>
              </a:rPr>
              <a:t>порядке</a:t>
            </a:r>
            <a:r>
              <a:rPr lang="ru-RU" altLang="ru-RU" dirty="0">
                <a:solidFill>
                  <a:srgbClr val="000066"/>
                </a:solidFill>
              </a:rPr>
              <a:t>, установленном федеральным органом исполнительной власти, осуществляющим функции по выработке государственной политики и нормативно-правовому регулированию в сфере образования.</a:t>
            </a:r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4356100" y="234950"/>
            <a:ext cx="36718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 b="1" dirty="0">
                <a:solidFill>
                  <a:srgbClr val="800000"/>
                </a:solidFill>
              </a:rPr>
              <a:t>Закон об образовании</a:t>
            </a:r>
          </a:p>
        </p:txBody>
      </p:sp>
    </p:spTree>
    <p:extLst>
      <p:ext uri="{BB962C8B-B14F-4D97-AF65-F5344CB8AC3E}">
        <p14:creationId xmlns:p14="http://schemas.microsoft.com/office/powerpoint/2010/main" val="321250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2"/>
          <p:cNvSpPr txBox="1">
            <a:spLocks/>
          </p:cNvSpPr>
          <p:nvPr/>
        </p:nvSpPr>
        <p:spPr>
          <a:xfrm>
            <a:off x="380998" y="332656"/>
            <a:ext cx="8407893" cy="4407408"/>
          </a:xfrm>
          <a:prstGeom prst="rect">
            <a:avLst/>
          </a:prstGeom>
        </p:spPr>
        <p:txBody>
          <a:bodyPr/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 pitchFamily="18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 2" pitchFamily="18" charset="2"/>
              <a:buNone/>
            </a:pP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Дистанционное обучение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способ организации процесса обучения, основанный на использовании современных информационных и телекоммуникационных технологий, позволяющих осуществлять обучение на расстоянии без непосредственного контакта между преподавателем и учащимся.</a:t>
            </a:r>
            <a:endParaRPr lang="ru-RU" sz="2800" dirty="0"/>
          </a:p>
        </p:txBody>
      </p:sp>
      <p:pic>
        <p:nvPicPr>
          <p:cNvPr id="3075" name="Picture 3" descr="C:\Users\user\AppData\Local\Microsoft\Windows\Temporary Internet Files\Content.IE5\JEMWD2TC\3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584558"/>
            <a:ext cx="3342099" cy="198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13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467544" y="1052736"/>
            <a:ext cx="7929618" cy="489654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>
            <a:defPPr>
              <a:defRPr lang="ru-RU"/>
            </a:defPPr>
            <a:lvl1pPr marL="0" algn="ctr" defTabSz="914400" rtl="0" eaLnBrk="1" latinLnBrk="0" hangingPunct="1">
              <a:defRPr sz="1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l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FR" sz="2000" dirty="0" smtClean="0">
                <a:latin typeface="Times New Roman" pitchFamily="18" charset="0"/>
              </a:rPr>
              <a:t>подготовка школьников по отдельным учебным предметам к сдаче экзаменов экстерном;</a:t>
            </a:r>
          </a:p>
          <a:p>
            <a:pPr marL="609600" indent="-609600" algn="l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FR" sz="2000" dirty="0" smtClean="0">
                <a:latin typeface="Times New Roman" pitchFamily="18" charset="0"/>
              </a:rPr>
              <a:t>подготовка школьников к поступлению в учебные заведения определенного профиля;</a:t>
            </a:r>
          </a:p>
          <a:p>
            <a:pPr marL="609600" indent="-609600" algn="l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FR" sz="2000" dirty="0" smtClean="0">
                <a:latin typeface="Times New Roman" pitchFamily="18" charset="0"/>
              </a:rPr>
              <a:t>углубленное изучение темы, раздела из школьной программы или вне школьного курса;</a:t>
            </a:r>
          </a:p>
          <a:p>
            <a:pPr marL="609600" indent="-609600" algn="l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FR" sz="2000" dirty="0" smtClean="0">
                <a:latin typeface="Times New Roman" pitchFamily="18" charset="0"/>
              </a:rPr>
              <a:t>ликвидация пробелов в знаниях, умениях, навыках школьников по определенным предметам школьного цикла;</a:t>
            </a:r>
          </a:p>
          <a:p>
            <a:pPr marL="609600" indent="-609600" algn="l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FR" sz="2000" dirty="0" smtClean="0">
                <a:latin typeface="Times New Roman" pitchFamily="18" charset="0"/>
              </a:rPr>
              <a:t>базовый курс школьной программы для учащихся, не имеющих возможности по разным причинам посещать школу вообще или в течение какого-то отрезка времени</a:t>
            </a:r>
            <a:endParaRPr lang="ru-RU" sz="2000" dirty="0" smtClean="0">
              <a:latin typeface="Times New Roman" pitchFamily="18" charset="0"/>
            </a:endParaRPr>
          </a:p>
          <a:p>
            <a:pPr marL="609600" indent="-609600" algn="l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FR" sz="2000" dirty="0" smtClean="0">
                <a:latin typeface="Times New Roman" pitchFamily="18" charset="0"/>
              </a:rPr>
              <a:t>дополнительное образование по интересам.</a:t>
            </a:r>
            <a:endParaRPr lang="ru-RU" sz="2000" dirty="0" smtClean="0">
              <a:latin typeface="Times New Roman" pitchFamily="18" charset="0"/>
            </a:endParaRPr>
          </a:p>
          <a:p>
            <a:pPr marL="171450" indent="-171450" algn="l">
              <a:buFont typeface="Wingdings" panose="05000000000000000000" pitchFamily="2" charset="2"/>
              <a:buChar char="Ø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285728"/>
            <a:ext cx="60722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  дистанционного обучения: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AppData\Local\Microsoft\Windows\Temporary Internet Files\Content.IE5\7IRGOTJ4\supplyteachers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013176"/>
            <a:ext cx="1916909" cy="131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64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285728"/>
            <a:ext cx="24288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2"/>
          <p:cNvSpPr txBox="1">
            <a:spLocks/>
          </p:cNvSpPr>
          <p:nvPr/>
        </p:nvSpPr>
        <p:spPr>
          <a:xfrm>
            <a:off x="323528" y="1008809"/>
            <a:ext cx="8001056" cy="42862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ctr" defTabSz="914400" rtl="0" eaLnBrk="1" latinLnBrk="0" hangingPunct="1">
              <a:defRPr sz="1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создание образовательного пространства;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формирование у учащихся познавательной самостоятельности и активности;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критического мышления, толерантности, готовности конструктивно обсуждать различные точки зрения.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ru-RU" sz="2800" dirty="0"/>
          </a:p>
        </p:txBody>
      </p:sp>
      <p:pic>
        <p:nvPicPr>
          <p:cNvPr id="5126" name="Picture 6" descr="C:\Users\user\AppData\Local\Microsoft\Windows\Temporary Internet Files\Content.IE5\WHBBPT2I\220px-NoveduGimnaziyaA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509120"/>
            <a:ext cx="2794000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44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20688"/>
            <a:ext cx="770485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Технология дистанционного обучения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заключается в том, что обучение и контроль  за усвоением материала происходит с помощью компьютерной сети Интернет, используя технологии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on-line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off-line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Общение 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n-line c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обучающимися в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Skaipe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где оказывается консультативная помощь.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user\AppData\Local\Microsoft\Windows\Temporary Internet Files\Content.IE5\T55BX3AG\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4155">
            <a:off x="4195273" y="3263259"/>
            <a:ext cx="3278375" cy="3107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57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404664"/>
            <a:ext cx="8740983" cy="66479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Типы уроков с применением ДОТ</a:t>
            </a:r>
          </a:p>
          <a:p>
            <a:endParaRPr lang="ru-RU" sz="24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Урок введения нового материала (презентация,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видео-, аудиофайлы).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Урок-практикум (он-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лайн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оф-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лайн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электронные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чебники, тренажеры).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Комбинированный урок (презентации, электронные 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э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нциклопедии).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Урок контроля и коррекции ЗУН (тесты, звуковые 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иктанты).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Традиционный урок – использование конспектов уроков, 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выполненных в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Word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В конспектах имеются ссылки на 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азличные сайты, ресурсы: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ЦОР,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интерактивные задания, 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росмотр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видеоуроков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мини-тесты для первичного закрепления.</a:t>
            </a:r>
          </a:p>
          <a:p>
            <a:endParaRPr lang="ru-RU" dirty="0"/>
          </a:p>
        </p:txBody>
      </p:sp>
      <p:pic>
        <p:nvPicPr>
          <p:cNvPr id="7170" name="Picture 2" descr="C:\Users\user\AppData\Local\Microsoft\Windows\Temporary Internet Files\Content.IE5\JEMWD2TC\twitter-image-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1793">
            <a:off x="6869389" y="5066878"/>
            <a:ext cx="1623942" cy="1623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93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170</TotalTime>
  <Words>634</Words>
  <Application>Microsoft Office PowerPoint</Application>
  <PresentationFormat>Экран (4:3)</PresentationFormat>
  <Paragraphs>104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Сетка</vt:lpstr>
      <vt:lpstr>Внедрение дистанционных технологий обучения в школе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«Плюсы" и "минусы" дистанционного обучения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Внедрение дистанционных технологий обучения в школе</dc:title>
  <dc:creator>user</dc:creator>
  <cp:lastModifiedBy>user</cp:lastModifiedBy>
  <cp:revision>19</cp:revision>
  <dcterms:created xsi:type="dcterms:W3CDTF">2017-05-16T11:50:27Z</dcterms:created>
  <dcterms:modified xsi:type="dcterms:W3CDTF">2017-05-23T09:22:06Z</dcterms:modified>
</cp:coreProperties>
</file>