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9" r:id="rId4"/>
    <p:sldId id="260" r:id="rId5"/>
    <p:sldId id="257" r:id="rId6"/>
    <p:sldId id="261" r:id="rId7"/>
    <p:sldId id="263" r:id="rId8"/>
    <p:sldId id="262" r:id="rId9"/>
    <p:sldId id="264" r:id="rId10"/>
    <p:sldId id="265" r:id="rId11"/>
    <p:sldId id="266" r:id="rId12"/>
    <p:sldId id="271" r:id="rId13"/>
    <p:sldId id="267" r:id="rId14"/>
    <p:sldId id="269" r:id="rId15"/>
    <p:sldId id="270" r:id="rId16"/>
    <p:sldId id="272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40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010400" y="152399"/>
            <a:ext cx="1981200" cy="65562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52400" y="153923"/>
            <a:ext cx="6705600" cy="65532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010400" y="2052960"/>
            <a:ext cx="1981200" cy="1828800"/>
          </a:xfrm>
        </p:spPr>
        <p:txBody>
          <a:bodyPr anchor="ctr">
            <a:normAutofit/>
          </a:bodyPr>
          <a:lstStyle>
            <a:lvl1pPr marL="0" indent="0" algn="l">
              <a:buNone/>
              <a:defRPr sz="19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A3B4F55A-ECF0-4BE2-A7AE-21355A1CFF7F}" type="datetimeFigureOut">
              <a:rPr lang="ru-RU" smtClean="0"/>
              <a:t>23.05.2017</a:t>
            </a:fld>
            <a:endParaRPr lang="ru-RU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947D184-3546-4864-88AA-3D79A4989E75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ru-RU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457200" y="2052960"/>
            <a:ext cx="6324600" cy="1828800"/>
          </a:xfrm>
        </p:spPr>
        <p:txBody>
          <a:bodyPr/>
          <a:lstStyle>
            <a:lvl1pPr algn="r">
              <a:defRPr sz="4200" spc="15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B4F55A-ECF0-4BE2-A7AE-21355A1CFF7F}" type="datetimeFigureOut">
              <a:rPr lang="ru-RU" smtClean="0"/>
              <a:t>23.05.2017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47D184-3546-4864-88AA-3D79A4989E7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52400" y="147319"/>
            <a:ext cx="6705600" cy="655624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010400" y="147319"/>
            <a:ext cx="1956046" cy="655624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62800" y="274638"/>
            <a:ext cx="1676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B4F55A-ECF0-4BE2-A7AE-21355A1CFF7F}" type="datetimeFigureOut">
              <a:rPr lang="ru-RU" smtClean="0"/>
              <a:t>23.05.2017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4947D184-3546-4864-88AA-3D79A4989E7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表占位符 2"/>
          <p:cNvSpPr>
            <a:spLocks noGrp="1"/>
          </p:cNvSpPr>
          <p:nvPr>
            <p:ph type="chart" sz="quarter" idx="10"/>
          </p:nvPr>
        </p:nvSpPr>
        <p:spPr>
          <a:xfrm>
            <a:off x="1785918" y="714356"/>
            <a:ext cx="5572125" cy="4143375"/>
          </a:xfrm>
          <a:prstGeom prst="rect">
            <a:avLst/>
          </a:prstGeom>
        </p:spPr>
        <p:txBody>
          <a:bodyPr/>
          <a:lstStyle/>
          <a:p>
            <a:r>
              <a:rPr lang="ru-RU" altLang="zh-CN" smtClean="0"/>
              <a:t>Вставка диаграммы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11"/>
          </p:nvPr>
        </p:nvSpPr>
        <p:spPr>
          <a:xfrm>
            <a:off x="4500563" y="5000625"/>
            <a:ext cx="2857500" cy="85725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altLang="zh-CN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27349689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B4F55A-ECF0-4BE2-A7AE-21355A1CFF7F}" type="datetimeFigureOut">
              <a:rPr lang="ru-RU" smtClean="0"/>
              <a:t>23.05.2017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47D184-3546-4864-88AA-3D79A4989E75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010400" y="152399"/>
            <a:ext cx="1981200" cy="655624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52400" y="153923"/>
            <a:ext cx="6705600" cy="6553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62799" y="2892277"/>
            <a:ext cx="1600201" cy="1645920"/>
          </a:xfrm>
        </p:spPr>
        <p:txBody>
          <a:bodyPr anchor="ctr"/>
          <a:lstStyle>
            <a:lvl1pPr marL="0" indent="0">
              <a:buNone/>
              <a:defRPr sz="2000">
                <a:solidFill>
                  <a:schemeClr val="bg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A3B4F55A-ECF0-4BE2-A7AE-21355A1CFF7F}" type="datetimeFigureOut">
              <a:rPr lang="ru-RU" smtClean="0"/>
              <a:t>23.05.2017</a:t>
            </a:fld>
            <a:endParaRPr lang="ru-RU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4947D184-3546-4864-88AA-3D79A4989E75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381000" y="2892277"/>
            <a:ext cx="6324600" cy="1645920"/>
          </a:xfrm>
        </p:spPr>
        <p:txBody>
          <a:bodyPr/>
          <a:lstStyle>
            <a:lvl1pPr algn="r">
              <a:defRPr sz="4200" spc="15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19072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2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B4F55A-ECF0-4BE2-A7AE-21355A1CFF7F}" type="datetimeFigureOut">
              <a:rPr lang="ru-RU" smtClean="0"/>
              <a:t>23.05.2017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47D184-3546-4864-88AA-3D79A4989E75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22438"/>
            <a:ext cx="4040188" cy="639762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399"/>
            <a:ext cx="4040188" cy="3687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399"/>
            <a:ext cx="4041775" cy="3687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B4F55A-ECF0-4BE2-A7AE-21355A1CFF7F}" type="datetimeFigureOut">
              <a:rPr lang="ru-RU" smtClean="0"/>
              <a:t>23.05.2017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47D184-3546-4864-88AA-3D79A4989E75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B4F55A-ECF0-4BE2-A7AE-21355A1CFF7F}" type="datetimeFigureOut">
              <a:rPr lang="ru-RU" smtClean="0"/>
              <a:t>23.05.2017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47D184-3546-4864-88AA-3D79A4989E75}" type="slidenum">
              <a:rPr lang="ru-RU" smtClean="0"/>
              <a:t>‹#›</a:t>
            </a:fld>
            <a:endParaRPr lang="ru-RU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52400" y="150919"/>
            <a:ext cx="8831802" cy="655624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B4F55A-ECF0-4BE2-A7AE-21355A1CFF7F}" type="datetimeFigureOut">
              <a:rPr lang="ru-RU" smtClean="0"/>
              <a:t>23.05.2017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47D184-3546-4864-88AA-3D79A4989E7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010400" y="150876"/>
            <a:ext cx="1981200" cy="65562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ectangle 8"/>
          <p:cNvSpPr/>
          <p:nvPr/>
        </p:nvSpPr>
        <p:spPr>
          <a:xfrm>
            <a:off x="152400" y="152400"/>
            <a:ext cx="6705600" cy="65532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304800"/>
            <a:ext cx="58674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59752" y="2130552"/>
            <a:ext cx="1673352" cy="2816352"/>
          </a:xfrm>
        </p:spPr>
        <p:txBody>
          <a:bodyPr tIns="0"/>
          <a:lstStyle>
            <a:lvl1pPr marL="0" indent="0"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B4F55A-ECF0-4BE2-A7AE-21355A1CFF7F}" type="datetimeFigureOut">
              <a:rPr lang="ru-RU" smtClean="0"/>
              <a:t>23.05.2017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noFill/>
          </a:ln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947D184-3546-4864-88AA-3D79A4989E75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7159752" y="457200"/>
            <a:ext cx="1675660" cy="1673352"/>
          </a:xfrm>
        </p:spPr>
        <p:txBody>
          <a:bodyPr anchor="b"/>
          <a:lstStyle>
            <a:lvl1pPr algn="l">
              <a:defRPr sz="2000" spc="15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ectangle 8"/>
          <p:cNvSpPr/>
          <p:nvPr/>
        </p:nvSpPr>
        <p:spPr>
          <a:xfrm>
            <a:off x="7010400" y="150876"/>
            <a:ext cx="1981200" cy="655624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400" y="152400"/>
            <a:ext cx="6705600" cy="6553200"/>
          </a:xfrm>
        </p:spPr>
        <p:txBody>
          <a:bodyPr anchor="ctr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62800" y="2133600"/>
            <a:ext cx="1676400" cy="2971800"/>
          </a:xfrm>
        </p:spPr>
        <p:txBody>
          <a:bodyPr tIns="0"/>
          <a:lstStyle>
            <a:lvl1pPr marL="0" indent="0"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B4F55A-ECF0-4BE2-A7AE-21355A1CFF7F}" type="datetimeFigureOut">
              <a:rPr lang="ru-RU" smtClean="0"/>
              <a:t>23.05.2017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47D184-3546-4864-88AA-3D79A4989E75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7162800" y="460248"/>
            <a:ext cx="1676400" cy="1673352"/>
          </a:xfrm>
        </p:spPr>
        <p:txBody>
          <a:bodyPr anchor="b"/>
          <a:lstStyle>
            <a:lvl1pPr algn="l">
              <a:defRPr sz="2000" spc="150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152400" y="1634971"/>
            <a:ext cx="8831802" cy="504547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52399" y="152400"/>
            <a:ext cx="8814047" cy="1346447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81000" y="355847"/>
            <a:ext cx="8381260" cy="105439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0999" y="1719071"/>
            <a:ext cx="8407893" cy="44074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70888" y="6356350"/>
            <a:ext cx="21336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fld id="{A3B4F55A-ECF0-4BE2-A7AE-21355A1CFF7F}" type="datetimeFigureOut">
              <a:rPr lang="ru-RU" smtClean="0"/>
              <a:t>23.05.2017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48000" y="6356350"/>
            <a:ext cx="33528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34680" y="6355080"/>
            <a:ext cx="582966" cy="274320"/>
          </a:xfrm>
          <a:prstGeom prst="rect">
            <a:avLst/>
          </a:prstGeom>
          <a:ln w="19050">
            <a:noFill/>
          </a:ln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2"/>
                </a:solidFill>
              </a:defRPr>
            </a:lvl1pPr>
          </a:lstStyle>
          <a:p>
            <a:fld id="{4947D184-3546-4864-88AA-3D79A4989E75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3200" kern="1200" cap="all" spc="200" baseline="0">
          <a:ln>
            <a:noFill/>
          </a:ln>
          <a:solidFill>
            <a:schemeClr val="bg1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28600" algn="l" defTabSz="914400" rtl="0" eaLnBrk="1" latinLnBrk="0" hangingPunct="1">
        <a:spcBef>
          <a:spcPct val="20000"/>
        </a:spcBef>
        <a:buClr>
          <a:schemeClr val="accent1"/>
        </a:buClr>
        <a:buFont typeface="Wingdings 2" pitchFamily="18" charset="2"/>
        <a:buChar char=""/>
        <a:defRPr sz="2000" kern="1200" spc="150" baseline="0">
          <a:solidFill>
            <a:schemeClr val="tx2"/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buClr>
          <a:schemeClr val="accent2"/>
        </a:buClr>
        <a:buFont typeface="Wingdings" pitchFamily="2" charset="2"/>
        <a:buChar char="§"/>
        <a:defRPr sz="1800" kern="1200" spc="100" baseline="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buClr>
          <a:schemeClr val="accent3"/>
        </a:buClr>
        <a:buFont typeface="Wingdings" pitchFamily="2" charset="2"/>
        <a:buChar char="§"/>
        <a:defRPr sz="1600" kern="1200" spc="100" baseline="0">
          <a:solidFill>
            <a:schemeClr val="tx2"/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buClr>
          <a:schemeClr val="accent4"/>
        </a:buClr>
        <a:buFont typeface="Wingdings" pitchFamily="2" charset="2"/>
        <a:buChar char="§"/>
        <a:defRPr sz="1400" kern="1200">
          <a:solidFill>
            <a:schemeClr val="tx2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spcBef>
          <a:spcPct val="20000"/>
        </a:spcBef>
        <a:buClr>
          <a:schemeClr val="accent6"/>
        </a:buClr>
        <a:buFont typeface="Wingdings" pitchFamily="2" charset="2"/>
        <a:buChar char="§"/>
        <a:defRPr sz="1300" kern="1200" spc="100" baseline="0">
          <a:solidFill>
            <a:schemeClr val="tx2"/>
          </a:solidFill>
          <a:latin typeface="+mn-lt"/>
          <a:ea typeface="+mn-ea"/>
          <a:cs typeface="+mn-cs"/>
        </a:defRPr>
      </a:lvl5pPr>
      <a:lvl6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1828800" indent="-182880" algn="l" defTabSz="914400" rtl="0" eaLnBrk="1" latinLnBrk="0" hangingPunct="1">
        <a:spcBef>
          <a:spcPct val="20000"/>
        </a:spcBef>
        <a:buClr>
          <a:schemeClr val="accent2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5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oeobrazovanie.ru/zarubezhniy_opyt_distancionnogo_obucheniya.htmi" TargetMode="External"/><Relationship Id="rId2" Type="http://schemas.openxmlformats.org/officeDocument/2006/relationships/hyperlink" Target="http://www.hi-edu.ru/advantige.html" TargetMode="External"/><Relationship Id="rId1" Type="http://schemas.openxmlformats.org/officeDocument/2006/relationships/slideLayout" Target="../slideLayouts/slideLayout7.xml"/><Relationship Id="rId4" Type="http://schemas.openxmlformats.org/officeDocument/2006/relationships/hyperlink" Target="http://www.moodle.mmc.rightside.ru/course/view.php?id=37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://spasskoe.omsu-nnov.ru/03_&#1055;&#1088;&#1080;&#1082;&#1072;&#1079;%20&#1052;&#1080;&#1085;&#1086;&#1073;&#1088;&#1085;&#1072;&#1091;&#1082;&#1080;%20&#1056;&#1086;&#1089;&#1089;&#1080;&#1080;%20&#1086;&#1090;%206%20&#1084;&#1072;&#1103;%202005%20&#1075;&#1086;&#1076;&#1072;.docx" TargetMode="Externa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020272" y="4293096"/>
            <a:ext cx="2123728" cy="1828800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/>
              <a:t>ГАПОУ МОК </a:t>
            </a:r>
          </a:p>
          <a:p>
            <a:r>
              <a:rPr lang="ru-RU" dirty="0"/>
              <a:t>и</a:t>
            </a:r>
            <a:r>
              <a:rPr lang="ru-RU" dirty="0" smtClean="0"/>
              <a:t>м. </a:t>
            </a:r>
            <a:r>
              <a:rPr lang="ru-RU" dirty="0" smtClean="0"/>
              <a:t>В</a:t>
            </a:r>
            <a:r>
              <a:rPr lang="ru-RU" dirty="0" smtClean="0"/>
              <a:t>. </a:t>
            </a:r>
            <a:r>
              <a:rPr lang="ru-RU" dirty="0" smtClean="0"/>
              <a:t>Талалихина</a:t>
            </a:r>
            <a:endParaRPr lang="en-US" dirty="0" smtClean="0"/>
          </a:p>
          <a:p>
            <a:endParaRPr lang="ru-RU" dirty="0" smtClean="0"/>
          </a:p>
          <a:p>
            <a:r>
              <a:rPr lang="ru-RU" dirty="0" err="1" smtClean="0"/>
              <a:t>Марциш</a:t>
            </a:r>
            <a:r>
              <a:rPr lang="ru-RU" dirty="0" smtClean="0"/>
              <a:t> Л. И.</a:t>
            </a:r>
          </a:p>
          <a:p>
            <a:r>
              <a:rPr lang="ru-RU" dirty="0" smtClean="0"/>
              <a:t>Лебедева М.А.</a:t>
            </a:r>
          </a:p>
          <a:p>
            <a:r>
              <a:rPr lang="ru-RU" dirty="0" smtClean="0"/>
              <a:t>Андрющенко О.М.</a:t>
            </a:r>
          </a:p>
          <a:p>
            <a:r>
              <a:rPr lang="ru-RU" dirty="0" smtClean="0"/>
              <a:t>Юрченко Т.Л.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Внедрение дистанционных технологий обучения в школе</a:t>
            </a:r>
            <a:endParaRPr lang="ru-RU" dirty="0"/>
          </a:p>
        </p:txBody>
      </p:sp>
      <p:pic>
        <p:nvPicPr>
          <p:cNvPr id="1026" name="Picture 2" descr="C:\Program Files\Microsoft Office\MEDIA\CAGCAT10\j0300520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548680"/>
            <a:ext cx="1944216" cy="16720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31959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4"/>
          <p:cNvSpPr txBox="1">
            <a:spLocks/>
          </p:cNvSpPr>
          <p:nvPr/>
        </p:nvSpPr>
        <p:spPr>
          <a:xfrm>
            <a:off x="683568" y="214290"/>
            <a:ext cx="7215238" cy="1142987"/>
          </a:xfrm>
          <a:prstGeom prst="rect">
            <a:avLst/>
          </a:prstGeom>
        </p:spPr>
        <p:txBody>
          <a:bodyPr/>
          <a:lstStyle>
            <a:lvl1pPr marL="27432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 2" pitchFamily="18" charset="2"/>
              <a:buChar char=""/>
              <a:defRPr sz="2000" kern="1200" spc="15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5486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§"/>
              <a:defRPr sz="1800" kern="1200" spc="1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 pitchFamily="2" charset="2"/>
              <a:buChar char="§"/>
              <a:defRPr sz="1600" kern="1200" spc="1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09728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" pitchFamily="2" charset="2"/>
              <a:buChar char="§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280160" indent="-182880" algn="l" defTabSz="9144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pitchFamily="2" charset="2"/>
              <a:buChar char="§"/>
              <a:defRPr sz="1300" kern="1200" spc="1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5544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§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82880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§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 pitchFamily="2" charset="2"/>
              <a:buChar char="§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377440" indent="-18288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Wingdings" pitchFamily="2" charset="2"/>
              <a:buChar char="§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" indent="0" algn="ctr">
              <a:buNone/>
            </a:pPr>
            <a:r>
              <a:rPr lang="ru-RU" sz="28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Категории детей , нуждающихся в образовании по системе ДО:</a:t>
            </a:r>
          </a:p>
          <a:p>
            <a:pPr algn="ctr"/>
            <a:endParaRPr lang="ru-RU" sz="28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187624" y="1305342"/>
            <a:ext cx="6711182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-288000" algn="just">
              <a:spcBef>
                <a:spcPct val="50000"/>
              </a:spcBef>
              <a:buFont typeface="Arial" pitchFamily="34" charset="0"/>
              <a:buChar char="•"/>
            </a:pPr>
            <a:r>
              <a:rPr lang="ru-RU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дети –инвалиды;</a:t>
            </a:r>
          </a:p>
          <a:p>
            <a:pPr indent="-288000" algn="just">
              <a:spcBef>
                <a:spcPct val="50000"/>
              </a:spcBef>
              <a:buFont typeface="Arial" pitchFamily="34" charset="0"/>
              <a:buChar char="•"/>
            </a:pPr>
            <a:r>
              <a:rPr lang="ru-RU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дети, обучающиеся по системе Экстерната;</a:t>
            </a:r>
          </a:p>
          <a:p>
            <a:pPr indent="-288000" algn="just">
              <a:spcBef>
                <a:spcPct val="50000"/>
              </a:spcBef>
              <a:buFont typeface="Arial" pitchFamily="34" charset="0"/>
              <a:buChar char="•"/>
            </a:pPr>
            <a:r>
              <a:rPr lang="ru-RU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часто болеющие дети (карантин);</a:t>
            </a:r>
          </a:p>
          <a:p>
            <a:pPr indent="-288000" algn="just">
              <a:spcBef>
                <a:spcPct val="50000"/>
              </a:spcBef>
              <a:buFont typeface="Arial" pitchFamily="34" charset="0"/>
              <a:buChar char="•"/>
            </a:pPr>
            <a:r>
              <a:rPr lang="ru-RU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дети, желающие пройти самоподготовку к ЕГЭ;</a:t>
            </a:r>
          </a:p>
          <a:p>
            <a:pPr indent="-288000" algn="just">
              <a:spcBef>
                <a:spcPct val="50000"/>
              </a:spcBef>
              <a:buFont typeface="Arial" pitchFamily="34" charset="0"/>
              <a:buChar char="•"/>
            </a:pPr>
            <a:r>
              <a:rPr lang="ru-RU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одаренные дети;</a:t>
            </a:r>
          </a:p>
          <a:p>
            <a:pPr indent="-288000" algn="just">
              <a:spcBef>
                <a:spcPct val="50000"/>
              </a:spcBef>
              <a:buFont typeface="Arial" pitchFamily="34" charset="0"/>
              <a:buChar char="•"/>
            </a:pPr>
            <a:r>
              <a:rPr lang="ru-RU" sz="20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дети, выезжающие вместе с родителями в другие города или за границу на отдых;</a:t>
            </a:r>
          </a:p>
          <a:p>
            <a:pPr indent="-288000" algn="just">
              <a:spcBef>
                <a:spcPct val="50000"/>
              </a:spcBef>
              <a:buFont typeface="Arial" pitchFamily="34" charset="0"/>
              <a:buChar char="•"/>
            </a:pPr>
            <a:r>
              <a:rPr lang="ru-RU" sz="20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дети, выезжающие на спортивные тренировочные сборы и соревнования в другие города.</a:t>
            </a:r>
          </a:p>
        </p:txBody>
      </p:sp>
    </p:spTree>
    <p:extLst>
      <p:ext uri="{BB962C8B-B14F-4D97-AF65-F5344CB8AC3E}">
        <p14:creationId xmlns:p14="http://schemas.microsoft.com/office/powerpoint/2010/main" val="2869792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75656" y="503094"/>
            <a:ext cx="610551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Схема дистанционного обучения</a:t>
            </a:r>
            <a:endParaRPr lang="ru-RU" sz="28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71538" y="1142984"/>
            <a:ext cx="7215238" cy="501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2078534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94361" y="548680"/>
            <a:ext cx="838209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ru-RU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Созданные в процессе работы материалы педагоги  размещают</a:t>
            </a:r>
            <a:r>
              <a:rPr lang="en-U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на личных мини-сайтах </a:t>
            </a:r>
            <a:r>
              <a:rPr lang="en-U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nsportal.ru</a:t>
            </a:r>
            <a:r>
              <a:rPr lang="ru-RU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, публикуют на образовательных сайтах в Интернет-пространстве.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4361" y="1772816"/>
            <a:ext cx="4905000" cy="3924000"/>
          </a:xfrm>
          <a:prstGeom prst="rect">
            <a:avLst/>
          </a:prstGeom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1564343"/>
            <a:ext cx="3342958" cy="46963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44479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87624" y="404664"/>
            <a:ext cx="70634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Способы проведения Интернет-урока.</a:t>
            </a:r>
            <a:endParaRPr lang="ru-RU" sz="28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27584" y="1772816"/>
            <a:ext cx="7343421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Ссылка на Интернет-ресурсы в конце урока </a:t>
            </a:r>
          </a:p>
          <a:p>
            <a:endParaRPr lang="ru-RU" sz="20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Урок с использованием подготовленных веб-страниц</a:t>
            </a:r>
          </a:p>
          <a:p>
            <a:endParaRPr lang="ru-RU" sz="20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Урок – поиск информации</a:t>
            </a:r>
          </a:p>
          <a:p>
            <a:endParaRPr lang="ru-RU" sz="20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Виртуальные экскурсии</a:t>
            </a:r>
          </a:p>
          <a:p>
            <a:endParaRPr lang="ru-RU" sz="20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20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Видеоуроки</a:t>
            </a:r>
            <a:r>
              <a:rPr lang="ru-RU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ru-RU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194" name="Picture 2" descr="C:\Users\user\AppData\Local\Microsoft\Windows\Temporary Internet Files\Content.IE5\ENO0V4Y2\Symbol_book_class.svg[1]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3197500"/>
            <a:ext cx="3362805" cy="34573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36863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>«Плюсы" и "минусы" дистанционного обучения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ru-RU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Удобство планирования времени;</a:t>
            </a:r>
          </a:p>
          <a:p>
            <a:r>
              <a:rPr lang="ru-RU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Личная заинтересованность в получении образования;</a:t>
            </a:r>
          </a:p>
          <a:p>
            <a:r>
              <a:rPr lang="ru-RU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удобство места обучения;</a:t>
            </a:r>
          </a:p>
          <a:p>
            <a:r>
              <a:rPr lang="ru-RU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разнообразие и большой объем доступных информационных ресурсов;</a:t>
            </a:r>
          </a:p>
          <a:p>
            <a:r>
              <a:rPr lang="ru-RU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широкое использование компьютерных и телекоммуникационных технологий в доставке учебных материалов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719072"/>
            <a:ext cx="4172272" cy="4950288"/>
          </a:xfrm>
        </p:spPr>
        <p:txBody>
          <a:bodyPr>
            <a:noAutofit/>
          </a:bodyPr>
          <a:lstStyle/>
          <a:p>
            <a:r>
              <a:rPr lang="ru-RU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 слушателей возникает соблазн отложить работу до лучших времен;</a:t>
            </a:r>
          </a:p>
          <a:p>
            <a:r>
              <a:rPr lang="ru-RU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сложность встраивания мотивационных компонентов (которые должны постоянно поддерживать высокий уровень интереса к процессу) обучения в дистанционные формы;</a:t>
            </a:r>
          </a:p>
          <a:p>
            <a:r>
              <a:rPr lang="ru-RU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отсутствие навыков самоорганизации учебной деятельности вне прямого контакта с преподавателем;</a:t>
            </a:r>
          </a:p>
          <a:p>
            <a:r>
              <a:rPr lang="ru-RU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временные ограничения;</a:t>
            </a:r>
          </a:p>
          <a:p>
            <a:r>
              <a:rPr lang="ru-RU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вопрос доступности их для слушателя в условиях цифрового неравенства регионов России</a:t>
            </a:r>
          </a:p>
          <a:p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881601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683568" y="692696"/>
            <a:ext cx="7776864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Дистанционное образование - вещь очень удобная и полезная</a:t>
            </a: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. Но основное образование таким способом целесообразнее получать только в том случае, если по каким-то причинам обучающимся недоступен традиционный вариант обучения. </a:t>
            </a:r>
          </a:p>
          <a:p>
            <a:pPr algn="ctr">
              <a:buNone/>
            </a:pPr>
            <a:endParaRPr lang="ru-RU" i="1" dirty="0"/>
          </a:p>
        </p:txBody>
      </p:sp>
      <p:pic>
        <p:nvPicPr>
          <p:cNvPr id="9218" name="Picture 2" descr="C:\Users\user\AppData\Local\Microsoft\Windows\Temporary Internet Files\Content.IE5\T7TVDA46\шк.%20Индии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8" y="2924944"/>
            <a:ext cx="4674096" cy="320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89620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51520" y="404664"/>
            <a:ext cx="8640960" cy="67710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	</a:t>
            </a:r>
            <a:r>
              <a:rPr lang="ru-RU" sz="24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Интернет-ресурсы</a:t>
            </a:r>
            <a:endParaRPr lang="en-US" sz="2400" dirty="0" smtClean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http</a:t>
            </a:r>
            <a:r>
              <a:rPr lang="ru-RU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://</a:t>
            </a:r>
            <a:r>
              <a:rPr lang="en-US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www.hi-edu.ru/advantige.html</a:t>
            </a:r>
            <a:endParaRPr lang="en-US" dirty="0" smtClean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http</a:t>
            </a:r>
            <a:r>
              <a:rPr lang="ru-RU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://</a:t>
            </a:r>
            <a:r>
              <a:rPr lang="en-US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www.moeobrazovanie.ru/zarubezhniy_opyt_distancionnogo_obucheniya.htmi</a:t>
            </a:r>
            <a:endParaRPr lang="en-US" dirty="0" smtClean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http</a:t>
            </a:r>
            <a:r>
              <a:rPr lang="ru-RU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://</a:t>
            </a:r>
            <a:r>
              <a:rPr lang="en-US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www.moodle.mmc.rightside.ru/course/view.php</a:t>
            </a:r>
            <a:r>
              <a:rPr lang="ru-RU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?</a:t>
            </a:r>
            <a:r>
              <a:rPr lang="en-US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id=37</a:t>
            </a:r>
            <a:endParaRPr lang="en-US" dirty="0" smtClean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dirty="0" smtClean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24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	Список литературы</a:t>
            </a:r>
            <a:endParaRPr lang="en-US" sz="2400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Савина Н.В., Кучина О.Г. «Внедрение дистанционных образовательных технологий в практику работы школы: литературный сборник: - Рыбинск, МОУ. ДПО «Информационно-образовательный центр» 2014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Асмолов</a:t>
            </a:r>
            <a:r>
              <a:rPr lang="ru-R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А.Г. Российская школа и новые информационные технологии: взгляд в следующее десятилетие./А.Г. </a:t>
            </a:r>
            <a:r>
              <a:rPr lang="ru-RU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Асмолов</a:t>
            </a:r>
            <a:r>
              <a:rPr lang="ru-R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, А.Л. Семенов, А.Ю. Уваров.-М.: Изд-во «</a:t>
            </a:r>
            <a:r>
              <a:rPr lang="ru-RU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Некст-Принт</a:t>
            </a:r>
            <a:r>
              <a:rPr lang="ru-R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», 2010.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Иванова Е.О. Теория обучения в информационном обществе/ Е.О. Иванова, И.М. </a:t>
            </a:r>
            <a:r>
              <a:rPr lang="ru-RU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Осмоловская</a:t>
            </a:r>
            <a:r>
              <a:rPr lang="ru-R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.- М.: Просвещение, 2011.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Роберт И.В. Современные информационные технологии в образовании: дидактические проблемы; </a:t>
            </a:r>
            <a:r>
              <a:rPr lang="ru-RU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перпективы</a:t>
            </a:r>
            <a:r>
              <a:rPr lang="ru-R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использования/ И.В. Роберт.- М.: ИИО РАО, 2010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Рубашкин Д.Д. Работа учителя в компьютерном классе/ Д.Д. Рубашкин, И.Н. Кондратьева.-М.:БИНОМ. Лаборатория знаний,2009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Быховский,Я.С</a:t>
            </a:r>
            <a:r>
              <a:rPr lang="ru-R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. Учим и учимся с Веб 2.0. Быстрый старт. Руководство к действию/Я.С. Быховский, А.В. </a:t>
            </a:r>
            <a:r>
              <a:rPr lang="ru-RU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Коровко</a:t>
            </a:r>
            <a:r>
              <a:rPr lang="ru-R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, Е.Д. </a:t>
            </a:r>
            <a:r>
              <a:rPr lang="ru-RU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Патаракин</a:t>
            </a:r>
            <a:r>
              <a:rPr lang="ru-R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и др. – М.:</a:t>
            </a:r>
            <a:r>
              <a:rPr lang="ru-RU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Интуит.ру</a:t>
            </a:r>
            <a:r>
              <a:rPr lang="ru-R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, 2007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ru-RU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89892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3"/>
          <p:cNvSpPr txBox="1">
            <a:spLocks noChangeArrowheads="1"/>
          </p:cNvSpPr>
          <p:nvPr/>
        </p:nvSpPr>
        <p:spPr bwMode="auto">
          <a:xfrm>
            <a:off x="395288" y="1268413"/>
            <a:ext cx="8280400" cy="529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57188" indent="-357188" eaLnBrk="0" hangingPunct="0">
              <a:spcBef>
                <a:spcPct val="20000"/>
              </a:spcBef>
              <a:buClr>
                <a:schemeClr val="tx1"/>
              </a:buClr>
              <a:buSzPct val="75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SzPct val="75000"/>
              <a:buChar char="–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1"/>
              </a:buClr>
              <a:buSzPct val="75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1"/>
              </a:buClr>
              <a:buSzPct val="80000"/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SzPct val="65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0"/>
              </a:spcBef>
              <a:buClrTx/>
              <a:buSzTx/>
              <a:buFontTx/>
              <a:buChar char="•"/>
            </a:pPr>
            <a:r>
              <a:rPr lang="ru-RU" altLang="ru-RU" sz="2400">
                <a:solidFill>
                  <a:srgbClr val="000066"/>
                </a:solidFill>
              </a:rPr>
              <a:t>Закон Российской Федерации «Об образовании» от 10.07.1992 № 3266-1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buClrTx/>
              <a:buSzTx/>
              <a:buFontTx/>
              <a:buChar char="•"/>
            </a:pPr>
            <a:endParaRPr lang="ru-RU" altLang="ru-RU" sz="2400">
              <a:solidFill>
                <a:srgbClr val="000066"/>
              </a:solidFill>
            </a:endParaRPr>
          </a:p>
          <a:p>
            <a:pPr eaLnBrk="1" hangingPunct="1">
              <a:lnSpc>
                <a:spcPct val="90000"/>
              </a:lnSpc>
              <a:spcBef>
                <a:spcPct val="0"/>
              </a:spcBef>
              <a:buClrTx/>
              <a:buSzTx/>
              <a:buFontTx/>
              <a:buChar char="•"/>
            </a:pPr>
            <a:r>
              <a:rPr lang="ru-RU" altLang="ru-RU" sz="2400">
                <a:solidFill>
                  <a:srgbClr val="000066"/>
                </a:solidFill>
              </a:rPr>
              <a:t>Федеральный закон «О внесении изменений в Закон Российской Федерации «Об образовании» в части применения электронного обучения, дистанционных образовательных технологий» № 11-ФЗ от 28 февраля 2012 г.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buClrTx/>
              <a:buSzTx/>
              <a:buFontTx/>
              <a:buChar char="•"/>
            </a:pPr>
            <a:endParaRPr lang="ru-RU" altLang="ru-RU" sz="2400">
              <a:solidFill>
                <a:srgbClr val="000066"/>
              </a:solidFill>
            </a:endParaRPr>
          </a:p>
          <a:p>
            <a:pPr eaLnBrk="1" hangingPunct="1">
              <a:lnSpc>
                <a:spcPct val="90000"/>
              </a:lnSpc>
              <a:spcBef>
                <a:spcPct val="0"/>
              </a:spcBef>
              <a:buClrTx/>
              <a:buSzTx/>
              <a:buFontTx/>
              <a:buChar char="•"/>
            </a:pPr>
            <a:r>
              <a:rPr lang="ru-RU" altLang="ru-RU" sz="2400">
                <a:solidFill>
                  <a:srgbClr val="000066"/>
                </a:solidFill>
              </a:rPr>
              <a:t>Приказ Минобрнауки от 6 мая 2005 г. № 137 «Об использовании дистанционных образовательных технологий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buClrTx/>
              <a:buSzTx/>
              <a:buFontTx/>
              <a:buChar char="•"/>
            </a:pPr>
            <a:endParaRPr lang="ru-RU" altLang="ru-RU" sz="2400">
              <a:solidFill>
                <a:srgbClr val="000066"/>
              </a:solidFill>
            </a:endParaRPr>
          </a:p>
          <a:p>
            <a:pPr eaLnBrk="1" hangingPunct="1">
              <a:lnSpc>
                <a:spcPct val="90000"/>
              </a:lnSpc>
              <a:spcBef>
                <a:spcPct val="0"/>
              </a:spcBef>
              <a:buClrTx/>
              <a:buSzTx/>
              <a:buFontTx/>
              <a:buChar char="•"/>
            </a:pPr>
            <a:r>
              <a:rPr lang="ru-RU" altLang="ru-RU" sz="2400">
                <a:solidFill>
                  <a:srgbClr val="000066"/>
                </a:solidFill>
              </a:rPr>
              <a:t>Национальная образовательная инициатива «Наша новая школа» </a:t>
            </a:r>
            <a:r>
              <a:rPr lang="ru-RU" altLang="ru-RU" sz="2000" i="1">
                <a:solidFill>
                  <a:srgbClr val="000066"/>
                </a:solidFill>
              </a:rPr>
              <a:t>(утверждена Президентом Российской Федерации Д. Медведевым 04 февраля 2010 г.)</a:t>
            </a:r>
          </a:p>
        </p:txBody>
      </p:sp>
      <p:sp>
        <p:nvSpPr>
          <p:cNvPr id="4099" name="Text Box 5"/>
          <p:cNvSpPr txBox="1">
            <a:spLocks noChangeArrowheads="1"/>
          </p:cNvSpPr>
          <p:nvPr/>
        </p:nvSpPr>
        <p:spPr bwMode="auto">
          <a:xfrm>
            <a:off x="971600" y="260349"/>
            <a:ext cx="7704088" cy="100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1"/>
              </a:buClr>
              <a:buSzPct val="75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SzPct val="75000"/>
              <a:buChar char="–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1"/>
              </a:buClr>
              <a:buSzPct val="75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1"/>
              </a:buClr>
              <a:buSzPct val="80000"/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SzPct val="65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ru-RU" altLang="ru-RU" sz="2000" b="1" dirty="0">
                <a:solidFill>
                  <a:srgbClr val="800000"/>
                </a:solidFill>
              </a:rPr>
              <a:t>ОСНОВНЫЕ  ДОКУМЕНТЫ,  РЕГЛАМЕНТИРУЮЩИЕ  ИСПОЛЬЗОВАНИЕ  ДИСТАНЦИОННЫХ  ОБРАЗОВАТЕЛЬНЫХ  ТЕХНОЛОГИЙ</a:t>
            </a:r>
          </a:p>
        </p:txBody>
      </p:sp>
    </p:spTree>
    <p:extLst>
      <p:ext uri="{BB962C8B-B14F-4D97-AF65-F5344CB8AC3E}">
        <p14:creationId xmlns:p14="http://schemas.microsoft.com/office/powerpoint/2010/main" val="2621607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:\Users\user\AppData\Local\Microsoft\Windows\Temporary Internet Files\Content.IE5\T7TVDA46\300px-8fd2ad5ced45ba3f011970f7b3cf4654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8890" y="188640"/>
            <a:ext cx="1772047" cy="22150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2000129" y="2060848"/>
            <a:ext cx="6859654" cy="4290839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90000" tIns="46800" rIns="90000" bIns="46800"/>
          <a:lstStyle/>
          <a:p>
            <a:pPr rtl="0">
              <a:spcBef>
                <a:spcPts val="1300"/>
              </a:spcBef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«Мы законодательно закрепим равенство государственных и частных общеобразовательных учреждений и предоставим семьям более широкие возможности выбора школы, а ученикам – </a:t>
            </a:r>
            <a:r>
              <a:rPr lang="ru-RU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доступ к урокам </a:t>
            </a:r>
            <a:r>
              <a:rPr lang="ru-RU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лучших преподавателей</a:t>
            </a:r>
            <a:r>
              <a:rPr lang="ru-RU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с использованием технологий дистанционного</a:t>
            </a:r>
            <a:r>
              <a:rPr lang="ru-RU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и дополнительного </a:t>
            </a:r>
            <a:r>
              <a:rPr lang="ru-RU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образования</a:t>
            </a:r>
            <a:r>
              <a:rPr lang="ru-RU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 Это особенно важно для малокомплектных школ, для удалённых школ, вообще в целом для российской провинции...</a:t>
            </a:r>
          </a:p>
          <a:p>
            <a:pPr rtl="0">
              <a:spcBef>
                <a:spcPts val="1300"/>
              </a:spcBef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Особая задача – </a:t>
            </a:r>
            <a:r>
              <a:rPr lang="ru-RU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создание </a:t>
            </a:r>
            <a:r>
              <a:rPr lang="ru-RU" b="1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безбарьерной</a:t>
            </a:r>
            <a:r>
              <a:rPr lang="ru-RU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школьной среды</a:t>
            </a:r>
            <a:r>
              <a:rPr lang="ru-RU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для детей-инвалидов. В 2010 году </a:t>
            </a: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была </a:t>
            </a:r>
            <a:r>
              <a:rPr lang="ru-RU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принята пятилетняя государственная программа «Доступная среда», направленная на решение этих проблем»</a:t>
            </a:r>
          </a:p>
          <a:p>
            <a:pPr rtl="0">
              <a:spcBef>
                <a:spcPts val="1300"/>
              </a:spcBef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ru-RU" sz="1000" dirty="0">
              <a:solidFill>
                <a:srgbClr val="000000"/>
              </a:solidFill>
              <a:latin typeface="Arial" charset="0"/>
              <a:cs typeface="Arial" charset="0"/>
            </a:endParaRPr>
          </a:p>
          <a:p>
            <a:pPr algn="r" rtl="0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i="1" dirty="0">
                <a:solidFill>
                  <a:srgbClr val="000000"/>
                </a:solidFill>
                <a:latin typeface="Arial" charset="0"/>
                <a:cs typeface="Arial" charset="0"/>
              </a:rPr>
              <a:t>Из Послания Федеральному Собранию </a:t>
            </a:r>
          </a:p>
          <a:p>
            <a:pPr algn="r" rtl="0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i="1" dirty="0">
                <a:solidFill>
                  <a:srgbClr val="000000"/>
                </a:solidFill>
                <a:latin typeface="Arial" charset="0"/>
                <a:cs typeface="Arial" charset="0"/>
              </a:rPr>
              <a:t>Российской Федерации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2987824" y="908720"/>
            <a:ext cx="544463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solidFill>
                  <a:srgbClr val="C00000"/>
                </a:solidFill>
              </a:rPr>
              <a:t>Дмитрий Анатольевич  Медведев</a:t>
            </a:r>
            <a:endParaRPr lang="ru-RU" sz="28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0197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 Box 2"/>
          <p:cNvSpPr txBox="1">
            <a:spLocks noChangeArrowheads="1"/>
          </p:cNvSpPr>
          <p:nvPr/>
        </p:nvSpPr>
        <p:spPr bwMode="auto">
          <a:xfrm>
            <a:off x="173250" y="836712"/>
            <a:ext cx="8964612" cy="56323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eaLnBrk="0" hangingPunct="0">
              <a:spcBef>
                <a:spcPct val="20000"/>
              </a:spcBef>
              <a:buClr>
                <a:schemeClr val="tx1"/>
              </a:buClr>
              <a:buSzPct val="75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1pPr>
            <a:lvl2pPr marL="800100" indent="-342900" eaLnBrk="0" hangingPunct="0">
              <a:spcBef>
                <a:spcPct val="20000"/>
              </a:spcBef>
              <a:buClr>
                <a:schemeClr val="tx1"/>
              </a:buClr>
              <a:buSzPct val="75000"/>
              <a:buChar char="–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1"/>
              </a:buClr>
              <a:buSzPct val="75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1"/>
              </a:buClr>
              <a:buSzPct val="80000"/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SzPct val="65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2400" b="1" i="1" dirty="0">
                <a:solidFill>
                  <a:srgbClr val="000066"/>
                </a:solidFill>
              </a:rPr>
              <a:t>Статья 15.</a:t>
            </a:r>
            <a:r>
              <a:rPr lang="ru-RU" altLang="ru-RU" sz="2400" b="1" dirty="0">
                <a:solidFill>
                  <a:srgbClr val="000066"/>
                </a:solidFill>
              </a:rPr>
              <a:t> </a:t>
            </a:r>
            <a:r>
              <a:rPr lang="ru-RU" altLang="ru-RU" sz="2400" b="1" i="1" dirty="0">
                <a:solidFill>
                  <a:srgbClr val="000066"/>
                </a:solidFill>
              </a:rPr>
              <a:t>Общие требования к организации образовательного процесса</a:t>
            </a:r>
            <a:r>
              <a:rPr lang="ru-RU" altLang="ru-RU" sz="2400" dirty="0">
                <a:solidFill>
                  <a:srgbClr val="000066"/>
                </a:solidFill>
              </a:rPr>
              <a:t> </a:t>
            </a:r>
            <a:br>
              <a:rPr lang="ru-RU" altLang="ru-RU" sz="2400" dirty="0">
                <a:solidFill>
                  <a:srgbClr val="000066"/>
                </a:solidFill>
              </a:rPr>
            </a:br>
            <a:endParaRPr lang="ru-RU" altLang="ru-RU" sz="2400" dirty="0">
              <a:solidFill>
                <a:srgbClr val="000066"/>
              </a:solidFill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2400" dirty="0">
                <a:solidFill>
                  <a:srgbClr val="000066"/>
                </a:solidFill>
              </a:rPr>
              <a:t>1. Организация образовательного процесса в образовательном учреждении осуществляется в соответствии с образовательными программами и расписаниями занятий. </a:t>
            </a:r>
          </a:p>
          <a:p>
            <a:pPr lvl="1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dirty="0">
                <a:solidFill>
                  <a:srgbClr val="000066"/>
                </a:solidFill>
              </a:rPr>
              <a:t>1.1. При реализации образовательных программ </a:t>
            </a:r>
            <a:r>
              <a:rPr lang="ru-RU" altLang="ru-RU" u="sng" dirty="0">
                <a:solidFill>
                  <a:srgbClr val="000066"/>
                </a:solidFill>
              </a:rPr>
              <a:t>независимо от форм получения образования могут применяться электронное обучение, дистанционные образовательные технологии</a:t>
            </a:r>
            <a:r>
              <a:rPr lang="ru-RU" altLang="ru-RU" dirty="0">
                <a:solidFill>
                  <a:srgbClr val="000066"/>
                </a:solidFill>
              </a:rPr>
              <a:t> </a:t>
            </a:r>
            <a:r>
              <a:rPr lang="ru-RU" altLang="ru-RU" dirty="0">
                <a:solidFill>
                  <a:srgbClr val="002060"/>
                </a:solidFill>
              </a:rPr>
              <a:t>в </a:t>
            </a:r>
            <a:r>
              <a:rPr lang="ru-RU" altLang="ru-RU" dirty="0">
                <a:solidFill>
                  <a:srgbClr val="002060"/>
                </a:solidFill>
                <a:hlinkClick r:id="rId2" action="ppaction://hlinkfile"/>
              </a:rPr>
              <a:t>порядке</a:t>
            </a:r>
            <a:r>
              <a:rPr lang="ru-RU" altLang="ru-RU" dirty="0">
                <a:solidFill>
                  <a:srgbClr val="000066"/>
                </a:solidFill>
              </a:rPr>
              <a:t>, установленном федеральным органом исполнительной власти, осуществляющим функции по выработке государственной политики и нормативно-правовому регулированию в сфере образования.</a:t>
            </a:r>
          </a:p>
        </p:txBody>
      </p:sp>
      <p:sp>
        <p:nvSpPr>
          <p:cNvPr id="6147" name="Text Box 4"/>
          <p:cNvSpPr txBox="1">
            <a:spLocks noChangeArrowheads="1"/>
          </p:cNvSpPr>
          <p:nvPr/>
        </p:nvSpPr>
        <p:spPr bwMode="auto">
          <a:xfrm>
            <a:off x="4356100" y="234950"/>
            <a:ext cx="367188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tx1"/>
              </a:buClr>
              <a:buSzPct val="75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SzPct val="75000"/>
              <a:buChar char="–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1"/>
              </a:buClr>
              <a:buSzPct val="75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1"/>
              </a:buClr>
              <a:buSzPct val="80000"/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SzPct val="65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ru-RU" altLang="ru-RU" sz="2400" b="1" dirty="0">
                <a:solidFill>
                  <a:srgbClr val="800000"/>
                </a:solidFill>
              </a:rPr>
              <a:t>Закон об образовании</a:t>
            </a:r>
          </a:p>
        </p:txBody>
      </p:sp>
    </p:spTree>
    <p:extLst>
      <p:ext uri="{BB962C8B-B14F-4D97-AF65-F5344CB8AC3E}">
        <p14:creationId xmlns:p14="http://schemas.microsoft.com/office/powerpoint/2010/main" val="3212506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Текст 2"/>
          <p:cNvSpPr txBox="1">
            <a:spLocks/>
          </p:cNvSpPr>
          <p:nvPr/>
        </p:nvSpPr>
        <p:spPr>
          <a:xfrm>
            <a:off x="380998" y="332656"/>
            <a:ext cx="8407893" cy="4407408"/>
          </a:xfrm>
          <a:prstGeom prst="rect">
            <a:avLst/>
          </a:prstGeom>
        </p:spPr>
        <p:txBody>
          <a:bodyPr/>
          <a:lstStyle>
            <a:lvl1pPr marL="27432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 2" pitchFamily="18" charset="2"/>
              <a:buChar char=""/>
              <a:defRPr sz="2000" kern="1200" spc="15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5486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§"/>
              <a:defRPr sz="1800" kern="1200" spc="1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 pitchFamily="2" charset="2"/>
              <a:buChar char="§"/>
              <a:defRPr sz="1600" kern="1200" spc="1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09728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" pitchFamily="2" charset="2"/>
              <a:buChar char="§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280160" indent="-182880" algn="l" defTabSz="9144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pitchFamily="2" charset="2"/>
              <a:buChar char="§"/>
              <a:defRPr sz="1300" kern="1200" spc="1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5544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§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82880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§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 pitchFamily="2" charset="2"/>
              <a:buChar char="§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377440" indent="-18288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Wingdings" pitchFamily="2" charset="2"/>
              <a:buChar char="§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 2" pitchFamily="18" charset="2"/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Font typeface="Wingdings 2" pitchFamily="18" charset="2"/>
              <a:buNone/>
            </a:pPr>
            <a:r>
              <a:rPr lang="ru-RU" sz="36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Дистанционное обучение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 –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способ организации процесса обучения, основанный на использовании современных информационных и телекоммуникационных технологий, позволяющих осуществлять обучение на расстоянии без непосредственного контакта между преподавателем и учащимся.</a:t>
            </a:r>
            <a:endParaRPr lang="ru-RU" sz="2800" dirty="0"/>
          </a:p>
        </p:txBody>
      </p:sp>
      <p:pic>
        <p:nvPicPr>
          <p:cNvPr id="3075" name="Picture 3" descr="C:\Users\user\AppData\Local\Microsoft\Windows\Temporary Internet Files\Content.IE5\JEMWD2TC\3[1]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4584558"/>
            <a:ext cx="3342099" cy="1983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29134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 txBox="1">
            <a:spLocks/>
          </p:cNvSpPr>
          <p:nvPr/>
        </p:nvSpPr>
        <p:spPr>
          <a:xfrm>
            <a:off x="467544" y="1052736"/>
            <a:ext cx="7929618" cy="4896544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lIns="91440" tIns="45720" rIns="91440" bIns="45720" rtlCol="0" anchor="ctr"/>
          <a:lstStyle>
            <a:defPPr>
              <a:defRPr lang="ru-RU"/>
            </a:defPPr>
            <a:lvl1pPr marL="0" algn="ctr" defTabSz="914400" rtl="0" eaLnBrk="1" latinLnBrk="0" hangingPunct="1">
              <a:defRPr sz="11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609600" indent="-609600" algn="l">
              <a:lnSpc>
                <a:spcPct val="110000"/>
              </a:lnSpc>
              <a:buFont typeface="Wingdings" panose="05000000000000000000" pitchFamily="2" charset="2"/>
              <a:buChar char="Ø"/>
            </a:pPr>
            <a:r>
              <a:rPr lang="fr-FR" sz="2000" dirty="0" smtClean="0">
                <a:latin typeface="Times New Roman" pitchFamily="18" charset="0"/>
              </a:rPr>
              <a:t>подготовка школьников по отдельным учебным предметам к сдаче экзаменов экстерном;</a:t>
            </a:r>
          </a:p>
          <a:p>
            <a:pPr marL="609600" indent="-609600" algn="l">
              <a:lnSpc>
                <a:spcPct val="110000"/>
              </a:lnSpc>
              <a:buFont typeface="Wingdings" panose="05000000000000000000" pitchFamily="2" charset="2"/>
              <a:buChar char="Ø"/>
            </a:pPr>
            <a:r>
              <a:rPr lang="fr-FR" sz="2000" dirty="0" smtClean="0">
                <a:latin typeface="Times New Roman" pitchFamily="18" charset="0"/>
              </a:rPr>
              <a:t>подготовка школьников к поступлению в учебные заведения определенного профиля;</a:t>
            </a:r>
          </a:p>
          <a:p>
            <a:pPr marL="609600" indent="-609600" algn="l">
              <a:lnSpc>
                <a:spcPct val="110000"/>
              </a:lnSpc>
              <a:buFont typeface="Wingdings" panose="05000000000000000000" pitchFamily="2" charset="2"/>
              <a:buChar char="Ø"/>
            </a:pPr>
            <a:r>
              <a:rPr lang="fr-FR" sz="2000" dirty="0" smtClean="0">
                <a:latin typeface="Times New Roman" pitchFamily="18" charset="0"/>
              </a:rPr>
              <a:t>углубленное изучение темы, раздела из школьной программы или вне школьного курса;</a:t>
            </a:r>
          </a:p>
          <a:p>
            <a:pPr marL="609600" indent="-609600" algn="l">
              <a:lnSpc>
                <a:spcPct val="110000"/>
              </a:lnSpc>
              <a:buFont typeface="Wingdings" panose="05000000000000000000" pitchFamily="2" charset="2"/>
              <a:buChar char="Ø"/>
            </a:pPr>
            <a:r>
              <a:rPr lang="fr-FR" sz="2000" dirty="0" smtClean="0">
                <a:latin typeface="Times New Roman" pitchFamily="18" charset="0"/>
              </a:rPr>
              <a:t>ликвидация пробелов в знаниях, умениях, навыках школьников по определенным предметам школьного цикла;</a:t>
            </a:r>
          </a:p>
          <a:p>
            <a:pPr marL="609600" indent="-609600" algn="l">
              <a:lnSpc>
                <a:spcPct val="110000"/>
              </a:lnSpc>
              <a:buFont typeface="Wingdings" panose="05000000000000000000" pitchFamily="2" charset="2"/>
              <a:buChar char="Ø"/>
            </a:pPr>
            <a:r>
              <a:rPr lang="fr-FR" sz="2000" dirty="0" smtClean="0">
                <a:latin typeface="Times New Roman" pitchFamily="18" charset="0"/>
              </a:rPr>
              <a:t>базовый курс школьной программы для учащихся, не имеющих возможности по разным причинам посещать школу вообще или в течение какого-то отрезка времени</a:t>
            </a:r>
            <a:endParaRPr lang="ru-RU" sz="2000" dirty="0" smtClean="0">
              <a:latin typeface="Times New Roman" pitchFamily="18" charset="0"/>
            </a:endParaRPr>
          </a:p>
          <a:p>
            <a:pPr marL="609600" indent="-609600" algn="l">
              <a:lnSpc>
                <a:spcPct val="110000"/>
              </a:lnSpc>
              <a:buFont typeface="Wingdings" panose="05000000000000000000" pitchFamily="2" charset="2"/>
              <a:buChar char="Ø"/>
            </a:pPr>
            <a:r>
              <a:rPr lang="fr-FR" sz="2000" dirty="0" smtClean="0">
                <a:latin typeface="Times New Roman" pitchFamily="18" charset="0"/>
              </a:rPr>
              <a:t>дополнительное образование по интересам.</a:t>
            </a:r>
            <a:endParaRPr lang="ru-RU" sz="2000" dirty="0" smtClean="0">
              <a:latin typeface="Times New Roman" pitchFamily="18" charset="0"/>
            </a:endParaRPr>
          </a:p>
          <a:p>
            <a:pPr marL="171450" indent="-171450" algn="l">
              <a:buFont typeface="Wingdings" panose="05000000000000000000" pitchFamily="2" charset="2"/>
              <a:buChar char="Ø"/>
            </a:pP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928794" y="285728"/>
            <a:ext cx="607223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Цели  дистанционного обучения:</a:t>
            </a:r>
            <a:endParaRPr lang="ru-RU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C:\Users\user\AppData\Local\Microsoft\Windows\Temporary Internet Files\Content.IE5\7IRGOTJ4\supplyteachers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6256" y="5013176"/>
            <a:ext cx="1916909" cy="1317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15646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785786" y="285728"/>
            <a:ext cx="242889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Задачи:</a:t>
            </a:r>
            <a:endParaRPr lang="ru-RU" sz="32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Текст 2"/>
          <p:cNvSpPr txBox="1">
            <a:spLocks/>
          </p:cNvSpPr>
          <p:nvPr/>
        </p:nvSpPr>
        <p:spPr>
          <a:xfrm>
            <a:off x="323528" y="1008809"/>
            <a:ext cx="8001056" cy="42862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ru-RU"/>
            </a:defPPr>
            <a:lvl1pPr marL="0" algn="ctr" defTabSz="914400" rtl="0" eaLnBrk="1" latinLnBrk="0" hangingPunct="1">
              <a:defRPr sz="11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 algn="l">
              <a:buFont typeface="Wingdings" panose="05000000000000000000" pitchFamily="2" charset="2"/>
              <a:buChar char="Ø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создание образовательного пространства;</a:t>
            </a:r>
          </a:p>
          <a:p>
            <a:pPr marL="457200" indent="-457200" algn="l">
              <a:buFont typeface="Wingdings" panose="05000000000000000000" pitchFamily="2" charset="2"/>
              <a:buChar char="Ø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формирование у учащихся познавательной самостоятельности и активности;</a:t>
            </a:r>
          </a:p>
          <a:p>
            <a:pPr marL="457200" indent="-457200" algn="l">
              <a:buFont typeface="Wingdings" panose="05000000000000000000" pitchFamily="2" charset="2"/>
              <a:buChar char="Ø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развитие критического мышления, толерантности, готовности конструктивно обсуждать различные точки зрения.</a:t>
            </a:r>
          </a:p>
          <a:p>
            <a:pPr marL="457200" indent="-457200" algn="l">
              <a:buFont typeface="Wingdings" panose="05000000000000000000" pitchFamily="2" charset="2"/>
              <a:buChar char="Ø"/>
            </a:pPr>
            <a:endParaRPr lang="ru-RU" sz="2800" dirty="0"/>
          </a:p>
        </p:txBody>
      </p:sp>
      <p:pic>
        <p:nvPicPr>
          <p:cNvPr id="5126" name="Picture 6" descr="C:\Users\user\AppData\Local\Microsoft\Windows\Temporary Internet Files\Content.IE5\WHBBPT2I\220px-NoveduGimnaziyaA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4509120"/>
            <a:ext cx="2794000" cy="1866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64442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620688"/>
            <a:ext cx="7704856" cy="23698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Технология дистанционного обучения</a:t>
            </a:r>
          </a:p>
          <a:p>
            <a:pPr>
              <a:buNone/>
            </a:pP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заключается в том, что обучение и контроль  за усвоением материала происходит с помощью компьютерной сети Интернет, используя технологии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on-line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off-line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Общение о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n-line c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обучающимися в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Skaipe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где оказывается консультативная помощь.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7" name="Picture 3" descr="C:\Users\user\AppData\Local\Microsoft\Windows\Temporary Internet Files\Content.IE5\T55BX3AG\1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674155">
            <a:off x="4195273" y="3263259"/>
            <a:ext cx="3278375" cy="31076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67570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51520" y="404664"/>
            <a:ext cx="8740983" cy="66479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Типы уроков с применением ДОТ</a:t>
            </a:r>
          </a:p>
          <a:p>
            <a:endParaRPr lang="ru-RU" sz="2400" dirty="0" smtClean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Урок введения нового материала (презентация,</a:t>
            </a:r>
          </a:p>
          <a:p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видео-, аудиофайлы).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Урок-практикум (он-</a:t>
            </a:r>
            <a:r>
              <a:rPr lang="ru-RU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лайн</a:t>
            </a: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, оф-</a:t>
            </a:r>
            <a:r>
              <a:rPr lang="ru-RU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лайн</a:t>
            </a: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, электронные</a:t>
            </a:r>
          </a:p>
          <a:p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у</a:t>
            </a: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чебники, тренажеры).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Комбинированный урок (презентации, электронные </a:t>
            </a:r>
          </a:p>
          <a:p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э</a:t>
            </a: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нциклопедии).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Урок контроля и коррекции ЗУН (тесты, звуковые </a:t>
            </a:r>
          </a:p>
          <a:p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д</a:t>
            </a: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иктанты).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Традиционный урок – использование конспектов уроков, </a:t>
            </a:r>
          </a:p>
          <a:p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выполненных в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Word</a:t>
            </a: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. В конспектах имеются ссылки на </a:t>
            </a:r>
          </a:p>
          <a:p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р</a:t>
            </a: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азличные сайты, ресурсы:</a:t>
            </a:r>
          </a:p>
          <a:p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ЦОР,</a:t>
            </a:r>
          </a:p>
          <a:p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интерактивные задания, </a:t>
            </a:r>
          </a:p>
          <a:p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п</a:t>
            </a: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росмотр </a:t>
            </a:r>
            <a:r>
              <a:rPr lang="ru-RU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видеоуроков</a:t>
            </a: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</a:p>
          <a:p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мини-тесты для первичного закрепления.</a:t>
            </a:r>
          </a:p>
          <a:p>
            <a:endParaRPr lang="ru-RU" dirty="0"/>
          </a:p>
        </p:txBody>
      </p:sp>
      <p:pic>
        <p:nvPicPr>
          <p:cNvPr id="7170" name="Picture 2" descr="C:\Users\user\AppData\Local\Microsoft\Windows\Temporary Internet Files\Content.IE5\JEMWD2TC\twitter-image-1[1]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31793">
            <a:off x="6869389" y="5066878"/>
            <a:ext cx="1623942" cy="1623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57931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етка">
  <a:themeElements>
    <a:clrScheme name="Сетка">
      <a:dk1>
        <a:sysClr val="windowText" lastClr="000000"/>
      </a:dk1>
      <a:lt1>
        <a:sysClr val="window" lastClr="FFFFFF"/>
      </a:lt1>
      <a:dk2>
        <a:srgbClr val="534949"/>
      </a:dk2>
      <a:lt2>
        <a:srgbClr val="CCD1B9"/>
      </a:lt2>
      <a:accent1>
        <a:srgbClr val="C66951"/>
      </a:accent1>
      <a:accent2>
        <a:srgbClr val="BF974D"/>
      </a:accent2>
      <a:accent3>
        <a:srgbClr val="928B70"/>
      </a:accent3>
      <a:accent4>
        <a:srgbClr val="87706B"/>
      </a:accent4>
      <a:accent5>
        <a:srgbClr val="94734E"/>
      </a:accent5>
      <a:accent6>
        <a:srgbClr val="6F777D"/>
      </a:accent6>
      <a:hlink>
        <a:srgbClr val="CC9900"/>
      </a:hlink>
      <a:folHlink>
        <a:srgbClr val="C0C0C0"/>
      </a:folHlink>
    </a:clrScheme>
    <a:fontScheme name="Сетка">
      <a:maj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ajorFont>
      <a:min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inorFont>
    </a:fontScheme>
    <a:fmtScheme name="Сетка">
      <a:fillStyleLst>
        <a:solidFill>
          <a:schemeClr val="phClr"/>
        </a:solidFill>
        <a:solidFill>
          <a:schemeClr val="phClr">
            <a:tint val="5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175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3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3000"/>
                <a:satMod val="11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Grid</Template>
  <TotalTime>166</TotalTime>
  <Words>634</Words>
  <Application>Microsoft Office PowerPoint</Application>
  <PresentationFormat>Экран (4:3)</PresentationFormat>
  <Paragraphs>104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Сетка</vt:lpstr>
      <vt:lpstr>Внедрение дистанционных технологий обучения в школе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«Плюсы" и "минусы" дистанционного обучения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Внедрение дистанционных технологий обучения в школе</dc:title>
  <dc:creator>user</dc:creator>
  <cp:lastModifiedBy>user</cp:lastModifiedBy>
  <cp:revision>18</cp:revision>
  <dcterms:created xsi:type="dcterms:W3CDTF">2017-05-16T11:50:27Z</dcterms:created>
  <dcterms:modified xsi:type="dcterms:W3CDTF">2017-05-23T07:42:27Z</dcterms:modified>
</cp:coreProperties>
</file>