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media/image2.jpg" ContentType="image/jpeg"/>
  <Override PartName="/ppt/media/image3.jpg" ContentType="image/jpeg"/>
  <Override PartName="/ppt/media/image4.jpg" ContentType="image/jpeg"/>
  <Override PartName="/ppt/media/image6.jpg" ContentType="image/jpeg"/>
  <Override PartName="/ppt/media/image7.jpg" ContentType="image/jpeg"/>
  <Override PartName="/ppt/media/image8.jpg" ContentType="image/jpeg"/>
  <Override PartName="/ppt/media/image9.jpg" ContentType="image/jpeg"/>
  <Override PartName="/ppt/media/image11.jpg" ContentType="image/jpeg"/>
  <Override PartName="/ppt/media/image12.jpg" ContentType="image/jpeg"/>
  <Override PartName="/ppt/media/image13.jpg" ContentType="image/jpeg"/>
  <Override PartName="/ppt/media/image14.jpg" ContentType="image/jpeg"/>
  <Override PartName="/ppt/media/image15.jpg" ContentType="image/jpeg"/>
  <Override PartName="/ppt/media/image16.jpg" ContentType="image/jpeg"/>
  <Override PartName="/ppt/media/image17.jpg" ContentType="image/jpeg"/>
  <Override PartName="/ppt/media/image18.jpg" ContentType="image/jpeg"/>
  <Override PartName="/ppt/media/image19.jpg" ContentType="image/jpeg"/>
  <Override PartName="/ppt/media/image20.jpg" ContentType="image/jpeg"/>
  <Override PartName="/ppt/media/image22.jpg" ContentType="image/jpeg"/>
  <Override PartName="/ppt/media/image24.jpg" ContentType="image/jpeg"/>
  <Override PartName="/ppt/media/image25.jpg" ContentType="image/jpeg"/>
  <Override PartName="/ppt/media/image26.jpg" ContentType="image/jpeg"/>
  <Override PartName="/ppt/media/image28.jpg" ContentType="image/jpeg"/>
  <Override PartName="/ppt/media/image30.jpg" ContentType="image/jpeg"/>
  <Override PartName="/ppt/media/image31.jpg" ContentType="image/jpeg"/>
  <Override PartName="/ppt/media/image32.jpg" ContentType="image/jpeg"/>
  <Override PartName="/ppt/media/image33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75" r:id="rId3"/>
    <p:sldId id="273" r:id="rId4"/>
    <p:sldId id="274" r:id="rId5"/>
    <p:sldId id="262" r:id="rId6"/>
    <p:sldId id="259" r:id="rId7"/>
    <p:sldId id="264" r:id="rId8"/>
    <p:sldId id="261" r:id="rId9"/>
    <p:sldId id="268" r:id="rId10"/>
    <p:sldId id="263" r:id="rId11"/>
    <p:sldId id="269" r:id="rId12"/>
    <p:sldId id="271" r:id="rId13"/>
    <p:sldId id="270" r:id="rId14"/>
    <p:sldId id="272" r:id="rId15"/>
    <p:sldId id="258" r:id="rId16"/>
    <p:sldId id="265" r:id="rId17"/>
    <p:sldId id="256" r:id="rId18"/>
    <p:sldId id="260" r:id="rId19"/>
    <p:sldId id="267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3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EF06-4217-4862-A11C-6AA40264832C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FF9C5-B709-47ED-9C37-4FCBF844A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737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EF06-4217-4862-A11C-6AA40264832C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FF9C5-B709-47ED-9C37-4FCBF844A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710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EF06-4217-4862-A11C-6AA40264832C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FF9C5-B709-47ED-9C37-4FCBF844A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241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74D8-49CA-456B-8D69-3CB33570ACC9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29F-FAE1-430E-AD81-D4A14978D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480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74D8-49CA-456B-8D69-3CB33570ACC9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29F-FAE1-430E-AD81-D4A14978D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453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74D8-49CA-456B-8D69-3CB33570ACC9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29F-FAE1-430E-AD81-D4A14978D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342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74D8-49CA-456B-8D69-3CB33570ACC9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29F-FAE1-430E-AD81-D4A14978D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386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74D8-49CA-456B-8D69-3CB33570ACC9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29F-FAE1-430E-AD81-D4A14978D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9734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74D8-49CA-456B-8D69-3CB33570ACC9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29F-FAE1-430E-AD81-D4A14978D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604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74D8-49CA-456B-8D69-3CB33570ACC9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29F-FAE1-430E-AD81-D4A14978D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5826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74D8-49CA-456B-8D69-3CB33570ACC9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29F-FAE1-430E-AD81-D4A14978D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2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EF06-4217-4862-A11C-6AA40264832C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FF9C5-B709-47ED-9C37-4FCBF844A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5138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74D8-49CA-456B-8D69-3CB33570ACC9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29F-FAE1-430E-AD81-D4A14978D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480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74D8-49CA-456B-8D69-3CB33570ACC9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29F-FAE1-430E-AD81-D4A14978D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0509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74D8-49CA-456B-8D69-3CB33570ACC9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B29F-FAE1-430E-AD81-D4A14978D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983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EF06-4217-4862-A11C-6AA40264832C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FF9C5-B709-47ED-9C37-4FCBF844A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57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EF06-4217-4862-A11C-6AA40264832C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FF9C5-B709-47ED-9C37-4FCBF844A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127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EF06-4217-4862-A11C-6AA40264832C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FF9C5-B709-47ED-9C37-4FCBF844A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178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EF06-4217-4862-A11C-6AA40264832C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FF9C5-B709-47ED-9C37-4FCBF844A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824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EF06-4217-4862-A11C-6AA40264832C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FF9C5-B709-47ED-9C37-4FCBF844A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231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EF06-4217-4862-A11C-6AA40264832C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FF9C5-B709-47ED-9C37-4FCBF844A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93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EF06-4217-4862-A11C-6AA40264832C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FF9C5-B709-47ED-9C37-4FCBF844A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83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AEF06-4217-4862-A11C-6AA40264832C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FF9C5-B709-47ED-9C37-4FCBF844A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233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174D8-49CA-456B-8D69-3CB33570ACC9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AB29F-FAE1-430E-AD81-D4A14978D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154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044" y="676764"/>
            <a:ext cx="8027905" cy="51585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09971" y="1276643"/>
            <a:ext cx="497204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Государственное бюджетное профессиональное образовательное учреждение Департамента здравоохранения города Москвы «Медицинский колледж №5» Филиал №3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57713" y="2453603"/>
            <a:ext cx="50765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Демонстрация иллюстраций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тему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«Асептика.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Антисептика. </a:t>
            </a:r>
            <a:r>
              <a:rPr lang="ru-RU" sz="1400" dirty="0">
                <a:solidFill>
                  <a:prstClr val="white">
                    <a:lumMod val="8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Стерилизация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УП ПМ.01. Организация профилактических мероприятий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00056" y="4039404"/>
            <a:ext cx="259228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разработала </a:t>
            </a:r>
          </a:p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преподаватель ПМ</a:t>
            </a:r>
          </a:p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Приданцева М.Ю.</a:t>
            </a:r>
          </a:p>
        </p:txBody>
      </p:sp>
    </p:spTree>
    <p:extLst>
      <p:ext uri="{BB962C8B-B14F-4D97-AF65-F5344CB8AC3E}">
        <p14:creationId xmlns:p14="http://schemas.microsoft.com/office/powerpoint/2010/main" val="63255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824" y="221719"/>
            <a:ext cx="3686176" cy="36861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1885" y="794185"/>
            <a:ext cx="3037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Паровая стерилизация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5172" y="1709334"/>
            <a:ext cx="33636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Рекомендуется для изделий из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Хлопка 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Металла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Стекла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Термолабильных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18857" y="459236"/>
            <a:ext cx="4680857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Упаковка: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Бикс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фильтром- 20 суток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Бикс  без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фильтра- 3 суток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Двухслойная бязевая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укладка- 3 суток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Крафт-пакеты- 20 суток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Пакеты из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пергамента- 20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суток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двухслойная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крепированная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- 20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суток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234" y="3378535"/>
            <a:ext cx="3365589" cy="329730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57" y="3643993"/>
            <a:ext cx="2547258" cy="265339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555" y="3643993"/>
            <a:ext cx="4769960" cy="291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55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1885" y="794185"/>
            <a:ext cx="3037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Газовая стерилизация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199" y="615313"/>
            <a:ext cx="3498396" cy="5300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1370" y="1863366"/>
            <a:ext cx="782682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Газовую </a:t>
            </a:r>
            <a:r>
              <a:rPr lang="ru-RU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стерилизацию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проводят, как правило, при t° ниже 50°, в связи с чем ее называют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холодной стерилизацией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пригодной для обработки термочувствительных предметов.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	Газовая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стерилизация может осуществляться при низкой влажности, поэтому ее используют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влагочувствительных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объектов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химической газовой стерилизацией применяют соединения, обладающие спорицидными свойствами и легко переходящие в газообразное состояние: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окись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этилена [(СН2)2 О],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бета-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пропиолактон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(С3Н4O2),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формальдегид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(СН2O),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метил-бромид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(СН3Br),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озон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(O3) и др.</a:t>
            </a:r>
          </a:p>
        </p:txBody>
      </p:sp>
    </p:spTree>
    <p:extLst>
      <p:ext uri="{BB962C8B-B14F-4D97-AF65-F5344CB8AC3E}">
        <p14:creationId xmlns:p14="http://schemas.microsoft.com/office/powerpoint/2010/main" val="3015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1885" y="794185"/>
            <a:ext cx="3037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prstClr val="white">
                    <a:lumMod val="6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Газовая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стерилизация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5171" y="1709058"/>
            <a:ext cx="30915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Рекомендуется для изделий из: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Полимерных изделий (резины, пластмассы)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металла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Стекла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Хлопка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741" y="3517697"/>
            <a:ext cx="4619816" cy="3076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7544" y="960290"/>
            <a:ext cx="2891648" cy="49639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76008" y="277897"/>
            <a:ext cx="4882242" cy="28623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Упаковка: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Пакеты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полиэтиленовой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пленки- 5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Крафт-пакеты- 20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суток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Комбинированные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ламинат+бумага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прозрачные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пакеты, закрытые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термосшивателем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- 1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Двухслойная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крепированная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бумага- 20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суток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Упаковка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Стерикинг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»- 5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Пергамент- 20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суток</a:t>
            </a:r>
          </a:p>
        </p:txBody>
      </p:sp>
    </p:spTree>
    <p:extLst>
      <p:ext uri="{BB962C8B-B14F-4D97-AF65-F5344CB8AC3E}">
        <p14:creationId xmlns:p14="http://schemas.microsoft.com/office/powerpoint/2010/main" val="126416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057" y="3639231"/>
            <a:ext cx="4038600" cy="4038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1885" y="794185"/>
            <a:ext cx="3243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Стерилизация химическими растворами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371" y="3247345"/>
            <a:ext cx="6604001" cy="283028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19488"/>
            <a:ext cx="3207884" cy="32078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01885" y="326811"/>
            <a:ext cx="75873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химическом методе стерилизации уничтожение микроорганизмов и их спор достигают с помощью некоторых химических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веществ.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возможность стерилизации инструментов, которые не могут подвергаться паровой или воздушной стерилизации, без ущерба для качества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1628" y="1691866"/>
            <a:ext cx="11549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недостатки: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трудность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мониторирования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процесса стерилизации (отсутствие химических индикаторов, показывающих концентрацию оксида этилена во время стерилизации);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 цикла стерилизации;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стоимость;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токсичность для пациентов и персонала.</a:t>
            </a:r>
          </a:p>
        </p:txBody>
      </p:sp>
    </p:spTree>
    <p:extLst>
      <p:ext uri="{BB962C8B-B14F-4D97-AF65-F5344CB8AC3E}">
        <p14:creationId xmlns:p14="http://schemas.microsoft.com/office/powerpoint/2010/main" val="152303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1687" y="1176175"/>
            <a:ext cx="9144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облюдение </a:t>
            </a:r>
            <a:r>
              <a:rPr lang="ru-RU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санитарных норм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обязательны условием сохранения инфекционной безопасности в палатах, в медицинских кабинетах, лабораториях.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Обеспечить стерильность медицинского оборудования (инструментов и материалов) на сегодняшний день можно с помощью использования специального прибора, который обеззараживает воздух.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Бактерицидные камеры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предназначены для хранения предварительно простерилизованных медицинских инструментов для снижения риска вторичной контаминации микроорганизмами. Принцип действия камер основан на бактерицидном действии ультрафиолетового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излучения.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45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25" y="3461036"/>
            <a:ext cx="3333750" cy="25003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851" y="2722461"/>
            <a:ext cx="3780064" cy="37800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742" y="174172"/>
            <a:ext cx="4190999" cy="63283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0600" y="598714"/>
            <a:ext cx="8022771" cy="2862322"/>
          </a:xfrm>
          <a:prstGeom prst="rect">
            <a:avLst/>
          </a:prstGeom>
          <a:noFill/>
          <a:ln w="38100" cap="rnd">
            <a:gradFill>
              <a:gsLst>
                <a:gs pos="0">
                  <a:schemeClr val="accent4">
                    <a:lumMod val="75000"/>
                  </a:schemeClr>
                </a:gs>
                <a:gs pos="60000">
                  <a:schemeClr val="accent1">
                    <a:lumMod val="75000"/>
                  </a:schemeClr>
                </a:gs>
                <a:gs pos="83000">
                  <a:srgbClr val="FF0000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Прямое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облучение помещений осуществляется с помощью ламп, подвешенных к стене или потолку и направляющих прямой поток лучей во внутрь помещения. Оно может также осуществляться лампами, укрепленными на специальных штативах, стоящих на полу.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Энергия ультрафиолетового облучения вызывает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повреждения микроорганизмов на клеточном и генетическом уровнях, тот же самый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ущерб наносится людям,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 он ограничен кожей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глазами.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Поэтому прямое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облучение может осуществляться лишь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отсутствии людей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перерывах, перед началом работы) или при обеспечении специальных мер безопасности.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173" y="4967638"/>
            <a:ext cx="1719943" cy="171994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0720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1987" y="2857042"/>
            <a:ext cx="3810000" cy="381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758" y="2134210"/>
            <a:ext cx="4319989" cy="43199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68" y="1284931"/>
            <a:ext cx="5474257" cy="51101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35025" y="477622"/>
            <a:ext cx="8119431" cy="1323439"/>
          </a:xfrm>
          <a:prstGeom prst="rect">
            <a:avLst/>
          </a:prstGeom>
          <a:noFill/>
          <a:ln w="19050" cap="rnd">
            <a:gradFill flip="none" rotWithShape="1">
              <a:gsLst>
                <a:gs pos="73216">
                  <a:srgbClr val="7D553E"/>
                </a:gs>
                <a:gs pos="20216">
                  <a:srgbClr val="245B8C"/>
                </a:gs>
                <a:gs pos="0">
                  <a:schemeClr val="accent1">
                    <a:lumMod val="67000"/>
                  </a:schemeClr>
                </a:gs>
                <a:gs pos="38000">
                  <a:schemeClr val="accent1">
                    <a:lumMod val="50000"/>
                  </a:schemeClr>
                </a:gs>
                <a:gs pos="100000">
                  <a:schemeClr val="accent2">
                    <a:lumMod val="75000"/>
                    <a:alpha val="87000"/>
                  </a:schemeClr>
                </a:gs>
              </a:gsLst>
              <a:lin ang="16200000" scaled="1"/>
              <a:tileRect/>
            </a:gradFill>
            <a:bevel/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Это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облучатель-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рециркулятор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воздействующий на вредоносные микроорганизмы, присутствующие в воздухе, с помощью ультрафиолетового излучения.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Этот способ очистки помещения является самым эффективным.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94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57"/>
            <a:ext cx="4286250" cy="42862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302" y="2310711"/>
            <a:ext cx="3781167" cy="37811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520" y="1851713"/>
            <a:ext cx="4744480" cy="49941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11362" y="259491"/>
            <a:ext cx="7661189" cy="1631216"/>
          </a:xfrm>
          <a:prstGeom prst="rect">
            <a:avLst/>
          </a:prstGeom>
          <a:noFill/>
          <a:ln w="22225">
            <a:gradFill>
              <a:gsLst>
                <a:gs pos="0">
                  <a:srgbClr val="00B0F0"/>
                </a:gs>
                <a:gs pos="50000">
                  <a:schemeClr val="accent6">
                    <a:lumMod val="7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поддержания стерильности-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камеры предназначены для хранения предварительно простерилизованных медицинских инструментов с целью снижения риска вторичной контаминации этих изделий микроорганизмами.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Существуют настольные и передвижные.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120869"/>
            <a:ext cx="4286250" cy="2725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49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5143" y="1186542"/>
            <a:ext cx="85017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Стерилизация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важнейшим звеном, последним барьером профилактики ВБИ в ЛПУ. Она защищает пациента от любой инфекции. Необходимо помнить, что для проведения стерилизации необходимо знать и уметь применять законы, инструкции, правила и другие инструктивно-методические документы в области инфекционной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031" y="3455126"/>
            <a:ext cx="5176158" cy="25880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125" y="2663870"/>
            <a:ext cx="5562600" cy="1905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1807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11629" y="816429"/>
            <a:ext cx="766354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Асептика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комплекс мероприятий, направленных на предупреждение попадания микроорганизмов в рану.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Асептика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способ предупреждения нагноения ран. Асептику следует отличать от антисептики, которая имеет целью уничтожить возбудителей воспаления, уже имеющихся в ране, посредством определённых химических веществ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93572" y="3509512"/>
            <a:ext cx="869768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Антисептика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мероприятий, направленных на уничтожение микроорганизмов в ране, патологическом очаге, органах и тканях, а также в организме больного в целом, использующая механические и физические методы воздействия, активные химические вещества и биологические факторы.</a:t>
            </a:r>
          </a:p>
        </p:txBody>
      </p:sp>
    </p:spTree>
    <p:extLst>
      <p:ext uri="{BB962C8B-B14F-4D97-AF65-F5344CB8AC3E}">
        <p14:creationId xmlns:p14="http://schemas.microsoft.com/office/powerpoint/2010/main" val="223539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2372" y="794657"/>
            <a:ext cx="901337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виды антисептики в зависимости от природы используемых методов: механическая, физическая, химическая и биологическая антисептика. В практике обычно сочетают разные виды антисептики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метода применения антисептических средств, химическую и биологическую антисептику делят на местную и общую; местная, в свою очередь, подразделяется на поверхностную и глубокую. При поверхностной антисептике препарат используется в виде присыпок, мазей, аппликаций, для промывания ран и полостей, а при глубокой — препарат инъецируется в ткани раневого воспалительного очага (обкалывания и т. д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</a:p>
          <a:p>
            <a:pPr lvl="0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общей антисептикой подразумевают насыщение организма антисептическими средствами (антибиотиками, сульфаниламидами и др.). В очаг инфекции они заносятся током крови или лимфы и таким образом воздействуют на микрофлору.</a:t>
            </a:r>
          </a:p>
        </p:txBody>
      </p:sp>
    </p:spTree>
    <p:extLst>
      <p:ext uri="{BB962C8B-B14F-4D97-AF65-F5344CB8AC3E}">
        <p14:creationId xmlns:p14="http://schemas.microsoft.com/office/powerpoint/2010/main" val="1879627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9857" y="413657"/>
            <a:ext cx="90024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Стерилизацию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изделий проводят в централизованных стерилизационных, при их отсутствии - в отделениях лечебных организаций в специально выделенных помещениях.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Стерилизации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подвергают все изделия, соприкасающиеся с раневой поверхностью, контактирующие с кровью (в организме пациента или вводимой в него) и инъекционными препаратами, а также изделия, которые в процессе эксплуатации соприкасаются со слизистой оболочкой и могут вызвать ее повреждение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4743" y="2596145"/>
            <a:ext cx="5965371" cy="396803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89857" y="2596145"/>
            <a:ext cx="4996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solidFill>
                  <a:srgbClr val="4472C4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dirty="0">
                <a:solidFill>
                  <a:srgbClr val="4472C4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стерилизации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уничтожение на изделиях или в изделиях микроорганизмов всех видов, в т. ч. споровых форм микроорганизмов.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6" y="3760837"/>
            <a:ext cx="4465864" cy="295973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2774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1240972" y="1023258"/>
            <a:ext cx="9568546" cy="3692374"/>
            <a:chOff x="816429" y="674915"/>
            <a:chExt cx="9568546" cy="3692374"/>
          </a:xfrm>
        </p:grpSpPr>
        <p:sp>
          <p:nvSpPr>
            <p:cNvPr id="2" name="TextBox 1"/>
            <p:cNvSpPr txBox="1"/>
            <p:nvPr/>
          </p:nvSpPr>
          <p:spPr>
            <a:xfrm>
              <a:off x="4299858" y="674915"/>
              <a:ext cx="2601686" cy="3693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Методы стерилизации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16429" y="1782911"/>
              <a:ext cx="2601686" cy="3693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Термический</a:t>
              </a:r>
              <a:r>
                <a:rPr lang="ru-RU" dirty="0" smtClean="0"/>
                <a:t> </a:t>
              </a:r>
              <a:endParaRPr lang="ru-RU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99859" y="1782911"/>
              <a:ext cx="2601686" cy="3693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Химический</a:t>
              </a:r>
              <a:r>
                <a:rPr lang="ru-RU" dirty="0" smtClean="0"/>
                <a:t> </a:t>
              </a:r>
              <a:endParaRPr lang="ru-RU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783289" y="1782911"/>
              <a:ext cx="2601686" cy="3693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Радиационный</a:t>
              </a:r>
              <a:endParaRPr lang="ru-RU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16429" y="2797629"/>
              <a:ext cx="2601685" cy="83099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Паровая стерилизация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Воздушная стерилизация</a:t>
              </a:r>
              <a:endParaRPr lang="ru-RU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76058" y="2797629"/>
              <a:ext cx="2601686" cy="15696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Стерилизация газом и паром химических веществ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Стерилизация растворами химических веществ</a:t>
              </a:r>
              <a:endParaRPr lang="ru-RU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783288" y="2797629"/>
              <a:ext cx="2601687" cy="83099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промышленной стерилизации изделий однократного применения</a:t>
              </a:r>
              <a:endParaRPr lang="ru-RU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" name="Прямая со стрелкой 11"/>
            <p:cNvCxnSpPr>
              <a:stCxn id="2" idx="1"/>
              <a:endCxn id="5" idx="0"/>
            </p:cNvCxnSpPr>
            <p:nvPr/>
          </p:nvCxnSpPr>
          <p:spPr>
            <a:xfrm flipH="1">
              <a:off x="2117272" y="859581"/>
              <a:ext cx="2182586" cy="92333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>
              <a:stCxn id="2" idx="3"/>
              <a:endCxn id="7" idx="0"/>
            </p:cNvCxnSpPr>
            <p:nvPr/>
          </p:nvCxnSpPr>
          <p:spPr>
            <a:xfrm>
              <a:off x="6901544" y="859581"/>
              <a:ext cx="2182588" cy="92333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>
              <a:stCxn id="2" idx="2"/>
              <a:endCxn id="6" idx="0"/>
            </p:cNvCxnSpPr>
            <p:nvPr/>
          </p:nvCxnSpPr>
          <p:spPr>
            <a:xfrm>
              <a:off x="5600701" y="1044247"/>
              <a:ext cx="1" cy="73866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8177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1116" y="1423127"/>
            <a:ext cx="4702628" cy="24006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Выбор метода стерилизации зависит от следующих факторов: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Материала, из которого сделано изделие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Конструкции изделия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Необходимости длительности сохранения стерильности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Оперативности использования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1116" y="4582885"/>
            <a:ext cx="97753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практической работе ЛПУ наиболее широкое распространение получил термический метод стерилизации с использованием </a:t>
            </a:r>
            <a:r>
              <a:rPr lang="ru-RU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насыщенного водяного пара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сухого горячего воздуха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для изделий, которые нельзя подвергать действию высоких температур- химическими средствами.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701" y="489857"/>
            <a:ext cx="5715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0137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60" y="1997529"/>
            <a:ext cx="5734050" cy="46863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799" y="2558143"/>
            <a:ext cx="6188529" cy="41256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64430" y="532576"/>
            <a:ext cx="7750628" cy="1323439"/>
          </a:xfrm>
          <a:prstGeom prst="rect">
            <a:avLst/>
          </a:prstGeom>
          <a:noFill/>
          <a:ln w="28575" cap="rnd" cmpd="thickThin">
            <a:gradFill>
              <a:gsLst>
                <a:gs pos="0">
                  <a:srgbClr val="0070C0"/>
                </a:gs>
                <a:gs pos="53000">
                  <a:schemeClr val="accent2">
                    <a:lumMod val="75000"/>
                  </a:schemeClr>
                </a:gs>
                <a:gs pos="83000">
                  <a:schemeClr val="accent1"/>
                </a:gs>
                <a:gs pos="100000">
                  <a:schemeClr val="accent6">
                    <a:lumMod val="75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Сухожаровой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шкаф (или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сухожар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прибор для стерилизации инструментов, где за счет циркуляции горячего воздуха в герметичной камере происходит уничтожение всех видов микроорганизмов, вирусов и их спор.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1885" y="794185"/>
            <a:ext cx="3037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Воздушная стерилизация</a:t>
            </a:r>
            <a:endParaRPr lang="ru-RU" sz="20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44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467" y="0"/>
            <a:ext cx="5869914" cy="49474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1885" y="794185"/>
            <a:ext cx="3037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Воздушная стерилизация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4171" y="2362175"/>
            <a:ext cx="36902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Рекомендуется для изделий из: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Металла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Стекла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Силиконовой резины.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Режимы: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°С – </a:t>
            </a:r>
            <a:r>
              <a:rPr lang="ru-RU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30 минут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180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°С – </a:t>
            </a:r>
            <a:r>
              <a:rPr lang="ru-RU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40 минут</a:t>
            </a:r>
            <a:endParaRPr lang="ru-RU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160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°С –</a:t>
            </a:r>
            <a:r>
              <a:rPr lang="ru-RU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120 минут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656" y="3404943"/>
            <a:ext cx="5545168" cy="33899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40629" y="303910"/>
            <a:ext cx="4538181" cy="31393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Упаковка: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Крафт-пакеты- 20 суток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Бязь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упаковочная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высокопрочная- 20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суток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крепированная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двухслойная- 20 суток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упаковки (в открытых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емкостях) - должны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использованы непосредственно после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стерилизации, или помещены в УФО-камеру.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21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1885" y="794185"/>
            <a:ext cx="3037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Паровая стерилизация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72" y="3700958"/>
            <a:ext cx="4541998" cy="29393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302" y="3699841"/>
            <a:ext cx="2441121" cy="29404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984" y="576937"/>
            <a:ext cx="4107834" cy="5769429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sp>
        <p:nvSpPr>
          <p:cNvPr id="9" name="TextBox 8"/>
          <p:cNvSpPr txBox="1"/>
          <p:nvPr/>
        </p:nvSpPr>
        <p:spPr>
          <a:xfrm>
            <a:off x="696952" y="1552063"/>
            <a:ext cx="7243252" cy="1508105"/>
          </a:xfrm>
          <a:prstGeom prst="rect">
            <a:avLst/>
          </a:prstGeom>
          <a:noFill/>
          <a:ln w="28575">
            <a:gradFill>
              <a:gsLst>
                <a:gs pos="0">
                  <a:schemeClr val="accent2">
                    <a:lumMod val="75000"/>
                  </a:schemeClr>
                </a:gs>
                <a:gs pos="48000">
                  <a:schemeClr val="accent4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Паровой автоматический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стерилизатор предназначен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стерилизации водяным насыщенным паром под давлением изделий медицинского назначения из металлов, стекла, резин, лигатурного шовного материала, текстильных изделий, воздействие пара на которые не вызывает изменения их функциональных свойств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1245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762</Words>
  <Application>Microsoft Office PowerPoint</Application>
  <PresentationFormat>Широкоэкранный</PresentationFormat>
  <Paragraphs>109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Verdana</vt:lpstr>
      <vt:lpstr>Wingdings</vt:lpstr>
      <vt:lpstr>Тема Office</vt:lpstr>
      <vt:lpstr>3_Тема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Антон Приданцев</cp:lastModifiedBy>
  <cp:revision>39</cp:revision>
  <dcterms:created xsi:type="dcterms:W3CDTF">2016-11-12T13:41:52Z</dcterms:created>
  <dcterms:modified xsi:type="dcterms:W3CDTF">2017-05-24T19:16:55Z</dcterms:modified>
</cp:coreProperties>
</file>