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86116" y="5715000"/>
            <a:ext cx="5857884" cy="1143000"/>
          </a:xfrm>
        </p:spPr>
        <p:txBody>
          <a:bodyPr/>
          <a:lstStyle/>
          <a:p>
            <a:pPr algn="just"/>
            <a:r>
              <a:rPr lang="ru-RU" dirty="0" smtClean="0"/>
              <a:t>Работу выполнила студентка 49 группы:</a:t>
            </a:r>
          </a:p>
          <a:p>
            <a:pPr algn="just"/>
            <a:r>
              <a:rPr lang="ru-RU" dirty="0" err="1" smtClean="0"/>
              <a:t>Таджидинова</a:t>
            </a:r>
            <a:r>
              <a:rPr lang="ru-RU" dirty="0" smtClean="0"/>
              <a:t> </a:t>
            </a:r>
            <a:r>
              <a:rPr lang="ru-RU" smtClean="0"/>
              <a:t>Айгуль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Особенности программы спортивной подготовки на основании Федерального стандарта</a:t>
            </a:r>
            <a:r>
              <a:rPr lang="ru-RU" dirty="0" smtClean="0"/>
              <a:t> по лыжным гонкам.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42918"/>
            <a:ext cx="9144000" cy="6215082"/>
          </a:xfrm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содействие гармоничному физическому развитию, разносторонней физической подготовленности и укреплению здоровья лиц, проходящих спортивную подготовку;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 осуществление подготовки всесторонне развитых юных спортсменов высокой квалификации, для пополнения спортивной сборной команды субъекта РФ по лыжным гонкам, формирования спортивного резерва сборной команды Российской Федерации по лыжным гонкам;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 воспитание волевых, смелых, дисциплинированных, обладающих высоким уровнем социальной активности и ответственности молодых спортсменов;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 подготовка из числа занимающихся судей и тренеров по лыжным гонкам.</a:t>
            </a:r>
          </a:p>
          <a:p>
            <a:endParaRPr lang="ru-RU" sz="2400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Задачи программы: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28604"/>
            <a:ext cx="9144000" cy="64293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Срок реализации программы на этапах спортивной подготовки: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начальной подготовки – 3 года;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тренировочный этап (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этап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спортивной специализации) – 5 лет;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этап совершенствования спортивного мастерства – без ограничений;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этап высшего спортивного мастерства – без ограничений.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Возраст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лиц, проходящих  спортивную подготовку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от 9 лет и старше.</a:t>
            </a:r>
          </a:p>
          <a:p>
            <a:pPr>
              <a:buNone/>
            </a:pP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0004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effectLst/>
                <a:latin typeface="Times New Roman" pitchFamily="18" charset="0"/>
                <a:cs typeface="Times New Roman" pitchFamily="18" charset="0"/>
              </a:rPr>
              <a:t>ОПИСАНИЕ МЕСТА УЧЕБНОГО ПРЕДМЕТА В </a:t>
            </a:r>
            <a:r>
              <a:rPr lang="ru-RU" sz="2000" b="1" dirty="0" smtClean="0">
                <a:effectLst/>
                <a:latin typeface="Times New Roman" pitchFamily="18" charset="0"/>
                <a:cs typeface="Times New Roman" pitchFamily="18" charset="0"/>
              </a:rPr>
              <a:t> УЧЕБНОМ ПЛАНЕ: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9144000" cy="6143644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настоящей Программе отражены основные цели, задачи, средства и методы на этапах годичного цикла тренировки и построение тренировочного процесса на этапах спортивной подготовки: этапе начальной подготовки (НП), тренировочном этапе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этапе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спортивной специализации) (ТЭ (СС)), совершенствования спортивного мастерства (ССМ) и высшего спортивного мастерства (ВСМ); распределение объёмов тренировочных нагрузок в микро-, мезо-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макроциклах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 участие в спортивных соревнованиях.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Программа содержит научно-обоснованные рекомендации по построению, содержанию и организации тренировочного процесса лыжников на различных этапах многолетней подготовки в течении срока реализации программа (до 8 лет и более лет).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46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effectLst/>
                <a:latin typeface="Times New Roman" pitchFamily="18" charset="0"/>
                <a:cs typeface="Times New Roman" pitchFamily="18" charset="0"/>
              </a:rPr>
              <a:t>ОПИСАНИЕ ЦЕННОСТНЫХ ОРИЕНТИРОВ СОДЕРЖАНИЯ УЧЕБНОГО ПРЕДМЕТА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Задачи программы:</a:t>
            </a:r>
          </a:p>
          <a:p>
            <a:r>
              <a:rPr lang="ru-RU" dirty="0" smtClean="0"/>
              <a:t>содействие гармоничному физическому развитию, разносторонней физической подготовленности и укреплению здоровья лиц, проходящих спортивную подготовку;</a:t>
            </a:r>
          </a:p>
          <a:p>
            <a:r>
              <a:rPr lang="ru-RU" dirty="0" smtClean="0"/>
              <a:t>- осуществление подготовки всесторонне развитых юных спортсменов высокой квалификации, для пополнения спортивной сборной команды субъекта РФ по лыжным гонкам, формирования спортивного резерва сборной команды Российской Федерации по лыжным гонкам;</a:t>
            </a:r>
          </a:p>
          <a:p>
            <a:r>
              <a:rPr lang="ru-RU" dirty="0" smtClean="0"/>
              <a:t>- воспитание волевых, смелых, дисциплинированных, обладающих высоким уровнем социальной активности и ответственности молодых спортсменов;</a:t>
            </a:r>
          </a:p>
          <a:p>
            <a:r>
              <a:rPr lang="ru-RU" dirty="0" smtClean="0"/>
              <a:t>- подготовка из числа занимающихся судей и тренеров по лыжным гонкам</a:t>
            </a:r>
            <a:r>
              <a:rPr lang="ru-RU" dirty="0" smtClean="0"/>
              <a:t>.</a:t>
            </a: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r">
              <a:buNone/>
            </a:pPr>
            <a:endParaRPr lang="ru-RU" dirty="0" smtClean="0"/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642918"/>
            <a:ext cx="9144000" cy="621508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Программа имеет следующую структуру и содержание:</a:t>
            </a:r>
          </a:p>
          <a:p>
            <a:r>
              <a:rPr lang="ru-RU" dirty="0" smtClean="0"/>
              <a:t>- пояснительная записка;</a:t>
            </a:r>
          </a:p>
          <a:p>
            <a:r>
              <a:rPr lang="ru-RU" dirty="0" smtClean="0"/>
              <a:t>- нормативная часть;</a:t>
            </a:r>
          </a:p>
          <a:p>
            <a:r>
              <a:rPr lang="ru-RU" dirty="0" smtClean="0"/>
              <a:t>- методическая часть;</a:t>
            </a:r>
          </a:p>
          <a:p>
            <a:r>
              <a:rPr lang="ru-RU" dirty="0" smtClean="0"/>
              <a:t>- система контроля и зачетные требования;</a:t>
            </a:r>
          </a:p>
          <a:p>
            <a:r>
              <a:rPr lang="ru-RU" dirty="0" smtClean="0"/>
              <a:t>- информационное обеспечение;</a:t>
            </a:r>
          </a:p>
          <a:p>
            <a:r>
              <a:rPr lang="ru-RU" dirty="0" smtClean="0"/>
              <a:t>- план физкультурных мероприятий и спортивных мероприятий.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Структура Программы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714356"/>
            <a:ext cx="9144000" cy="6143644"/>
          </a:xfrm>
        </p:spPr>
        <p:txBody>
          <a:bodyPr>
            <a:normAutofit fontScale="77500" lnSpcReduction="20000"/>
          </a:bodyPr>
          <a:lstStyle/>
          <a:p>
            <a:pPr marL="0">
              <a:buNone/>
            </a:pPr>
            <a:r>
              <a:rPr lang="ru-RU" b="1" dirty="0" smtClean="0">
                <a:latin typeface="Calibri Light" pitchFamily="34" charset="0"/>
              </a:rPr>
              <a:t>Ученик научится:</a:t>
            </a:r>
            <a:endParaRPr lang="ru-RU" dirty="0" smtClean="0">
              <a:latin typeface="Calibri Light" pitchFamily="34" charset="0"/>
            </a:endParaRPr>
          </a:p>
          <a:p>
            <a:pPr marL="0"/>
            <a:r>
              <a:rPr lang="ru-RU" dirty="0" smtClean="0">
                <a:latin typeface="Calibri Light" pitchFamily="34" charset="0"/>
              </a:rPr>
              <a:t>понимать роль и значение регулярных </a:t>
            </a:r>
            <a:r>
              <a:rPr lang="ru-RU" dirty="0" smtClean="0">
                <a:latin typeface="Calibri Light" pitchFamily="34" charset="0"/>
              </a:rPr>
              <a:t>занятий </a:t>
            </a:r>
            <a:r>
              <a:rPr lang="ru-RU" dirty="0" smtClean="0">
                <a:latin typeface="Calibri Light" pitchFamily="34" charset="0"/>
              </a:rPr>
              <a:t>для укрепления здоровья человека;</a:t>
            </a:r>
          </a:p>
          <a:p>
            <a:pPr marL="0"/>
            <a:r>
              <a:rPr lang="ru-RU" dirty="0" smtClean="0">
                <a:latin typeface="Calibri Light" pitchFamily="34" charset="0"/>
              </a:rPr>
              <a:t>правилам и последовательности выполнения </a:t>
            </a:r>
            <a:r>
              <a:rPr lang="ru-RU" dirty="0" smtClean="0">
                <a:latin typeface="Calibri Light" pitchFamily="34" charset="0"/>
              </a:rPr>
              <a:t>упражнений, </a:t>
            </a:r>
            <a:r>
              <a:rPr lang="ru-RU" dirty="0" smtClean="0">
                <a:latin typeface="Calibri Light" pitchFamily="34" charset="0"/>
              </a:rPr>
              <a:t>простейших комплексов для развития физических </a:t>
            </a:r>
            <a:r>
              <a:rPr lang="ru-RU" dirty="0" smtClean="0">
                <a:latin typeface="Calibri Light" pitchFamily="34" charset="0"/>
              </a:rPr>
              <a:t>качеств;</a:t>
            </a:r>
            <a:endParaRPr lang="ru-RU" dirty="0" smtClean="0">
              <a:latin typeface="Calibri Light" pitchFamily="34" charset="0"/>
            </a:endParaRPr>
          </a:p>
          <a:p>
            <a:pPr marL="0">
              <a:buNone/>
            </a:pPr>
            <a:r>
              <a:rPr lang="ru-RU" b="1" dirty="0" smtClean="0">
                <a:latin typeface="Calibri Light" pitchFamily="34" charset="0"/>
              </a:rPr>
              <a:t>Получит возможность научиться:</a:t>
            </a:r>
            <a:endParaRPr lang="ru-RU" dirty="0" smtClean="0">
              <a:latin typeface="Calibri Light" pitchFamily="34" charset="0"/>
            </a:endParaRPr>
          </a:p>
          <a:p>
            <a:pPr marL="0"/>
            <a:r>
              <a:rPr lang="ru-RU" dirty="0" smtClean="0">
                <a:latin typeface="Calibri Light" pitchFamily="34" charset="0"/>
              </a:rPr>
              <a:t>передвигаться различными </a:t>
            </a:r>
            <a:r>
              <a:rPr lang="ru-RU" dirty="0" smtClean="0">
                <a:latin typeface="Calibri Light" pitchFamily="34" charset="0"/>
              </a:rPr>
              <a:t>способами, </a:t>
            </a:r>
            <a:r>
              <a:rPr lang="ru-RU" dirty="0" smtClean="0">
                <a:latin typeface="Calibri Light" pitchFamily="34" charset="0"/>
              </a:rPr>
              <a:t>в различных условиях;</a:t>
            </a:r>
          </a:p>
          <a:p>
            <a:pPr marL="0"/>
            <a:r>
              <a:rPr lang="ru-RU" dirty="0" smtClean="0">
                <a:latin typeface="Calibri Light" pitchFamily="34" charset="0"/>
              </a:rPr>
              <a:t>выполнять </a:t>
            </a:r>
            <a:r>
              <a:rPr lang="ru-RU" dirty="0" smtClean="0">
                <a:latin typeface="Calibri Light" pitchFamily="34" charset="0"/>
              </a:rPr>
              <a:t>различные </a:t>
            </a:r>
            <a:r>
              <a:rPr lang="ru-RU" dirty="0" smtClean="0">
                <a:latin typeface="Calibri Light" pitchFamily="34" charset="0"/>
              </a:rPr>
              <a:t>упражнения;</a:t>
            </a:r>
          </a:p>
          <a:p>
            <a:pPr marL="0"/>
            <a:r>
              <a:rPr lang="ru-RU" dirty="0" smtClean="0">
                <a:latin typeface="Calibri Light" pitchFamily="34" charset="0"/>
              </a:rPr>
              <a:t>выполнять </a:t>
            </a:r>
            <a:r>
              <a:rPr lang="ru-RU" dirty="0" err="1" smtClean="0">
                <a:latin typeface="Calibri Light" pitchFamily="34" charset="0"/>
              </a:rPr>
              <a:t>общеразвивающие</a:t>
            </a:r>
            <a:r>
              <a:rPr lang="ru-RU" dirty="0" smtClean="0">
                <a:latin typeface="Calibri Light" pitchFamily="34" charset="0"/>
              </a:rPr>
              <a:t> упражнения (с предметами и без предметов) для развития основных физических качеств (силы, быстроты, гибкости, ловкости, координации и выносливости);</a:t>
            </a:r>
          </a:p>
          <a:p>
            <a:pPr marL="0"/>
            <a:r>
              <a:rPr lang="ru-RU" dirty="0" smtClean="0">
                <a:latin typeface="Calibri Light" pitchFamily="34" charset="0"/>
              </a:rPr>
              <a:t>осуществлять индивидуальные и групповые действия в подвижных играх.</a:t>
            </a:r>
          </a:p>
          <a:p>
            <a:pPr marL="0">
              <a:buNone/>
            </a:pPr>
            <a:r>
              <a:rPr lang="ru-RU" b="1" dirty="0" smtClean="0">
                <a:latin typeface="Calibri Light" pitchFamily="34" charset="0"/>
              </a:rPr>
              <a:t>Использовать приобретенные знания и умения в практической деятельности и повседневной жизни для:</a:t>
            </a:r>
            <a:endParaRPr lang="ru-RU" dirty="0" smtClean="0">
              <a:latin typeface="Calibri Light" pitchFamily="34" charset="0"/>
            </a:endParaRPr>
          </a:p>
          <a:p>
            <a:pPr marL="0"/>
            <a:r>
              <a:rPr lang="ru-RU" dirty="0" smtClean="0">
                <a:latin typeface="Calibri Light" pitchFamily="34" charset="0"/>
              </a:rPr>
              <a:t>выполнения ежедневной утренней гимнастики, </a:t>
            </a:r>
            <a:r>
              <a:rPr lang="ru-RU" dirty="0" smtClean="0">
                <a:latin typeface="Calibri Light" pitchFamily="34" charset="0"/>
              </a:rPr>
              <a:t>закаливающих </a:t>
            </a:r>
            <a:r>
              <a:rPr lang="ru-RU" dirty="0" smtClean="0">
                <a:latin typeface="Calibri Light" pitchFamily="34" charset="0"/>
              </a:rPr>
              <a:t>процедур;</a:t>
            </a:r>
          </a:p>
          <a:p>
            <a:pPr marL="0"/>
            <a:r>
              <a:rPr lang="ru-RU" dirty="0" smtClean="0">
                <a:latin typeface="Calibri Light" pitchFamily="34" charset="0"/>
              </a:rPr>
              <a:t>преодоление безопасными способами естественных и искусственных препятствий;</a:t>
            </a:r>
          </a:p>
          <a:p>
            <a:pPr marL="0"/>
            <a:r>
              <a:rPr lang="ru-RU" dirty="0" smtClean="0">
                <a:latin typeface="Calibri Light" pitchFamily="34" charset="0"/>
              </a:rPr>
              <a:t>соблюдения правил и норм поведения в индивидуальной и коллективной деятельности;</a:t>
            </a:r>
          </a:p>
          <a:p>
            <a:pPr marL="0"/>
            <a:r>
              <a:rPr lang="ru-RU" dirty="0" smtClean="0">
                <a:latin typeface="Calibri Light" pitchFamily="34" charset="0"/>
              </a:rPr>
              <a:t>наблюдения за собственным физическим развитием и физической подготовленностью.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effectLst/>
                <a:latin typeface="Calibri Light" pitchFamily="34" charset="0"/>
              </a:rPr>
              <a:t>Планируемые результаты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217</TotalTime>
  <Words>384</Words>
  <PresentationFormat>Экран (4:3)</PresentationFormat>
  <Paragraphs>61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Особенности программы спортивной подготовки на основании Федерального стандарта по лыжным гонкам.</vt:lpstr>
      <vt:lpstr>Задачи программы:</vt:lpstr>
      <vt:lpstr>ОПИСАНИЕ МЕСТА УЧЕБНОГО ПРЕДМЕТА В  УЧЕБНОМ ПЛАНЕ:</vt:lpstr>
      <vt:lpstr>ОПИСАНИЕ ЦЕННОСТНЫХ ОРИЕНТИРОВ СОДЕРЖАНИЯ УЧЕБНОГО ПРЕДМЕТА</vt:lpstr>
      <vt:lpstr>Слайд 5</vt:lpstr>
      <vt:lpstr>Структура Программы</vt:lpstr>
      <vt:lpstr>Планируемые результаты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Соревнования </dc:title>
  <dc:creator>SONY</dc:creator>
  <cp:lastModifiedBy>SONY</cp:lastModifiedBy>
  <cp:revision>22</cp:revision>
  <dcterms:created xsi:type="dcterms:W3CDTF">2017-05-14T07:33:26Z</dcterms:created>
  <dcterms:modified xsi:type="dcterms:W3CDTF">2017-05-24T18:10:07Z</dcterms:modified>
</cp:coreProperties>
</file>