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4" r:id="rId4"/>
    <p:sldId id="263" r:id="rId5"/>
    <p:sldId id="275" r:id="rId6"/>
    <p:sldId id="276" r:id="rId7"/>
    <p:sldId id="277" r:id="rId8"/>
    <p:sldId id="278" r:id="rId9"/>
    <p:sldId id="280" r:id="rId10"/>
    <p:sldId id="284" r:id="rId11"/>
    <p:sldId id="279" r:id="rId12"/>
    <p:sldId id="281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705199F-A200-455C-841C-91DD8555F438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A74D72-7FB9-4289-AB30-889A5BF92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kinderbooks.ru/publications/view/11/page/672" TargetMode="External"/><Relationship Id="rId3" Type="http://schemas.openxmlformats.org/officeDocument/2006/relationships/hyperlink" Target="http://www.kinderbooks.ru/publications/view/11/page/0" TargetMode="External"/><Relationship Id="rId7" Type="http://schemas.openxmlformats.org/officeDocument/2006/relationships/hyperlink" Target="http://www.kinderbooks.ru/publications/view/11/page/657" TargetMode="External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hyperlink" Target="http://www.kinderbooks.ru/publications/view/11/page/673" TargetMode="External"/><Relationship Id="rId5" Type="http://schemas.openxmlformats.org/officeDocument/2006/relationships/hyperlink" Target="http://www.kinderbooks.ru/publications/view/11/page/687" TargetMode="External"/><Relationship Id="rId15" Type="http://schemas.openxmlformats.org/officeDocument/2006/relationships/hyperlink" Target="http://www.kinderbooks.ru/publications/view/11/page/686" TargetMode="External"/><Relationship Id="rId10" Type="http://schemas.openxmlformats.org/officeDocument/2006/relationships/hyperlink" Target="http://www.kinderbooks.ru/publications/view/11/page/676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3.jpeg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kk-KZ" sz="6600" b="1" dirty="0" smtClean="0"/>
              <a:t>Анималистический жанр</a:t>
            </a:r>
            <a:endParaRPr lang="ru-RU" sz="6600" b="1" dirty="0"/>
          </a:p>
        </p:txBody>
      </p:sp>
      <p:pic>
        <p:nvPicPr>
          <p:cNvPr id="1026" name="Picture 2" descr="C:\Users\Asem\Desktop\animal\1338201180_animals_set_vecto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" t="3713" r="1532" b="9448"/>
          <a:stretch/>
        </p:blipFill>
        <p:spPr bwMode="auto">
          <a:xfrm>
            <a:off x="1043608" y="2619138"/>
            <a:ext cx="8039130" cy="415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137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nastol.com.ua/pic/201502/1366x768/nastol.com.ua-130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14942" cy="3000372"/>
          </a:xfrm>
          <a:prstGeom prst="rect">
            <a:avLst/>
          </a:prstGeom>
          <a:noFill/>
        </p:spPr>
      </p:pic>
      <p:pic>
        <p:nvPicPr>
          <p:cNvPr id="41988" name="Picture 4" descr="http://nasimke.ru/files_md/files/ef/efd8d05fdefca0cac9d7dfbd18c2a9ba/koshki_66_5_resized_1280x1024_nasimke_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4408717" cy="3857628"/>
          </a:xfrm>
          <a:prstGeom prst="rect">
            <a:avLst/>
          </a:prstGeom>
          <a:noFill/>
        </p:spPr>
      </p:pic>
      <p:pic>
        <p:nvPicPr>
          <p:cNvPr id="41990" name="Picture 6" descr="http://www.nimg.ru/sites/default/files/images/02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11" y="0"/>
            <a:ext cx="4000489" cy="2500306"/>
          </a:xfrm>
          <a:prstGeom prst="rect">
            <a:avLst/>
          </a:prstGeom>
          <a:noFill/>
        </p:spPr>
      </p:pic>
      <p:pic>
        <p:nvPicPr>
          <p:cNvPr id="41992" name="Picture 8" descr="http://pet-mir.ru/wp-content/uploads/2016/06/sibirskaya-koshka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8905" y="3071810"/>
            <a:ext cx="4605095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85728"/>
            <a:ext cx="1796773" cy="889403"/>
          </a:xfrm>
          <a:prstGeom prst="rect">
            <a:avLst/>
          </a:prstGeom>
          <a:noFill/>
        </p:spPr>
      </p:pic>
      <p:pic>
        <p:nvPicPr>
          <p:cNvPr id="36868" name="Picture 4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14356"/>
            <a:ext cx="3381375" cy="1076326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643182"/>
            <a:ext cx="3381375" cy="1076326"/>
          </a:xfrm>
          <a:prstGeom prst="rect">
            <a:avLst/>
          </a:prstGeom>
          <a:noFill/>
        </p:spPr>
      </p:pic>
      <p:pic>
        <p:nvPicPr>
          <p:cNvPr id="36872" name="Picture 8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3381375" cy="1076326"/>
          </a:xfrm>
          <a:prstGeom prst="rect">
            <a:avLst/>
          </a:prstGeom>
          <a:noFill/>
        </p:spPr>
      </p:pic>
      <p:pic>
        <p:nvPicPr>
          <p:cNvPr id="36874" name="Picture 10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429000"/>
            <a:ext cx="3381375" cy="1076326"/>
          </a:xfrm>
          <a:prstGeom prst="rect">
            <a:avLst/>
          </a:prstGeom>
          <a:noFill/>
        </p:spPr>
      </p:pic>
      <p:pic>
        <p:nvPicPr>
          <p:cNvPr id="36876" name="Picture 12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285860"/>
            <a:ext cx="3381375" cy="1076326"/>
          </a:xfrm>
          <a:prstGeom prst="rect">
            <a:avLst/>
          </a:prstGeom>
          <a:noFill/>
        </p:spPr>
      </p:pic>
      <p:pic>
        <p:nvPicPr>
          <p:cNvPr id="8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00240"/>
            <a:ext cx="1856909" cy="919170"/>
          </a:xfrm>
          <a:prstGeom prst="rect">
            <a:avLst/>
          </a:prstGeom>
          <a:noFill/>
        </p:spPr>
      </p:pic>
      <p:pic>
        <p:nvPicPr>
          <p:cNvPr id="9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-285776"/>
            <a:ext cx="2368277" cy="1172297"/>
          </a:xfrm>
          <a:prstGeom prst="rect">
            <a:avLst/>
          </a:prstGeom>
          <a:noFill/>
        </p:spPr>
      </p:pic>
      <p:pic>
        <p:nvPicPr>
          <p:cNvPr id="10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2285992"/>
            <a:ext cx="3082657" cy="1525915"/>
          </a:xfrm>
          <a:prstGeom prst="rect">
            <a:avLst/>
          </a:prstGeom>
          <a:noFill/>
        </p:spPr>
      </p:pic>
      <p:pic>
        <p:nvPicPr>
          <p:cNvPr id="11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332085"/>
            <a:ext cx="3082657" cy="1525915"/>
          </a:xfrm>
          <a:prstGeom prst="rect">
            <a:avLst/>
          </a:prstGeom>
          <a:noFill/>
        </p:spPr>
      </p:pic>
      <p:pic>
        <p:nvPicPr>
          <p:cNvPr id="12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1643050"/>
            <a:ext cx="3082657" cy="1525915"/>
          </a:xfrm>
          <a:prstGeom prst="rect">
            <a:avLst/>
          </a:prstGeom>
          <a:noFill/>
        </p:spPr>
      </p:pic>
      <p:pic>
        <p:nvPicPr>
          <p:cNvPr id="13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61343" y="5332085"/>
            <a:ext cx="3082657" cy="1525915"/>
          </a:xfrm>
          <a:prstGeom prst="rect">
            <a:avLst/>
          </a:prstGeom>
          <a:noFill/>
        </p:spPr>
      </p:pic>
      <p:pic>
        <p:nvPicPr>
          <p:cNvPr id="14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4500570"/>
            <a:ext cx="3082657" cy="1525915"/>
          </a:xfrm>
          <a:prstGeom prst="rect">
            <a:avLst/>
          </a:prstGeom>
          <a:noFill/>
        </p:spPr>
      </p:pic>
      <p:pic>
        <p:nvPicPr>
          <p:cNvPr id="15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500570"/>
            <a:ext cx="3082657" cy="1525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85728"/>
            <a:ext cx="1796773" cy="889403"/>
          </a:xfrm>
          <a:prstGeom prst="rect">
            <a:avLst/>
          </a:prstGeom>
          <a:noFill/>
        </p:spPr>
      </p:pic>
      <p:pic>
        <p:nvPicPr>
          <p:cNvPr id="36868" name="Picture 4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14356"/>
            <a:ext cx="3381375" cy="1076326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643182"/>
            <a:ext cx="3381375" cy="1076326"/>
          </a:xfrm>
          <a:prstGeom prst="rect">
            <a:avLst/>
          </a:prstGeom>
          <a:noFill/>
        </p:spPr>
      </p:pic>
      <p:pic>
        <p:nvPicPr>
          <p:cNvPr id="36874" name="Picture 10" descr="https://im0-tub-ru.yandex.net/i?id=936cca82142648884042d1c6ef327300&amp;n=33&amp;h=113&amp;w=3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429000"/>
            <a:ext cx="3381375" cy="1076326"/>
          </a:xfrm>
          <a:prstGeom prst="rect">
            <a:avLst/>
          </a:prstGeom>
          <a:noFill/>
        </p:spPr>
      </p:pic>
      <p:pic>
        <p:nvPicPr>
          <p:cNvPr id="8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00240"/>
            <a:ext cx="1856909" cy="919170"/>
          </a:xfrm>
          <a:prstGeom prst="rect">
            <a:avLst/>
          </a:prstGeom>
          <a:noFill/>
        </p:spPr>
      </p:pic>
      <p:pic>
        <p:nvPicPr>
          <p:cNvPr id="9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-285776"/>
            <a:ext cx="2368277" cy="1172297"/>
          </a:xfrm>
          <a:prstGeom prst="rect">
            <a:avLst/>
          </a:prstGeom>
          <a:noFill/>
        </p:spPr>
      </p:pic>
      <p:pic>
        <p:nvPicPr>
          <p:cNvPr id="13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61343" y="5332085"/>
            <a:ext cx="3082657" cy="1525915"/>
          </a:xfrm>
          <a:prstGeom prst="rect">
            <a:avLst/>
          </a:prstGeom>
          <a:noFill/>
        </p:spPr>
      </p:pic>
      <p:pic>
        <p:nvPicPr>
          <p:cNvPr id="15" name="Picture 2" descr="http://www.animef.xyz/img1_liveinternet/images/attach/c/7/97/157/97157949_4195696_55_1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500570"/>
            <a:ext cx="3082657" cy="1525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4.bp.blogspot.com/-WJoqr0LY1-w/Vd_IlF_mzwI/AAAAAAAARl4/afAzgvvxzJY/s1600/1333746158_Edi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643314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071538" y="500042"/>
            <a:ext cx="78581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Домашнее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задание: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aseline="0" dirty="0" smtClean="0">
              <a:solidFill>
                <a:srgbClr val="000000"/>
              </a:solidFill>
              <a:latin typeface="Helvetica Neue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- Прочитать сказку В.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Сутеева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«Капризная кошка» 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solidFill>
                  <a:srgbClr val="000000"/>
                </a:solidFill>
                <a:latin typeface="Helvetica Neue"/>
                <a:cs typeface="Arial" pitchFamily="34" charset="0"/>
              </a:rPr>
              <a:t>- Нарисовать иллюстрацию к этой сказке, в анималистическом жанре изобразительного искусства</a:t>
            </a: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- Принести: рисунок, альбом, восковые мелки.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/>
              <a:t>Animal </a:t>
            </a:r>
            <a:r>
              <a:rPr lang="ru-RU" sz="4800" b="1" dirty="0" smtClean="0"/>
              <a:t>(от лат. – животное)</a:t>
            </a:r>
            <a:endParaRPr lang="ru-RU" sz="4800" b="1" dirty="0"/>
          </a:p>
        </p:txBody>
      </p:sp>
      <p:pic>
        <p:nvPicPr>
          <p:cNvPr id="2050" name="Picture 2" descr="C:\Users\Asem\Desktop\animal\sov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4672"/>
            <a:ext cx="4320480" cy="425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1070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видишь на картине</a:t>
            </a:r>
            <a:br>
              <a:rPr lang="ru-RU" dirty="0" smtClean="0"/>
            </a:br>
            <a:r>
              <a:rPr lang="ru-RU" dirty="0" smtClean="0"/>
              <a:t>Нарисован слон,</a:t>
            </a:r>
            <a:br>
              <a:rPr lang="ru-RU" dirty="0" smtClean="0"/>
            </a:br>
            <a:r>
              <a:rPr lang="ru-RU" dirty="0" smtClean="0"/>
              <a:t>Крокодил, жираф, горилла,</a:t>
            </a:r>
            <a:br>
              <a:rPr lang="ru-RU" dirty="0" smtClean="0"/>
            </a:br>
            <a:r>
              <a:rPr lang="ru-RU" dirty="0" smtClean="0"/>
              <a:t>Кошка, иль питон,</a:t>
            </a:r>
            <a:br>
              <a:rPr lang="ru-RU" dirty="0" smtClean="0"/>
            </a:br>
            <a:r>
              <a:rPr lang="ru-RU" dirty="0" smtClean="0"/>
              <a:t>Или звери Аргентины,</a:t>
            </a:r>
            <a:br>
              <a:rPr lang="ru-RU" dirty="0" smtClean="0"/>
            </a:br>
            <a:r>
              <a:rPr lang="ru-RU" dirty="0" smtClean="0"/>
              <a:t>Иль пингвин Арктический,</a:t>
            </a:r>
            <a:br>
              <a:rPr lang="ru-RU" dirty="0" smtClean="0"/>
            </a:br>
            <a:r>
              <a:rPr lang="ru-RU" dirty="0" smtClean="0"/>
              <a:t>Значит, жанр такой картины –</a:t>
            </a:r>
            <a:br>
              <a:rPr lang="ru-RU" dirty="0" smtClean="0"/>
            </a:br>
            <a:r>
              <a:rPr lang="ru-RU" b="1" dirty="0" smtClean="0"/>
              <a:t>Анималистический</a:t>
            </a:r>
            <a:r>
              <a:rPr lang="ru-RU" dirty="0" smtClean="0"/>
              <a:t>. </a:t>
            </a:r>
            <a:r>
              <a:rPr lang="ru-RU" i="1" dirty="0" smtClean="0"/>
              <a:t>(Изображение животных)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73" y="548680"/>
            <a:ext cx="3721727" cy="49685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художников, изображающих животных, называют – </a:t>
            </a:r>
            <a:r>
              <a:rPr lang="ru-RU" b="1" dirty="0" smtClean="0"/>
              <a:t>художниками-анималистами</a:t>
            </a:r>
            <a:endParaRPr lang="ru-RU" b="1" dirty="0"/>
          </a:p>
        </p:txBody>
      </p:sp>
      <p:pic>
        <p:nvPicPr>
          <p:cNvPr id="5123" name="Picture 3" descr="C:\Users\Asem\Desktop\animal\img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24744"/>
            <a:ext cx="4343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931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643866" cy="193991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</a:rPr>
              <a:t>Владимир Григорьевич </a:t>
            </a:r>
            <a:r>
              <a:rPr lang="ru-RU" sz="4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</a:rPr>
              <a:t>Сутеев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 descr="Картинка 5 из 773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14554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274638"/>
            <a:ext cx="8433654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	</a:t>
            </a:r>
            <a:r>
              <a:rPr lang="ru-RU" sz="2400" b="1" i="1" dirty="0">
                <a:effectLst/>
              </a:rPr>
              <a:t>Владимир    </a:t>
            </a:r>
            <a:r>
              <a:rPr lang="ru-RU" sz="2400" b="1" i="1" dirty="0" err="1">
                <a:effectLst/>
              </a:rPr>
              <a:t>Сутеев</a:t>
            </a:r>
            <a:r>
              <a:rPr lang="ru-RU" sz="2400" b="1" i="1" dirty="0">
                <a:effectLst/>
              </a:rPr>
              <a:t>    как   художник-иллюстратор иллюстрировал     книги    для   детей.</a:t>
            </a:r>
            <a:endParaRPr lang="ru-RU" sz="2400" dirty="0">
              <a:effectLst/>
            </a:endParaRPr>
          </a:p>
        </p:txBody>
      </p:sp>
      <p:pic>
        <p:nvPicPr>
          <p:cNvPr id="5" name="Picture 4" descr="Картинка 19 из 777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1357298"/>
            <a:ext cx="260699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Картинка 78 из 77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714620"/>
            <a:ext cx="27146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Картинка 37 из 77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9200" y="1357298"/>
            <a:ext cx="28448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4000496" y="0"/>
            <a:ext cx="16430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СКАЗКИ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Картинка 7 из 77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14375"/>
            <a:ext cx="1785920" cy="198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2786058"/>
            <a:ext cx="1844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hlinkClick r:id="rId3"/>
              </a:rPr>
              <a:t>Кто сказал «Мяу»?</a:t>
            </a:r>
            <a:endParaRPr lang="ru-RU" sz="1400" b="1" dirty="0"/>
          </a:p>
        </p:txBody>
      </p:sp>
      <p:pic>
        <p:nvPicPr>
          <p:cNvPr id="28678" name="Picture 6" descr="http://im4-tub-ru.yandex.net/i?id=187209969-28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714375"/>
            <a:ext cx="1571624" cy="204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643174" y="2714620"/>
            <a:ext cx="21653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222268"/>
                </a:solidFill>
                <a:hlinkClick r:id="rId5"/>
              </a:rPr>
              <a:t>Палочка-выручалочка</a:t>
            </a:r>
            <a:endParaRPr lang="ru-RU" sz="1400" b="1" dirty="0"/>
          </a:p>
        </p:txBody>
      </p:sp>
      <p:pic>
        <p:nvPicPr>
          <p:cNvPr id="28680" name="Picture 8" descr="http://im0-tub-ru.yandex.net/i?id=130467442-57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714375"/>
            <a:ext cx="1785953" cy="209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429256" y="2857496"/>
            <a:ext cx="12795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222268"/>
                </a:solidFill>
                <a:hlinkClick r:id="rId7"/>
              </a:rPr>
              <a:t>Под  грибом</a:t>
            </a:r>
            <a:endParaRPr lang="ru-RU" sz="1400" b="1" dirty="0"/>
          </a:p>
        </p:txBody>
      </p:sp>
      <p:pic>
        <p:nvPicPr>
          <p:cNvPr id="28682" name="Picture 10" descr="http://im3-tub-ru.yandex.net/i?id=110873978-18-7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0" y="714374"/>
            <a:ext cx="1785968" cy="214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 descr="http://im6-tub-ru.yandex.net/i?id=109472451-50-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3050" y="3071813"/>
            <a:ext cx="2012934" cy="235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85786" y="5572140"/>
            <a:ext cx="608013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222268"/>
                </a:solidFill>
                <a:hlinkClick r:id="rId10"/>
              </a:rPr>
              <a:t>Ёлка</a:t>
            </a:r>
            <a:endParaRPr lang="ru-RU" sz="1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500958" y="2857496"/>
            <a:ext cx="83820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222268"/>
                </a:solidFill>
                <a:hlinkClick r:id="rId11"/>
              </a:rPr>
              <a:t>Яблоко</a:t>
            </a:r>
            <a:endParaRPr lang="ru-RU" sz="1400" b="1" dirty="0"/>
          </a:p>
        </p:txBody>
      </p:sp>
      <p:pic>
        <p:nvPicPr>
          <p:cNvPr id="28688" name="Picture 16" descr="http://im2-tub-ru.yandex.net/i?id=390255300-26-7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15140" y="3143250"/>
            <a:ext cx="1854185" cy="228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7072330" y="5643578"/>
            <a:ext cx="151130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222268"/>
                </a:solidFill>
                <a:hlinkClick r:id="rId13"/>
              </a:rPr>
              <a:t>Разные колёса</a:t>
            </a:r>
            <a:endParaRPr lang="ru-RU" sz="1400" b="1" dirty="0"/>
          </a:p>
        </p:txBody>
      </p:sp>
      <p:pic>
        <p:nvPicPr>
          <p:cNvPr id="28690" name="Picture 18" descr="http://im2-tub-ru.yandex.net/i?id=183112465-34-7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1433" y="3143250"/>
            <a:ext cx="3460555" cy="221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286116" y="5572140"/>
            <a:ext cx="215423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222268"/>
                </a:solidFill>
                <a:hlinkClick r:id="rId15"/>
              </a:rPr>
              <a:t>Мышонок и Карандаш</a:t>
            </a:r>
            <a:endParaRPr lang="ru-RU" sz="1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5" grpId="0"/>
      <p:bldP spid="17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gorod.ru/upload/iblock/58e/58e2d32464fe599f09b1fff2ac3315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85794"/>
            <a:ext cx="4310065" cy="5525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214414" y="1142984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Мы потопаем ногами,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Мы похлопаем руками,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Покиваем головой,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Верх посмотрим над собой.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Руки вверх мы поднимаем,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А теперь их опускаем.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Кулачки сейчас сожмем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И опять рисовать начнем.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111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Анималистический жанр</vt:lpstr>
      <vt:lpstr>Animal (от лат. – животное)</vt:lpstr>
      <vt:lpstr>Слайд 3</vt:lpstr>
      <vt:lpstr>А художников, изображающих животных, называют – художниками-анималистами</vt:lpstr>
      <vt:lpstr>Владимир Григорьевич Сутеев</vt:lpstr>
      <vt:lpstr> Владимир    Сутеев    как   художник-иллюстратор иллюстрировал     книги    для   детей.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Анималистический жанр</dc:title>
  <dc:creator>Asem</dc:creator>
  <cp:lastModifiedBy>Arsen</cp:lastModifiedBy>
  <cp:revision>14</cp:revision>
  <dcterms:created xsi:type="dcterms:W3CDTF">2014-10-21T14:01:44Z</dcterms:created>
  <dcterms:modified xsi:type="dcterms:W3CDTF">2017-04-12T20:27:33Z</dcterms:modified>
</cp:coreProperties>
</file>