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792ACE-EA95-41D9-BA40-F445BF31B01B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4C8D91-954F-4A10-B567-B40C92EDB7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04486" y="-3910987"/>
            <a:ext cx="7135031" cy="827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/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800" dirty="0"/>
              <a:t>«Кукла своими руками» </a:t>
            </a:r>
          </a:p>
          <a:p>
            <a:pPr algn="ctr"/>
            <a:r>
              <a:rPr lang="ru-RU" sz="4800" dirty="0"/>
              <a:t>«</a:t>
            </a:r>
            <a:r>
              <a:rPr lang="ru-RU" sz="4800" dirty="0" err="1"/>
              <a:t>Покосница</a:t>
            </a:r>
            <a:r>
              <a:rPr lang="ru-RU" sz="4800" dirty="0"/>
              <a:t>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291" name="Picture 3" descr="http://img-fotki.yandex.ru/get/3811/pinigina.c/0_46106_4f66d08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68344" y="4797152"/>
            <a:ext cx="1368152" cy="1824203"/>
          </a:xfrm>
          <a:prstGeom prst="rect">
            <a:avLst/>
          </a:prstGeom>
          <a:noFill/>
        </p:spPr>
      </p:pic>
      <p:pic>
        <p:nvPicPr>
          <p:cNvPr id="12293" name="Picture 5" descr="http://www.novadmin.ru/upload/iblock/8ce/8ceb4d971de4c937295fd751f51fa0e4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573016"/>
            <a:ext cx="1835696" cy="1608070"/>
          </a:xfrm>
          <a:prstGeom prst="rect">
            <a:avLst/>
          </a:prstGeom>
          <a:noFill/>
        </p:spPr>
      </p:pic>
      <p:pic>
        <p:nvPicPr>
          <p:cNvPr id="12295" name="Picture 7" descr="http://tildas.ru/uploads/posts/2012-02/1329806352_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24328" y="764704"/>
            <a:ext cx="1296144" cy="1766465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395536" y="836712"/>
            <a:ext cx="29523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Воспитатель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Хахишвили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Т.Д. 2014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_40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908720"/>
            <a:ext cx="2051720" cy="1367813"/>
          </a:xfrm>
          <a:prstGeom prst="rect">
            <a:avLst/>
          </a:prstGeom>
        </p:spPr>
      </p:pic>
      <p:pic>
        <p:nvPicPr>
          <p:cNvPr id="11" name="Рисунок 10" descr="IMG_40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91880" y="620688"/>
            <a:ext cx="2627784" cy="1751856"/>
          </a:xfrm>
          <a:prstGeom prst="rect">
            <a:avLst/>
          </a:prstGeom>
        </p:spPr>
      </p:pic>
      <p:pic>
        <p:nvPicPr>
          <p:cNvPr id="12" name="Рисунок 11" descr="IMG_40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836712"/>
            <a:ext cx="2088232" cy="1392154"/>
          </a:xfrm>
          <a:prstGeom prst="rect">
            <a:avLst/>
          </a:prstGeom>
        </p:spPr>
      </p:pic>
      <p:pic>
        <p:nvPicPr>
          <p:cNvPr id="14" name="Рисунок 13" descr="IMG_402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270889">
            <a:off x="2720593" y="4606350"/>
            <a:ext cx="1301924" cy="1952886"/>
          </a:xfrm>
          <a:prstGeom prst="rect">
            <a:avLst/>
          </a:prstGeom>
        </p:spPr>
      </p:pic>
      <p:pic>
        <p:nvPicPr>
          <p:cNvPr id="15" name="Рисунок 14" descr="IMG_402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483768" y="2492896"/>
            <a:ext cx="1301924" cy="1952886"/>
          </a:xfrm>
          <a:prstGeom prst="rect">
            <a:avLst/>
          </a:prstGeom>
        </p:spPr>
      </p:pic>
      <p:pic>
        <p:nvPicPr>
          <p:cNvPr id="16" name="Рисунок 15" descr="IMG_402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16782226">
            <a:off x="24571" y="3270564"/>
            <a:ext cx="2603848" cy="1735899"/>
          </a:xfrm>
          <a:prstGeom prst="rect">
            <a:avLst/>
          </a:prstGeom>
        </p:spPr>
      </p:pic>
      <p:pic>
        <p:nvPicPr>
          <p:cNvPr id="19" name="Рисунок 18" descr="IMG_400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067944" y="2708920"/>
            <a:ext cx="2808312" cy="1872208"/>
          </a:xfrm>
          <a:prstGeom prst="rect">
            <a:avLst/>
          </a:prstGeom>
        </p:spPr>
      </p:pic>
      <p:pic>
        <p:nvPicPr>
          <p:cNvPr id="20" name="Рисунок 19" descr="IMG_4014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796136" y="4653136"/>
            <a:ext cx="3059832" cy="203988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99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782944">
            <a:off x="-512002" y="1717018"/>
            <a:ext cx="4080240" cy="2720160"/>
          </a:xfrm>
          <a:prstGeom prst="rect">
            <a:avLst/>
          </a:prstGeom>
        </p:spPr>
      </p:pic>
      <p:pic>
        <p:nvPicPr>
          <p:cNvPr id="5" name="Рисунок 4" descr="IMG_40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769728">
            <a:off x="4803439" y="767333"/>
            <a:ext cx="3780420" cy="2520280"/>
          </a:xfrm>
          <a:prstGeom prst="rect">
            <a:avLst/>
          </a:prstGeom>
        </p:spPr>
      </p:pic>
      <p:pic>
        <p:nvPicPr>
          <p:cNvPr id="6" name="Рисунок 5" descr="IMG_397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63888" y="2996952"/>
            <a:ext cx="2213992" cy="3320988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40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7446375">
            <a:off x="-30499" y="1320251"/>
            <a:ext cx="2771800" cy="1847867"/>
          </a:xfrm>
          <a:prstGeom prst="rect">
            <a:avLst/>
          </a:prstGeom>
        </p:spPr>
      </p:pic>
      <p:pic>
        <p:nvPicPr>
          <p:cNvPr id="4" name="Рисунок 3" descr="IMG_396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764704"/>
            <a:ext cx="1925960" cy="2888940"/>
          </a:xfrm>
          <a:prstGeom prst="rect">
            <a:avLst/>
          </a:prstGeom>
        </p:spPr>
      </p:pic>
      <p:pic>
        <p:nvPicPr>
          <p:cNvPr id="6" name="Рисунок 5" descr="IMG_403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378917">
            <a:off x="827584" y="4293096"/>
            <a:ext cx="3275856" cy="2183904"/>
          </a:xfrm>
          <a:prstGeom prst="rect">
            <a:avLst/>
          </a:prstGeom>
        </p:spPr>
      </p:pic>
      <p:pic>
        <p:nvPicPr>
          <p:cNvPr id="7" name="Рисунок 6" descr="IMG_402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80112" y="1745432"/>
            <a:ext cx="3408379" cy="511256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719138" y="980728"/>
            <a:ext cx="8424862" cy="534352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научить изготавливать народную тряпичную куклу.</a:t>
            </a:r>
          </a:p>
          <a:p>
            <a:pPr>
              <a:buNone/>
            </a:pPr>
            <a:r>
              <a:rPr lang="ru-RU" b="1" dirty="0" smtClean="0"/>
              <a:t>Задачи: </a:t>
            </a:r>
            <a:r>
              <a:rPr lang="ru-RU" dirty="0" smtClean="0"/>
              <a:t> </a:t>
            </a:r>
            <a:r>
              <a:rPr lang="ru-RU" i="1" dirty="0" smtClean="0"/>
              <a:t>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познакомить с русской традицией изготовления народных тряпичных кукол;</a:t>
            </a:r>
          </a:p>
          <a:p>
            <a:pPr lvl="0">
              <a:buNone/>
            </a:pPr>
            <a:r>
              <a:rPr lang="ru-RU" dirty="0" smtClean="0"/>
              <a:t>расширить знания в области декоративно прикладного искусства;</a:t>
            </a:r>
          </a:p>
          <a:p>
            <a:pPr lvl="0">
              <a:buNone/>
            </a:pPr>
            <a:r>
              <a:rPr lang="ru-RU" dirty="0" smtClean="0"/>
              <a:t>воспитывать интерес к народному творчеству;</a:t>
            </a:r>
          </a:p>
          <a:p>
            <a:pPr lvl="0">
              <a:buNone/>
            </a:pPr>
            <a:r>
              <a:rPr lang="ru-RU" dirty="0" smtClean="0"/>
              <a:t>развивать творческое воображение;</a:t>
            </a:r>
          </a:p>
          <a:p>
            <a:pPr lvl="0">
              <a:buNone/>
            </a:pPr>
            <a:r>
              <a:rPr lang="ru-RU" i="1" dirty="0" smtClean="0"/>
              <a:t> </a:t>
            </a:r>
            <a:r>
              <a:rPr lang="ru-RU" dirty="0" smtClean="0"/>
              <a:t>прививать интерес к тряпичной кукле как виду народного художественного творчества;  </a:t>
            </a:r>
          </a:p>
          <a:p>
            <a:pPr lvl="0">
              <a:buNone/>
            </a:pPr>
            <a:r>
              <a:rPr lang="ru-RU" dirty="0" smtClean="0"/>
              <a:t>содействовать эстетическому восприятию народной игрушки; </a:t>
            </a:r>
          </a:p>
          <a:p>
            <a:pPr lvl="0">
              <a:buNone/>
            </a:pPr>
            <a:r>
              <a:rPr lang="ru-RU" dirty="0" smtClean="0"/>
              <a:t>прививать любовь, эстетический вкус к изделиям народных мастеров.</a:t>
            </a:r>
          </a:p>
          <a:p>
            <a:pPr>
              <a:buNone/>
            </a:pPr>
            <a:r>
              <a:rPr lang="ru-RU" b="1" dirty="0" smtClean="0"/>
              <a:t>Назначение: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мастер- класс предназначен для воспитателей</a:t>
            </a:r>
          </a:p>
          <a:p>
            <a:pPr>
              <a:buNone/>
            </a:pPr>
            <a:r>
              <a:rPr lang="ru-RU" b="1" dirty="0" smtClean="0"/>
              <a:t>Материалы</a:t>
            </a:r>
            <a:r>
              <a:rPr lang="ru-RU" dirty="0" smtClean="0"/>
              <a:t>: квадратный лоскут белой ткани, прямоугольный лоскут белой ткани,  прямоугольный лоскут цветной ткани, треугольный цветной лоскут, нитки мулине, вата, тесьма, нитки, декоративные ленты.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620688"/>
            <a:ext cx="8892480" cy="61206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Ход мастер-класса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 </a:t>
            </a:r>
          </a:p>
          <a:p>
            <a:pPr indent="3600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Тряпичная народная кукла – то исконно русское, старинное, настоящее и естественное, чего не хватает современным игрушкам. Такие куклы очень нравятся детям. Этому можно удивляться, глядя на простые и незатейливые куколки, но, взяв в руки такую куклу, начинаешь понимать, почему их так любят дети.</a:t>
            </a:r>
          </a:p>
          <a:p>
            <a:pPr indent="3600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Сегодня мы с вами окунемся в мир кукол, которыми играли наши прабабушки и прадедушки. Сегодня вы познакомитесь с одним из видов народного прикладного искусства с изготовлением тряпичной куклы.</a:t>
            </a:r>
          </a:p>
          <a:p>
            <a:pPr indent="3600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Вы познакомитесь с обычаями и бытом русского народа.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В глубокой древности кукла нужна была и взрослым, и детям. Она была символом продолжения рода, хранительницей домашнего очага, отгоняла злых духов. Существовало поверье, если дети в семье много играют в куклы, то будет в семье прибыль и достаток. Куклы были разные и делали их из различных материалов: из дерева, из соломы, из глины, тряпок, из ниток.</a:t>
            </a:r>
          </a:p>
          <a:p>
            <a:pPr indent="3600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Куклы по назначению делились на три группы: </a:t>
            </a:r>
          </a:p>
          <a:p>
            <a:pPr indent="3600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куклы обереги;</a:t>
            </a:r>
          </a:p>
          <a:p>
            <a:pPr indent="3600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куклы обрядовые;</a:t>
            </a:r>
          </a:p>
          <a:p>
            <a:pPr indent="3600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куклы игровые.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Большинство народных кукол просты по технике изготовления. Но одна из самых простых в изготовлении кукол – это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Покосница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Покосница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несет в себе образ женщины во время сенокоса. Ткань для куколки выбирали светлых и радостных, ярких тонов, потому что первый покос издавна считался праздником. Бытовала такая куколка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Покосница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деревне Фёдоровка на территории Ленинского района Тульской области.</a:t>
            </a:r>
          </a:p>
          <a:p>
            <a:pPr indent="3600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Покосницу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делала мама для своему ребенку, чтобы он мог играть с ней в то время, пока она работает в поле. Кукла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Покосница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передает образ самой матери на покосе.</a:t>
            </a:r>
          </a:p>
          <a:p>
            <a:pPr indent="3600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Кроме того, известна еще одна кукла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Покосница-оберег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которая защищала руки жниц от порезов и витки на руках были оберегами. Эту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Покосницу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женщины делали перед тем, как идти на покос, чтобы куколка оберегала руки от травм и повреждений во время покоса.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happywitch.ru/upload/iblock/82f/82f09e90b952fdfc25ba8b286aaa254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56376" y="3501008"/>
            <a:ext cx="864096" cy="101907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 descr="http://komane.ru/nuda/centr-dopolnitelenogo-obrazovaniya-detej-im-v/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5" y="404664"/>
            <a:ext cx="1558577" cy="2088232"/>
          </a:xfrm>
          <a:prstGeom prst="rect">
            <a:avLst/>
          </a:prstGeom>
          <a:noFill/>
        </p:spPr>
      </p:pic>
      <p:pic>
        <p:nvPicPr>
          <p:cNvPr id="115718" name="Picture 6" descr="http://photo.qip.ru/photo/tamarabo/150290837/xlarge/1573905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6256" y="3587637"/>
            <a:ext cx="1800200" cy="274142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67544" y="1772817"/>
            <a:ext cx="8676456" cy="2808312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Пошаговый процесс изготовления тряпичной куклы «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Покосница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908721"/>
            <a:ext cx="8712968" cy="540059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Последовательность изготовления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В центре прямоугольного лоскута светлых тонов помещаем ветошь или ватин - набивку для головы куклы.</a:t>
            </a:r>
            <a:br>
              <a:rPr lang="ru-RU" dirty="0" smtClean="0"/>
            </a:br>
            <a:r>
              <a:rPr lang="ru-RU" dirty="0" smtClean="0"/>
              <a:t>2. Затем формируем голову и перевязываем нитью на шее.</a:t>
            </a:r>
            <a:br>
              <a:rPr lang="ru-RU" dirty="0" smtClean="0"/>
            </a:br>
            <a:r>
              <a:rPr lang="ru-RU" dirty="0" smtClean="0"/>
              <a:t>3. Из излишков ткани по бокам формируем и перевязываем нитками руки. Обматываем нитью до кисти и обратно, формируя крестики, и завязываем. Для игровой куколки нить для обмотки ручек можно взять любого цвета.</a:t>
            </a:r>
            <a:br>
              <a:rPr lang="ru-RU" dirty="0" smtClean="0"/>
            </a:br>
            <a:r>
              <a:rPr lang="ru-RU" dirty="0" smtClean="0"/>
              <a:t>4. Надеваем на куклу юбку. Должна быть видна «рубаха» - светлая основа куклы.</a:t>
            </a:r>
          </a:p>
          <a:p>
            <a:pPr>
              <a:buNone/>
            </a:pPr>
            <a:r>
              <a:rPr lang="ru-RU" dirty="0" smtClean="0"/>
              <a:t>5. Выворотным способом надеваем передник, повязываем поясок.</a:t>
            </a:r>
            <a:br>
              <a:rPr lang="ru-RU" dirty="0" smtClean="0"/>
            </a:br>
            <a:r>
              <a:rPr lang="ru-RU" dirty="0" smtClean="0"/>
              <a:t>6. Концами назад завязываем куколке платочек.</a:t>
            </a:r>
          </a:p>
          <a:p>
            <a:pPr>
              <a:buNone/>
            </a:pPr>
            <a:r>
              <a:rPr lang="ru-RU" dirty="0" smtClean="0"/>
              <a:t>7. Вот и готова наша </a:t>
            </a:r>
            <a:r>
              <a:rPr lang="ru-RU" dirty="0" err="1" smtClean="0"/>
              <a:t>Покосница</a:t>
            </a:r>
            <a:r>
              <a:rPr lang="ru-RU" dirty="0" smtClean="0"/>
              <a:t>!</a:t>
            </a:r>
          </a:p>
          <a:p>
            <a:pPr>
              <a:buNone/>
            </a:pPr>
            <a:r>
              <a:rPr lang="ru-RU" dirty="0" smtClean="0"/>
              <a:t>             Так как мы уже не работаем в поле, не идем на покос, наша «</a:t>
            </a:r>
            <a:r>
              <a:rPr lang="ru-RU" dirty="0" err="1" smtClean="0"/>
              <a:t>Покосница</a:t>
            </a:r>
            <a:r>
              <a:rPr lang="ru-RU" dirty="0" smtClean="0"/>
              <a:t>» может служить нам оберегом во время выполнения нами работы по дому и оберегать нас от травм, ожогов на кухне или во время шитья.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399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885215">
            <a:off x="301640" y="442951"/>
            <a:ext cx="2093979" cy="3140968"/>
          </a:xfrm>
          <a:prstGeom prst="rect">
            <a:avLst/>
          </a:prstGeom>
        </p:spPr>
      </p:pic>
      <p:pic>
        <p:nvPicPr>
          <p:cNvPr id="8" name="Рисунок 7" descr="IMG_399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7807441">
            <a:off x="6548855" y="1164113"/>
            <a:ext cx="2592286" cy="1793468"/>
          </a:xfrm>
          <a:prstGeom prst="rect">
            <a:avLst/>
          </a:prstGeom>
        </p:spPr>
      </p:pic>
      <p:pic>
        <p:nvPicPr>
          <p:cNvPr id="9" name="Рисунок 8" descr="IMG_399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23928" y="980728"/>
            <a:ext cx="1757941" cy="2636912"/>
          </a:xfrm>
          <a:prstGeom prst="rect">
            <a:avLst/>
          </a:prstGeom>
        </p:spPr>
      </p:pic>
      <p:pic>
        <p:nvPicPr>
          <p:cNvPr id="10" name="Рисунок 9" descr="IMG_399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4008" y="3861048"/>
            <a:ext cx="3923928" cy="2615952"/>
          </a:xfrm>
          <a:prstGeom prst="rect">
            <a:avLst/>
          </a:prstGeom>
        </p:spPr>
      </p:pic>
      <p:pic>
        <p:nvPicPr>
          <p:cNvPr id="11" name="Рисунок 10" descr="IMG_399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55576" y="3933056"/>
            <a:ext cx="3528392" cy="235226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400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3861048"/>
            <a:ext cx="3653848" cy="2435899"/>
          </a:xfrm>
          <a:prstGeom prst="rect">
            <a:avLst/>
          </a:prstGeom>
        </p:spPr>
      </p:pic>
      <p:pic>
        <p:nvPicPr>
          <p:cNvPr id="4" name="Рисунок 3" descr="IMG_40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635064">
            <a:off x="4619295" y="3732963"/>
            <a:ext cx="3653848" cy="2435899"/>
          </a:xfrm>
          <a:prstGeom prst="rect">
            <a:avLst/>
          </a:prstGeom>
        </p:spPr>
      </p:pic>
      <p:pic>
        <p:nvPicPr>
          <p:cNvPr id="5" name="Рисунок 4" descr="IMG_40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853835">
            <a:off x="4499992" y="620688"/>
            <a:ext cx="3653848" cy="2435899"/>
          </a:xfrm>
          <a:prstGeom prst="rect">
            <a:avLst/>
          </a:prstGeom>
        </p:spPr>
      </p:pic>
      <p:pic>
        <p:nvPicPr>
          <p:cNvPr id="6" name="Рисунок 5" descr="IMG_40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5865213">
            <a:off x="816178" y="511237"/>
            <a:ext cx="2572231" cy="25996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0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0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114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2016-10-26T12:13:52Z</dcterms:created>
  <dcterms:modified xsi:type="dcterms:W3CDTF">2017-05-24T16:50:31Z</dcterms:modified>
</cp:coreProperties>
</file>