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5"/>
  </p:notesMasterIdLst>
  <p:sldIdLst>
    <p:sldId id="257" r:id="rId2"/>
    <p:sldId id="260" r:id="rId3"/>
    <p:sldId id="261" r:id="rId4"/>
    <p:sldId id="262" r:id="rId5"/>
    <p:sldId id="264" r:id="rId6"/>
    <p:sldId id="265" r:id="rId7"/>
    <p:sldId id="266" r:id="rId8"/>
    <p:sldId id="267" r:id="rId9"/>
    <p:sldId id="284" r:id="rId10"/>
    <p:sldId id="279" r:id="rId11"/>
    <p:sldId id="280" r:id="rId12"/>
    <p:sldId id="281" r:id="rId13"/>
    <p:sldId id="285" r:id="rId14"/>
    <p:sldId id="282" r:id="rId15"/>
    <p:sldId id="268" r:id="rId16"/>
    <p:sldId id="269" r:id="rId17"/>
    <p:sldId id="287" r:id="rId18"/>
    <p:sldId id="288" r:id="rId19"/>
    <p:sldId id="270" r:id="rId20"/>
    <p:sldId id="271" r:id="rId21"/>
    <p:sldId id="272" r:id="rId22"/>
    <p:sldId id="273" r:id="rId23"/>
    <p:sldId id="274" r:id="rId24"/>
    <p:sldId id="275" r:id="rId25"/>
    <p:sldId id="278" r:id="rId26"/>
    <p:sldId id="289" r:id="rId27"/>
    <p:sldId id="290" r:id="rId28"/>
    <p:sldId id="291" r:id="rId29"/>
    <p:sldId id="296" r:id="rId30"/>
    <p:sldId id="297" r:id="rId31"/>
    <p:sldId id="299" r:id="rId32"/>
    <p:sldId id="276" r:id="rId33"/>
    <p:sldId id="300" r:id="rId34"/>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autoAdjust="0"/>
  </p:normalViewPr>
  <p:slideViewPr>
    <p:cSldViewPr snapToGrid="0">
      <p:cViewPr varScale="1">
        <p:scale>
          <a:sx n="86" d="100"/>
          <a:sy n="86" d="100"/>
        </p:scale>
        <p:origin x="-120" y="-84"/>
      </p:cViewPr>
      <p:guideLst>
        <p:guide orient="horz" pos="2160"/>
        <p:guide pos="3840"/>
      </p:guideLst>
    </p:cSldViewPr>
  </p:slideViewPr>
  <p:outlineViewPr>
    <p:cViewPr>
      <p:scale>
        <a:sx n="33" d="100"/>
        <a:sy n="33" d="100"/>
      </p:scale>
      <p:origin x="48"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496786E-8367-4DD4-9C15-9FBFDFEA7686}" type="datetimeFigureOut">
              <a:rPr lang="ru-RU" smtClean="0"/>
              <a:t>24.05.2017</a:t>
            </a:fld>
            <a:endParaRPr lang="ru-RU"/>
          </a:p>
        </p:txBody>
      </p:sp>
      <p:sp>
        <p:nvSpPr>
          <p:cNvPr id="4" name="Образ слайда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2B555ED-0605-450F-A07C-C68D0564F0B5}" type="slidenum">
              <a:rPr lang="ru-RU" smtClean="0"/>
              <a:t>‹#›</a:t>
            </a:fld>
            <a:endParaRPr lang="ru-RU"/>
          </a:p>
        </p:txBody>
      </p:sp>
    </p:spTree>
    <p:extLst>
      <p:ext uri="{BB962C8B-B14F-4D97-AF65-F5344CB8AC3E}">
        <p14:creationId xmlns:p14="http://schemas.microsoft.com/office/powerpoint/2010/main" val="14073804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D8BD0BF-E421-4B09-9FD2-FAB5B0223A85}" type="datetime1">
              <a:rPr lang="ru-RU" smtClean="0"/>
              <a:t>24.05.2017</a:t>
            </a:fld>
            <a:endParaRPr lang="ru-RU" dirty="0"/>
          </a:p>
        </p:txBody>
      </p:sp>
      <p:sp>
        <p:nvSpPr>
          <p:cNvPr id="5" name="Footer Placeholder 4"/>
          <p:cNvSpPr>
            <a:spLocks noGrp="1"/>
          </p:cNvSpPr>
          <p:nvPr>
            <p:ph type="ftr" sz="quarter" idx="11"/>
          </p:nvPr>
        </p:nvSpPr>
        <p:spPr/>
        <p:txBody>
          <a:bodyPr/>
          <a:lstStyle/>
          <a:p>
            <a:r>
              <a:rPr lang="ru-RU" smtClean="0"/>
              <a:t>ГБПОУ "Владикавказский торгово-экономический техникум"</a:t>
            </a:r>
            <a:endParaRPr lang="ru-RU" dirty="0"/>
          </a:p>
        </p:txBody>
      </p:sp>
      <p:sp>
        <p:nvSpPr>
          <p:cNvPr id="6" name="Slide Number Placeholder 5"/>
          <p:cNvSpPr>
            <a:spLocks noGrp="1"/>
          </p:cNvSpPr>
          <p:nvPr>
            <p:ph type="sldNum" sz="quarter" idx="12"/>
          </p:nvPr>
        </p:nvSpPr>
        <p:spPr/>
        <p:txBody>
          <a:bodyPr/>
          <a:lstStyle/>
          <a:p>
            <a:fld id="{586C4370-474E-419D-9F18-3A6DEA380D23}" type="slidenum">
              <a:rPr lang="ru-RU" smtClean="0"/>
              <a:pPr/>
              <a:t>‹#›</a:t>
            </a:fld>
            <a:endParaRPr lang="ru-RU" dirty="0"/>
          </a:p>
        </p:txBody>
      </p:sp>
    </p:spTree>
    <p:extLst>
      <p:ext uri="{BB962C8B-B14F-4D97-AF65-F5344CB8AC3E}">
        <p14:creationId xmlns:p14="http://schemas.microsoft.com/office/powerpoint/2010/main" val="1290646145"/>
      </p:ext>
    </p:extLst>
  </p:cSld>
  <p:clrMapOvr>
    <a:masterClrMapping/>
  </p:clrMapOvr>
  <p:transition spd="slow" advTm="5549">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dirty="0" smtClean="0"/>
              <a:t>Вставка рисунка</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F780061-B28F-4D4D-B924-A133DB59B5E8}" type="datetime1">
              <a:rPr lang="ru-RU" smtClean="0"/>
              <a:t>24.05.2017</a:t>
            </a:fld>
            <a:endParaRPr lang="ru-RU" dirty="0"/>
          </a:p>
        </p:txBody>
      </p:sp>
      <p:sp>
        <p:nvSpPr>
          <p:cNvPr id="6" name="Footer Placeholder 5"/>
          <p:cNvSpPr>
            <a:spLocks noGrp="1"/>
          </p:cNvSpPr>
          <p:nvPr>
            <p:ph type="ftr" sz="quarter" idx="11"/>
          </p:nvPr>
        </p:nvSpPr>
        <p:spPr/>
        <p:txBody>
          <a:bodyPr/>
          <a:lstStyle/>
          <a:p>
            <a:r>
              <a:rPr lang="ru-RU" smtClean="0"/>
              <a:t>ГБПОУ "Владикавказский торгово-экономический техникум"</a:t>
            </a:r>
            <a:endParaRPr lang="ru-RU" dirty="0"/>
          </a:p>
        </p:txBody>
      </p:sp>
      <p:sp>
        <p:nvSpPr>
          <p:cNvPr id="7" name="Slide Number Placeholder 6"/>
          <p:cNvSpPr>
            <a:spLocks noGrp="1"/>
          </p:cNvSpPr>
          <p:nvPr>
            <p:ph type="sldNum" sz="quarter" idx="12"/>
          </p:nvPr>
        </p:nvSpPr>
        <p:spPr/>
        <p:txBody>
          <a:bodyPr/>
          <a:lstStyle/>
          <a:p>
            <a:fld id="{586C4370-474E-419D-9F18-3A6DEA380D23}" type="slidenum">
              <a:rPr lang="ru-RU" smtClean="0"/>
              <a:pPr/>
              <a:t>‹#›</a:t>
            </a:fld>
            <a:endParaRPr lang="ru-RU" dirty="0"/>
          </a:p>
        </p:txBody>
      </p:sp>
    </p:spTree>
    <p:extLst>
      <p:ext uri="{BB962C8B-B14F-4D97-AF65-F5344CB8AC3E}">
        <p14:creationId xmlns:p14="http://schemas.microsoft.com/office/powerpoint/2010/main" val="786214052"/>
      </p:ext>
    </p:extLst>
  </p:cSld>
  <p:clrMapOvr>
    <a:masterClrMapping/>
  </p:clrMapOvr>
  <p:transition spd="slow" advTm="5549">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CE6706B8-7C38-4E90-B500-BAA281B0DC02}" type="datetime1">
              <a:rPr lang="ru-RU" smtClean="0"/>
              <a:t>24.05.2017</a:t>
            </a:fld>
            <a:endParaRPr lang="ru-RU" dirty="0"/>
          </a:p>
        </p:txBody>
      </p:sp>
      <p:sp>
        <p:nvSpPr>
          <p:cNvPr id="5" name="Footer Placeholder 4"/>
          <p:cNvSpPr>
            <a:spLocks noGrp="1"/>
          </p:cNvSpPr>
          <p:nvPr>
            <p:ph type="ftr" sz="quarter" idx="11"/>
          </p:nvPr>
        </p:nvSpPr>
        <p:spPr/>
        <p:txBody>
          <a:bodyPr/>
          <a:lstStyle/>
          <a:p>
            <a:r>
              <a:rPr lang="ru-RU" smtClean="0"/>
              <a:t>ГБПОУ "Владикавказский торгово-экономический техникум"</a:t>
            </a:r>
            <a:endParaRPr lang="ru-RU" dirty="0"/>
          </a:p>
        </p:txBody>
      </p:sp>
      <p:sp>
        <p:nvSpPr>
          <p:cNvPr id="6" name="Slide Number Placeholder 5"/>
          <p:cNvSpPr>
            <a:spLocks noGrp="1"/>
          </p:cNvSpPr>
          <p:nvPr>
            <p:ph type="sldNum" sz="quarter" idx="12"/>
          </p:nvPr>
        </p:nvSpPr>
        <p:spPr/>
        <p:txBody>
          <a:bodyPr/>
          <a:lstStyle/>
          <a:p>
            <a:fld id="{586C4370-474E-419D-9F18-3A6DEA380D23}" type="slidenum">
              <a:rPr lang="ru-RU" smtClean="0"/>
              <a:pPr/>
              <a:t>‹#›</a:t>
            </a:fld>
            <a:endParaRPr lang="ru-RU" dirty="0"/>
          </a:p>
        </p:txBody>
      </p:sp>
    </p:spTree>
    <p:extLst>
      <p:ext uri="{BB962C8B-B14F-4D97-AF65-F5344CB8AC3E}">
        <p14:creationId xmlns:p14="http://schemas.microsoft.com/office/powerpoint/2010/main" val="6063774"/>
      </p:ext>
    </p:extLst>
  </p:cSld>
  <p:clrMapOvr>
    <a:masterClrMapping/>
  </p:clrMapOvr>
  <p:transition spd="slow" advTm="5549">
    <p:dissolv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838B4DE9-F14B-41F9-B692-35FD53C2765E}" type="datetime1">
              <a:rPr lang="ru-RU" smtClean="0"/>
              <a:t>24.05.2017</a:t>
            </a:fld>
            <a:endParaRPr lang="ru-RU" dirty="0"/>
          </a:p>
        </p:txBody>
      </p:sp>
      <p:sp>
        <p:nvSpPr>
          <p:cNvPr id="5" name="Footer Placeholder 4"/>
          <p:cNvSpPr>
            <a:spLocks noGrp="1"/>
          </p:cNvSpPr>
          <p:nvPr>
            <p:ph type="ftr" sz="quarter" idx="11"/>
          </p:nvPr>
        </p:nvSpPr>
        <p:spPr/>
        <p:txBody>
          <a:bodyPr/>
          <a:lstStyle/>
          <a:p>
            <a:r>
              <a:rPr lang="ru-RU" smtClean="0"/>
              <a:t>ГБПОУ "Владикавказский торгово-экономический техникум"</a:t>
            </a:r>
            <a:endParaRPr lang="ru-RU" dirty="0"/>
          </a:p>
        </p:txBody>
      </p:sp>
      <p:sp>
        <p:nvSpPr>
          <p:cNvPr id="6" name="Slide Number Placeholder 5"/>
          <p:cNvSpPr>
            <a:spLocks noGrp="1"/>
          </p:cNvSpPr>
          <p:nvPr>
            <p:ph type="sldNum" sz="quarter" idx="12"/>
          </p:nvPr>
        </p:nvSpPr>
        <p:spPr/>
        <p:txBody>
          <a:bodyPr/>
          <a:lstStyle/>
          <a:p>
            <a:fld id="{586C4370-474E-419D-9F18-3A6DEA380D23}" type="slidenum">
              <a:rPr lang="ru-RU" smtClean="0"/>
              <a:pPr/>
              <a:t>‹#›</a:t>
            </a:fld>
            <a:endParaRPr lang="ru-RU"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25206667"/>
      </p:ext>
    </p:extLst>
  </p:cSld>
  <p:clrMapOvr>
    <a:masterClrMapping/>
  </p:clrMapOvr>
  <p:transition spd="slow" advTm="5549">
    <p:dissolv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B6AC9FC-1CF2-4DC1-B46D-FB5254F28355}" type="datetime1">
              <a:rPr lang="ru-RU" smtClean="0"/>
              <a:t>24.05.2017</a:t>
            </a:fld>
            <a:endParaRPr lang="ru-RU" dirty="0"/>
          </a:p>
        </p:txBody>
      </p:sp>
      <p:sp>
        <p:nvSpPr>
          <p:cNvPr id="5" name="Footer Placeholder 4"/>
          <p:cNvSpPr>
            <a:spLocks noGrp="1"/>
          </p:cNvSpPr>
          <p:nvPr>
            <p:ph type="ftr" sz="quarter" idx="11"/>
          </p:nvPr>
        </p:nvSpPr>
        <p:spPr/>
        <p:txBody>
          <a:bodyPr/>
          <a:lstStyle/>
          <a:p>
            <a:r>
              <a:rPr lang="ru-RU" smtClean="0"/>
              <a:t>ГБПОУ "Владикавказский торгово-экономический техникум"</a:t>
            </a:r>
            <a:endParaRPr lang="ru-RU" dirty="0"/>
          </a:p>
        </p:txBody>
      </p:sp>
      <p:sp>
        <p:nvSpPr>
          <p:cNvPr id="6" name="Slide Number Placeholder 5"/>
          <p:cNvSpPr>
            <a:spLocks noGrp="1"/>
          </p:cNvSpPr>
          <p:nvPr>
            <p:ph type="sldNum" sz="quarter" idx="12"/>
          </p:nvPr>
        </p:nvSpPr>
        <p:spPr/>
        <p:txBody>
          <a:bodyPr/>
          <a:lstStyle/>
          <a:p>
            <a:fld id="{586C4370-474E-419D-9F18-3A6DEA380D23}" type="slidenum">
              <a:rPr lang="ru-RU" smtClean="0"/>
              <a:pPr/>
              <a:t>‹#›</a:t>
            </a:fld>
            <a:endParaRPr lang="ru-RU" dirty="0"/>
          </a:p>
        </p:txBody>
      </p:sp>
    </p:spTree>
    <p:extLst>
      <p:ext uri="{BB962C8B-B14F-4D97-AF65-F5344CB8AC3E}">
        <p14:creationId xmlns:p14="http://schemas.microsoft.com/office/powerpoint/2010/main" val="2218792032"/>
      </p:ext>
    </p:extLst>
  </p:cSld>
  <p:clrMapOvr>
    <a:masterClrMapping/>
  </p:clrMapOvr>
  <p:transition spd="slow" advTm="5549">
    <p:dissolv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06ECAEF5-0AB4-440C-A6AC-0AF630F2F7D9}" type="datetime1">
              <a:rPr lang="ru-RU" smtClean="0"/>
              <a:t>24.05.2017</a:t>
            </a:fld>
            <a:endParaRPr lang="ru-RU" dirty="0"/>
          </a:p>
        </p:txBody>
      </p:sp>
      <p:sp>
        <p:nvSpPr>
          <p:cNvPr id="4" name="Footer Placeholder 4"/>
          <p:cNvSpPr>
            <a:spLocks noGrp="1"/>
          </p:cNvSpPr>
          <p:nvPr>
            <p:ph type="ftr" sz="quarter" idx="11"/>
          </p:nvPr>
        </p:nvSpPr>
        <p:spPr/>
        <p:txBody>
          <a:bodyPr/>
          <a:lstStyle/>
          <a:p>
            <a:r>
              <a:rPr lang="ru-RU" smtClean="0"/>
              <a:t>ГБПОУ "Владикавказский торгово-экономический техникум"</a:t>
            </a:r>
            <a:endParaRPr lang="ru-RU" dirty="0"/>
          </a:p>
        </p:txBody>
      </p:sp>
      <p:sp>
        <p:nvSpPr>
          <p:cNvPr id="6" name="Slide Number Placeholder 5"/>
          <p:cNvSpPr>
            <a:spLocks noGrp="1"/>
          </p:cNvSpPr>
          <p:nvPr>
            <p:ph type="sldNum" sz="quarter" idx="12"/>
          </p:nvPr>
        </p:nvSpPr>
        <p:spPr/>
        <p:txBody>
          <a:bodyPr/>
          <a:lstStyle/>
          <a:p>
            <a:fld id="{586C4370-474E-419D-9F18-3A6DEA380D23}" type="slidenum">
              <a:rPr lang="ru-RU" smtClean="0"/>
              <a:pPr/>
              <a:t>‹#›</a:t>
            </a:fld>
            <a:endParaRPr lang="ru-RU" dirty="0"/>
          </a:p>
        </p:txBody>
      </p:sp>
    </p:spTree>
    <p:extLst>
      <p:ext uri="{BB962C8B-B14F-4D97-AF65-F5344CB8AC3E}">
        <p14:creationId xmlns:p14="http://schemas.microsoft.com/office/powerpoint/2010/main" val="3712382360"/>
      </p:ext>
    </p:extLst>
  </p:cSld>
  <p:clrMapOvr>
    <a:masterClrMapping/>
  </p:clrMapOvr>
  <p:transition spd="slow" advTm="5549">
    <p:dissolv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dirty="0" smtClean="0"/>
              <a:t>Вставка рисунка</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dirty="0" smtClean="0"/>
              <a:t>Вставка рисунка</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dirty="0" smtClean="0"/>
              <a:t>Вставка рисунка</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5F4B70B0-9406-440C-B2C0-B843782EEF78}" type="datetime1">
              <a:rPr lang="ru-RU" smtClean="0"/>
              <a:t>24.05.2017</a:t>
            </a:fld>
            <a:endParaRPr lang="ru-RU" dirty="0"/>
          </a:p>
        </p:txBody>
      </p:sp>
      <p:sp>
        <p:nvSpPr>
          <p:cNvPr id="4" name="Footer Placeholder 4"/>
          <p:cNvSpPr>
            <a:spLocks noGrp="1"/>
          </p:cNvSpPr>
          <p:nvPr>
            <p:ph type="ftr" sz="quarter" idx="11"/>
          </p:nvPr>
        </p:nvSpPr>
        <p:spPr/>
        <p:txBody>
          <a:bodyPr/>
          <a:lstStyle/>
          <a:p>
            <a:r>
              <a:rPr lang="ru-RU" smtClean="0"/>
              <a:t>ГБПОУ "Владикавказский торгово-экономический техникум"</a:t>
            </a:r>
            <a:endParaRPr lang="ru-RU" dirty="0"/>
          </a:p>
        </p:txBody>
      </p:sp>
      <p:sp>
        <p:nvSpPr>
          <p:cNvPr id="6" name="Slide Number Placeholder 5"/>
          <p:cNvSpPr>
            <a:spLocks noGrp="1"/>
          </p:cNvSpPr>
          <p:nvPr>
            <p:ph type="sldNum" sz="quarter" idx="12"/>
          </p:nvPr>
        </p:nvSpPr>
        <p:spPr/>
        <p:txBody>
          <a:bodyPr/>
          <a:lstStyle/>
          <a:p>
            <a:fld id="{586C4370-474E-419D-9F18-3A6DEA380D23}" type="slidenum">
              <a:rPr lang="ru-RU" smtClean="0"/>
              <a:pPr/>
              <a:t>‹#›</a:t>
            </a:fld>
            <a:endParaRPr lang="ru-RU" dirty="0"/>
          </a:p>
        </p:txBody>
      </p:sp>
    </p:spTree>
    <p:extLst>
      <p:ext uri="{BB962C8B-B14F-4D97-AF65-F5344CB8AC3E}">
        <p14:creationId xmlns:p14="http://schemas.microsoft.com/office/powerpoint/2010/main" val="2035359298"/>
      </p:ext>
    </p:extLst>
  </p:cSld>
  <p:clrMapOvr>
    <a:masterClrMapping/>
  </p:clrMapOvr>
  <p:transition spd="slow" advTm="5549">
    <p:dissolv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C185C14-7FA0-49CB-8E03-48A3958D8F5F}" type="datetime1">
              <a:rPr lang="ru-RU" smtClean="0"/>
              <a:t>24.05.2017</a:t>
            </a:fld>
            <a:endParaRPr lang="ru-RU" dirty="0"/>
          </a:p>
        </p:txBody>
      </p:sp>
      <p:sp>
        <p:nvSpPr>
          <p:cNvPr id="5" name="Footer Placeholder 4"/>
          <p:cNvSpPr>
            <a:spLocks noGrp="1"/>
          </p:cNvSpPr>
          <p:nvPr>
            <p:ph type="ftr" sz="quarter" idx="11"/>
          </p:nvPr>
        </p:nvSpPr>
        <p:spPr/>
        <p:txBody>
          <a:bodyPr/>
          <a:lstStyle/>
          <a:p>
            <a:r>
              <a:rPr lang="ru-RU" smtClean="0"/>
              <a:t>ГБПОУ "Владикавказский торгово-экономический техникум"</a:t>
            </a:r>
            <a:endParaRPr lang="ru-RU" dirty="0"/>
          </a:p>
        </p:txBody>
      </p:sp>
      <p:sp>
        <p:nvSpPr>
          <p:cNvPr id="6" name="Slide Number Placeholder 5"/>
          <p:cNvSpPr>
            <a:spLocks noGrp="1"/>
          </p:cNvSpPr>
          <p:nvPr>
            <p:ph type="sldNum" sz="quarter" idx="12"/>
          </p:nvPr>
        </p:nvSpPr>
        <p:spPr/>
        <p:txBody>
          <a:bodyPr/>
          <a:lstStyle/>
          <a:p>
            <a:fld id="{586C4370-474E-419D-9F18-3A6DEA380D23}" type="slidenum">
              <a:rPr lang="ru-RU" smtClean="0"/>
              <a:pPr/>
              <a:t>‹#›</a:t>
            </a:fld>
            <a:endParaRPr lang="ru-RU" dirty="0"/>
          </a:p>
        </p:txBody>
      </p:sp>
    </p:spTree>
    <p:extLst>
      <p:ext uri="{BB962C8B-B14F-4D97-AF65-F5344CB8AC3E}">
        <p14:creationId xmlns:p14="http://schemas.microsoft.com/office/powerpoint/2010/main" val="3041818247"/>
      </p:ext>
    </p:extLst>
  </p:cSld>
  <p:clrMapOvr>
    <a:masterClrMapping/>
  </p:clrMapOvr>
  <p:transition spd="slow" advTm="5549">
    <p:dissolv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E5A09C9-09A7-484C-8059-64C31DFAE0B0}" type="datetime1">
              <a:rPr lang="ru-RU" smtClean="0"/>
              <a:t>24.05.2017</a:t>
            </a:fld>
            <a:endParaRPr lang="ru-RU" dirty="0"/>
          </a:p>
        </p:txBody>
      </p:sp>
      <p:sp>
        <p:nvSpPr>
          <p:cNvPr id="5" name="Footer Placeholder 4"/>
          <p:cNvSpPr>
            <a:spLocks noGrp="1"/>
          </p:cNvSpPr>
          <p:nvPr>
            <p:ph type="ftr" sz="quarter" idx="11"/>
          </p:nvPr>
        </p:nvSpPr>
        <p:spPr/>
        <p:txBody>
          <a:bodyPr/>
          <a:lstStyle/>
          <a:p>
            <a:r>
              <a:rPr lang="ru-RU" smtClean="0"/>
              <a:t>ГБПОУ "Владикавказский торгово-экономический техникум"</a:t>
            </a:r>
            <a:endParaRPr lang="ru-RU" dirty="0"/>
          </a:p>
        </p:txBody>
      </p:sp>
      <p:sp>
        <p:nvSpPr>
          <p:cNvPr id="6" name="Slide Number Placeholder 5"/>
          <p:cNvSpPr>
            <a:spLocks noGrp="1"/>
          </p:cNvSpPr>
          <p:nvPr>
            <p:ph type="sldNum" sz="quarter" idx="12"/>
          </p:nvPr>
        </p:nvSpPr>
        <p:spPr/>
        <p:txBody>
          <a:bodyPr/>
          <a:lstStyle/>
          <a:p>
            <a:fld id="{586C4370-474E-419D-9F18-3A6DEA380D23}" type="slidenum">
              <a:rPr lang="ru-RU" smtClean="0"/>
              <a:pPr/>
              <a:t>‹#›</a:t>
            </a:fld>
            <a:endParaRPr lang="ru-RU" dirty="0"/>
          </a:p>
        </p:txBody>
      </p:sp>
    </p:spTree>
    <p:extLst>
      <p:ext uri="{BB962C8B-B14F-4D97-AF65-F5344CB8AC3E}">
        <p14:creationId xmlns:p14="http://schemas.microsoft.com/office/powerpoint/2010/main" val="818094664"/>
      </p:ext>
    </p:extLst>
  </p:cSld>
  <p:clrMapOvr>
    <a:masterClrMapping/>
  </p:clrMapOvr>
  <p:transition spd="slow" advTm="5549">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fld id="{97E023D9-1C7D-47C5-A3E8-9F55D9B66C39}" type="datetime1">
              <a:rPr lang="ru-RU" smtClean="0"/>
              <a:t>24.05.2017</a:t>
            </a:fld>
            <a:endParaRPr lang="ru-RU" dirty="0"/>
          </a:p>
        </p:txBody>
      </p:sp>
      <p:sp>
        <p:nvSpPr>
          <p:cNvPr id="5" name="Footer Placeholder 4"/>
          <p:cNvSpPr>
            <a:spLocks noGrp="1"/>
          </p:cNvSpPr>
          <p:nvPr>
            <p:ph type="ftr" sz="quarter" idx="11"/>
          </p:nvPr>
        </p:nvSpPr>
        <p:spPr/>
        <p:txBody>
          <a:bodyPr/>
          <a:lstStyle/>
          <a:p>
            <a:r>
              <a:rPr lang="ru-RU" smtClean="0"/>
              <a:t>ГБПОУ "Владикавказский торгово-экономический техникум"</a:t>
            </a:r>
            <a:endParaRPr lang="ru-RU" dirty="0"/>
          </a:p>
        </p:txBody>
      </p:sp>
      <p:sp>
        <p:nvSpPr>
          <p:cNvPr id="6" name="Slide Number Placeholder 5"/>
          <p:cNvSpPr>
            <a:spLocks noGrp="1"/>
          </p:cNvSpPr>
          <p:nvPr>
            <p:ph type="sldNum" sz="quarter" idx="12"/>
          </p:nvPr>
        </p:nvSpPr>
        <p:spPr/>
        <p:txBody>
          <a:bodyPr/>
          <a:lstStyle/>
          <a:p>
            <a:fld id="{586C4370-474E-419D-9F18-3A6DEA380D23}" type="slidenum">
              <a:rPr lang="ru-RU" smtClean="0"/>
              <a:pPr/>
              <a:t>‹#›</a:t>
            </a:fld>
            <a:endParaRPr lang="ru-RU" dirty="0"/>
          </a:p>
        </p:txBody>
      </p:sp>
    </p:spTree>
    <p:extLst>
      <p:ext uri="{BB962C8B-B14F-4D97-AF65-F5344CB8AC3E}">
        <p14:creationId xmlns:p14="http://schemas.microsoft.com/office/powerpoint/2010/main" val="2317899946"/>
      </p:ext>
    </p:extLst>
  </p:cSld>
  <p:clrMapOvr>
    <a:masterClrMapping/>
  </p:clrMapOvr>
  <p:transition spd="slow" advTm="5549">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2AAAAABD-4DD0-420B-A62E-BAC9523C1E0D}" type="datetime1">
              <a:rPr lang="ru-RU" smtClean="0"/>
              <a:t>24.05.2017</a:t>
            </a:fld>
            <a:endParaRPr lang="ru-RU" dirty="0"/>
          </a:p>
        </p:txBody>
      </p:sp>
      <p:sp>
        <p:nvSpPr>
          <p:cNvPr id="5" name="Footer Placeholder 4"/>
          <p:cNvSpPr>
            <a:spLocks noGrp="1"/>
          </p:cNvSpPr>
          <p:nvPr>
            <p:ph type="ftr" sz="quarter" idx="11"/>
          </p:nvPr>
        </p:nvSpPr>
        <p:spPr/>
        <p:txBody>
          <a:bodyPr/>
          <a:lstStyle/>
          <a:p>
            <a:r>
              <a:rPr lang="ru-RU" smtClean="0"/>
              <a:t>ГБПОУ "Владикавказский торгово-экономический техникум"</a:t>
            </a:r>
            <a:endParaRPr lang="ru-RU" dirty="0"/>
          </a:p>
        </p:txBody>
      </p:sp>
      <p:sp>
        <p:nvSpPr>
          <p:cNvPr id="6" name="Slide Number Placeholder 5"/>
          <p:cNvSpPr>
            <a:spLocks noGrp="1"/>
          </p:cNvSpPr>
          <p:nvPr>
            <p:ph type="sldNum" sz="quarter" idx="12"/>
          </p:nvPr>
        </p:nvSpPr>
        <p:spPr/>
        <p:txBody>
          <a:bodyPr/>
          <a:lstStyle/>
          <a:p>
            <a:fld id="{586C4370-474E-419D-9F18-3A6DEA380D23}" type="slidenum">
              <a:rPr lang="ru-RU" smtClean="0"/>
              <a:pPr/>
              <a:t>‹#›</a:t>
            </a:fld>
            <a:endParaRPr lang="ru-RU" dirty="0"/>
          </a:p>
        </p:txBody>
      </p:sp>
    </p:spTree>
    <p:extLst>
      <p:ext uri="{BB962C8B-B14F-4D97-AF65-F5344CB8AC3E}">
        <p14:creationId xmlns:p14="http://schemas.microsoft.com/office/powerpoint/2010/main" val="1927798312"/>
      </p:ext>
    </p:extLst>
  </p:cSld>
  <p:clrMapOvr>
    <a:masterClrMapping/>
  </p:clrMapOvr>
  <p:transition spd="slow" advTm="5549">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A3B2DBB8-97CC-4AF1-9675-F021F1B9026C}" type="datetime1">
              <a:rPr lang="ru-RU" smtClean="0"/>
              <a:t>24.05.2017</a:t>
            </a:fld>
            <a:endParaRPr lang="ru-RU" dirty="0"/>
          </a:p>
        </p:txBody>
      </p:sp>
      <p:sp>
        <p:nvSpPr>
          <p:cNvPr id="6" name="Footer Placeholder 5"/>
          <p:cNvSpPr>
            <a:spLocks noGrp="1"/>
          </p:cNvSpPr>
          <p:nvPr>
            <p:ph type="ftr" sz="quarter" idx="11"/>
          </p:nvPr>
        </p:nvSpPr>
        <p:spPr/>
        <p:txBody>
          <a:bodyPr/>
          <a:lstStyle/>
          <a:p>
            <a:r>
              <a:rPr lang="ru-RU" smtClean="0"/>
              <a:t>ГБПОУ "Владикавказский торгово-экономический техникум"</a:t>
            </a:r>
            <a:endParaRPr lang="ru-RU" dirty="0"/>
          </a:p>
        </p:txBody>
      </p:sp>
      <p:sp>
        <p:nvSpPr>
          <p:cNvPr id="7" name="Slide Number Placeholder 6"/>
          <p:cNvSpPr>
            <a:spLocks noGrp="1"/>
          </p:cNvSpPr>
          <p:nvPr>
            <p:ph type="sldNum" sz="quarter" idx="12"/>
          </p:nvPr>
        </p:nvSpPr>
        <p:spPr/>
        <p:txBody>
          <a:bodyPr/>
          <a:lstStyle/>
          <a:p>
            <a:fld id="{586C4370-474E-419D-9F18-3A6DEA380D23}" type="slidenum">
              <a:rPr lang="ru-RU" smtClean="0"/>
              <a:pPr/>
              <a:t>‹#›</a:t>
            </a:fld>
            <a:endParaRPr lang="ru-RU" dirty="0"/>
          </a:p>
        </p:txBody>
      </p:sp>
    </p:spTree>
    <p:extLst>
      <p:ext uri="{BB962C8B-B14F-4D97-AF65-F5344CB8AC3E}">
        <p14:creationId xmlns:p14="http://schemas.microsoft.com/office/powerpoint/2010/main" val="2529646460"/>
      </p:ext>
    </p:extLst>
  </p:cSld>
  <p:clrMapOvr>
    <a:masterClrMapping/>
  </p:clrMapOvr>
  <p:transition spd="slow" advTm="5549">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8CC9E9B5-2B0F-4B03-872E-D2DB51B0BCC0}" type="datetime1">
              <a:rPr lang="ru-RU" smtClean="0"/>
              <a:t>24.05.2017</a:t>
            </a:fld>
            <a:endParaRPr lang="ru-RU" dirty="0"/>
          </a:p>
        </p:txBody>
      </p:sp>
      <p:sp>
        <p:nvSpPr>
          <p:cNvPr id="8" name="Footer Placeholder 7"/>
          <p:cNvSpPr>
            <a:spLocks noGrp="1"/>
          </p:cNvSpPr>
          <p:nvPr>
            <p:ph type="ftr" sz="quarter" idx="11"/>
          </p:nvPr>
        </p:nvSpPr>
        <p:spPr/>
        <p:txBody>
          <a:bodyPr/>
          <a:lstStyle/>
          <a:p>
            <a:r>
              <a:rPr lang="ru-RU" smtClean="0"/>
              <a:t>ГБПОУ "Владикавказский торгово-экономический техникум"</a:t>
            </a:r>
            <a:endParaRPr lang="ru-RU" dirty="0"/>
          </a:p>
        </p:txBody>
      </p:sp>
      <p:sp>
        <p:nvSpPr>
          <p:cNvPr id="9" name="Slide Number Placeholder 8"/>
          <p:cNvSpPr>
            <a:spLocks noGrp="1"/>
          </p:cNvSpPr>
          <p:nvPr>
            <p:ph type="sldNum" sz="quarter" idx="12"/>
          </p:nvPr>
        </p:nvSpPr>
        <p:spPr/>
        <p:txBody>
          <a:bodyPr/>
          <a:lstStyle/>
          <a:p>
            <a:fld id="{586C4370-474E-419D-9F18-3A6DEA380D23}" type="slidenum">
              <a:rPr lang="ru-RU" smtClean="0"/>
              <a:pPr/>
              <a:t>‹#›</a:t>
            </a:fld>
            <a:endParaRPr lang="ru-RU" dirty="0"/>
          </a:p>
        </p:txBody>
      </p:sp>
    </p:spTree>
    <p:extLst>
      <p:ext uri="{BB962C8B-B14F-4D97-AF65-F5344CB8AC3E}">
        <p14:creationId xmlns:p14="http://schemas.microsoft.com/office/powerpoint/2010/main" val="2953851311"/>
      </p:ext>
    </p:extLst>
  </p:cSld>
  <p:clrMapOvr>
    <a:masterClrMapping/>
  </p:clrMapOvr>
  <p:transition spd="slow" advTm="5549">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fld id="{D7648A91-64D7-4496-8282-29A3B30C2779}" type="datetime1">
              <a:rPr lang="ru-RU" smtClean="0"/>
              <a:t>24.05.2017</a:t>
            </a:fld>
            <a:endParaRPr lang="ru-RU" dirty="0"/>
          </a:p>
        </p:txBody>
      </p:sp>
      <p:sp>
        <p:nvSpPr>
          <p:cNvPr id="5" name="Footer Placeholder 3"/>
          <p:cNvSpPr>
            <a:spLocks noGrp="1"/>
          </p:cNvSpPr>
          <p:nvPr>
            <p:ph type="ftr" sz="quarter" idx="11"/>
          </p:nvPr>
        </p:nvSpPr>
        <p:spPr/>
        <p:txBody>
          <a:bodyPr/>
          <a:lstStyle/>
          <a:p>
            <a:r>
              <a:rPr lang="ru-RU" smtClean="0"/>
              <a:t>ГБПОУ "Владикавказский торгово-экономический техникум"</a:t>
            </a:r>
            <a:endParaRPr lang="ru-RU" dirty="0"/>
          </a:p>
        </p:txBody>
      </p:sp>
      <p:sp>
        <p:nvSpPr>
          <p:cNvPr id="6" name="Slide Number Placeholder 4"/>
          <p:cNvSpPr>
            <a:spLocks noGrp="1"/>
          </p:cNvSpPr>
          <p:nvPr>
            <p:ph type="sldNum" sz="quarter" idx="12"/>
          </p:nvPr>
        </p:nvSpPr>
        <p:spPr/>
        <p:txBody>
          <a:bodyPr/>
          <a:lstStyle/>
          <a:p>
            <a:fld id="{586C4370-474E-419D-9F18-3A6DEA380D23}" type="slidenum">
              <a:rPr lang="ru-RU" smtClean="0"/>
              <a:pPr/>
              <a:t>‹#›</a:t>
            </a:fld>
            <a:endParaRPr lang="ru-RU" dirty="0"/>
          </a:p>
        </p:txBody>
      </p:sp>
    </p:spTree>
    <p:extLst>
      <p:ext uri="{BB962C8B-B14F-4D97-AF65-F5344CB8AC3E}">
        <p14:creationId xmlns:p14="http://schemas.microsoft.com/office/powerpoint/2010/main" val="2293935193"/>
      </p:ext>
    </p:extLst>
  </p:cSld>
  <p:clrMapOvr>
    <a:masterClrMapping/>
  </p:clrMapOvr>
  <p:transition spd="slow" advTm="5549">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DEA87003-D299-42CC-9DF9-1FEBCD6F8073}" type="datetime1">
              <a:rPr lang="ru-RU" smtClean="0"/>
              <a:t>24.05.2017</a:t>
            </a:fld>
            <a:endParaRPr lang="ru-RU" dirty="0"/>
          </a:p>
        </p:txBody>
      </p:sp>
      <p:sp>
        <p:nvSpPr>
          <p:cNvPr id="5" name="Footer Placeholder 2"/>
          <p:cNvSpPr>
            <a:spLocks noGrp="1"/>
          </p:cNvSpPr>
          <p:nvPr>
            <p:ph type="ftr" sz="quarter" idx="11"/>
          </p:nvPr>
        </p:nvSpPr>
        <p:spPr/>
        <p:txBody>
          <a:bodyPr/>
          <a:lstStyle/>
          <a:p>
            <a:r>
              <a:rPr lang="ru-RU" smtClean="0"/>
              <a:t>ГБПОУ "Владикавказский торгово-экономический техникум"</a:t>
            </a:r>
            <a:endParaRPr lang="ru-RU" dirty="0"/>
          </a:p>
        </p:txBody>
      </p:sp>
      <p:sp>
        <p:nvSpPr>
          <p:cNvPr id="6" name="Slide Number Placeholder 3"/>
          <p:cNvSpPr>
            <a:spLocks noGrp="1"/>
          </p:cNvSpPr>
          <p:nvPr>
            <p:ph type="sldNum" sz="quarter" idx="12"/>
          </p:nvPr>
        </p:nvSpPr>
        <p:spPr/>
        <p:txBody>
          <a:bodyPr/>
          <a:lstStyle/>
          <a:p>
            <a:fld id="{586C4370-474E-419D-9F18-3A6DEA380D23}" type="slidenum">
              <a:rPr lang="ru-RU" smtClean="0"/>
              <a:pPr/>
              <a:t>‹#›</a:t>
            </a:fld>
            <a:endParaRPr lang="ru-RU" dirty="0"/>
          </a:p>
        </p:txBody>
      </p:sp>
    </p:spTree>
    <p:extLst>
      <p:ext uri="{BB962C8B-B14F-4D97-AF65-F5344CB8AC3E}">
        <p14:creationId xmlns:p14="http://schemas.microsoft.com/office/powerpoint/2010/main" val="155590245"/>
      </p:ext>
    </p:extLst>
  </p:cSld>
  <p:clrMapOvr>
    <a:masterClrMapping/>
  </p:clrMapOvr>
  <p:transition spd="slow" advTm="5549">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fld id="{7E098159-F0EC-47E4-920F-FAF81A8A9CBD}" type="datetime1">
              <a:rPr lang="ru-RU" smtClean="0"/>
              <a:t>24.05.2017</a:t>
            </a:fld>
            <a:endParaRPr lang="ru-RU" dirty="0"/>
          </a:p>
        </p:txBody>
      </p:sp>
      <p:sp>
        <p:nvSpPr>
          <p:cNvPr id="5" name="Footer Placeholder 5"/>
          <p:cNvSpPr>
            <a:spLocks noGrp="1"/>
          </p:cNvSpPr>
          <p:nvPr>
            <p:ph type="ftr" sz="quarter" idx="11"/>
          </p:nvPr>
        </p:nvSpPr>
        <p:spPr/>
        <p:txBody>
          <a:bodyPr/>
          <a:lstStyle/>
          <a:p>
            <a:r>
              <a:rPr lang="ru-RU" smtClean="0"/>
              <a:t>ГБПОУ "Владикавказский торгово-экономический техникум"</a:t>
            </a:r>
            <a:endParaRPr lang="ru-RU" dirty="0"/>
          </a:p>
        </p:txBody>
      </p:sp>
      <p:sp>
        <p:nvSpPr>
          <p:cNvPr id="6" name="Slide Number Placeholder 6"/>
          <p:cNvSpPr>
            <a:spLocks noGrp="1"/>
          </p:cNvSpPr>
          <p:nvPr>
            <p:ph type="sldNum" sz="quarter" idx="12"/>
          </p:nvPr>
        </p:nvSpPr>
        <p:spPr/>
        <p:txBody>
          <a:bodyPr/>
          <a:lstStyle/>
          <a:p>
            <a:fld id="{586C4370-474E-419D-9F18-3A6DEA380D23}" type="slidenum">
              <a:rPr lang="ru-RU" smtClean="0"/>
              <a:pPr/>
              <a:t>‹#›</a:t>
            </a:fld>
            <a:endParaRPr lang="ru-RU" dirty="0"/>
          </a:p>
        </p:txBody>
      </p:sp>
    </p:spTree>
    <p:extLst>
      <p:ext uri="{BB962C8B-B14F-4D97-AF65-F5344CB8AC3E}">
        <p14:creationId xmlns:p14="http://schemas.microsoft.com/office/powerpoint/2010/main" val="2919975446"/>
      </p:ext>
    </p:extLst>
  </p:cSld>
  <p:clrMapOvr>
    <a:masterClrMapping/>
  </p:clrMapOvr>
  <p:transition spd="slow" advTm="5549">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dirty="0" smtClean="0"/>
              <a:t>Вставка рисунка</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FFD3F644-2903-4710-A67A-65FA1BC8AF95}" type="datetime1">
              <a:rPr lang="ru-RU" smtClean="0"/>
              <a:t>24.05.2017</a:t>
            </a:fld>
            <a:endParaRPr lang="ru-RU" dirty="0"/>
          </a:p>
        </p:txBody>
      </p:sp>
      <p:sp>
        <p:nvSpPr>
          <p:cNvPr id="6" name="Footer Placeholder 5"/>
          <p:cNvSpPr>
            <a:spLocks noGrp="1"/>
          </p:cNvSpPr>
          <p:nvPr>
            <p:ph type="ftr" sz="quarter" idx="11"/>
          </p:nvPr>
        </p:nvSpPr>
        <p:spPr/>
        <p:txBody>
          <a:bodyPr/>
          <a:lstStyle/>
          <a:p>
            <a:r>
              <a:rPr lang="ru-RU" smtClean="0"/>
              <a:t>ГБПОУ "Владикавказский торгово-экономический техникум"</a:t>
            </a:r>
            <a:endParaRPr lang="ru-RU" dirty="0"/>
          </a:p>
        </p:txBody>
      </p:sp>
      <p:sp>
        <p:nvSpPr>
          <p:cNvPr id="7" name="Slide Number Placeholder 6"/>
          <p:cNvSpPr>
            <a:spLocks noGrp="1"/>
          </p:cNvSpPr>
          <p:nvPr>
            <p:ph type="sldNum" sz="quarter" idx="12"/>
          </p:nvPr>
        </p:nvSpPr>
        <p:spPr/>
        <p:txBody>
          <a:bodyPr/>
          <a:lstStyle/>
          <a:p>
            <a:fld id="{586C4370-474E-419D-9F18-3A6DEA380D23}" type="slidenum">
              <a:rPr lang="ru-RU" smtClean="0"/>
              <a:pPr/>
              <a:t>‹#›</a:t>
            </a:fld>
            <a:endParaRPr lang="ru-RU" dirty="0"/>
          </a:p>
        </p:txBody>
      </p:sp>
    </p:spTree>
    <p:extLst>
      <p:ext uri="{BB962C8B-B14F-4D97-AF65-F5344CB8AC3E}">
        <p14:creationId xmlns:p14="http://schemas.microsoft.com/office/powerpoint/2010/main" val="3340194981"/>
      </p:ext>
    </p:extLst>
  </p:cSld>
  <p:clrMapOvr>
    <a:masterClrMapping/>
  </p:clrMapOvr>
  <p:transition spd="slow" advTm="5549">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cstate="email">
            <a:extLst>
              <a:ext uri="{28A0092B-C50C-407E-A947-70E740481C1C}">
                <a14:useLocalDpi xmlns:a14="http://schemas.microsoft.com/office/drawing/2010/main"/>
              </a:ext>
            </a:extLst>
          </a:blip>
          <a:srcRect/>
          <a:stretch/>
        </p:blipFill>
        <p:spPr>
          <a:xfrm>
            <a:off x="0" y="2669685"/>
            <a:ext cx="4037012" cy="4188315"/>
          </a:xfrm>
          <a:prstGeom prst="rect">
            <a:avLst/>
          </a:prstGeom>
        </p:spPr>
      </p:pic>
      <p:pic>
        <p:nvPicPr>
          <p:cNvPr id="7" name="Picture 6"/>
          <p:cNvPicPr>
            <a:picLocks noChangeAspect="1"/>
          </p:cNvPicPr>
          <p:nvPr/>
        </p:nvPicPr>
        <p:blipFill rotWithShape="1">
          <a:blip r:embed="rId20" cstate="email">
            <a:extLst>
              <a:ext uri="{28A0092B-C50C-407E-A947-70E740481C1C}">
                <a14:useLocalDpi xmlns:a14="http://schemas.microsoft.com/office/drawing/2010/main"/>
              </a:ext>
            </a:extLst>
          </a:blip>
          <a:srcRect/>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cstate="email">
            <a:extLst>
              <a:ext uri="{28A0092B-C50C-407E-A947-70E740481C1C}">
                <a14:useLocalDpi xmlns:a14="http://schemas.microsoft.com/office/drawing/2010/main"/>
              </a:ext>
            </a:extLst>
          </a:blip>
          <a:srcRect/>
          <a:stretch/>
        </p:blipFill>
        <p:spPr>
          <a:xfrm>
            <a:off x="7999412" y="0"/>
            <a:ext cx="1603387" cy="1141407"/>
          </a:xfrm>
          <a:prstGeom prst="rect">
            <a:avLst/>
          </a:prstGeom>
        </p:spPr>
      </p:pic>
      <p:pic>
        <p:nvPicPr>
          <p:cNvPr id="10" name="Picture 9"/>
          <p:cNvPicPr>
            <a:picLocks noChangeAspect="1"/>
          </p:cNvPicPr>
          <p:nvPr/>
        </p:nvPicPr>
        <p:blipFill rotWithShape="1">
          <a:blip r:embed="rId22" cstate="email">
            <a:extLst>
              <a:ext uri="{28A0092B-C50C-407E-A947-70E740481C1C}">
                <a14:useLocalDpi xmlns:a14="http://schemas.microsoft.com/office/drawing/2010/main"/>
              </a:ext>
            </a:extLst>
          </a:blip>
          <a:srcRect/>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B552049-2865-46B5-8A3E-9197034F6DD2}" type="datetime1">
              <a:rPr lang="ru-RU" smtClean="0"/>
              <a:t>24.05.2017</a:t>
            </a:fld>
            <a:endParaRPr lang="ru-RU"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r>
              <a:rPr lang="ru-RU" smtClean="0"/>
              <a:t>ГБПОУ "Владикавказский торгово-экономический техникум"</a:t>
            </a:r>
            <a:endParaRPr lang="ru-RU"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586C4370-474E-419D-9F18-3A6DEA380D23}" type="slidenum">
              <a:rPr lang="ru-RU" smtClean="0"/>
              <a:pPr/>
              <a:t>‹#›</a:t>
            </a:fld>
            <a:endParaRPr lang="ru-RU" dirty="0"/>
          </a:p>
        </p:txBody>
      </p:sp>
    </p:spTree>
    <p:extLst>
      <p:ext uri="{BB962C8B-B14F-4D97-AF65-F5344CB8AC3E}">
        <p14:creationId xmlns:p14="http://schemas.microsoft.com/office/powerpoint/2010/main" val="318583334"/>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ransition spd="slow" advTm="5549">
    <p:dissolve/>
  </p:transition>
  <p:hf sldNum="0" hd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Layout" Target="../slideLayouts/slideLayout7.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4.jpeg"/><Relationship Id="rId7" Type="http://schemas.openxmlformats.org/officeDocument/2006/relationships/image" Target="../media/image28.jpeg"/><Relationship Id="rId2" Type="http://schemas.openxmlformats.org/officeDocument/2006/relationships/image" Target="../media/image23.jpeg"/><Relationship Id="rId1" Type="http://schemas.openxmlformats.org/officeDocument/2006/relationships/slideLayout" Target="../slideLayouts/slideLayout7.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4956" y="4546948"/>
            <a:ext cx="8825657" cy="1828799"/>
          </a:xfrm>
        </p:spPr>
        <p:txBody>
          <a:bodyPr>
            <a:noAutofit/>
          </a:bodyPr>
          <a:lstStyle/>
          <a:p>
            <a:r>
              <a:rPr lang="ru-RU" sz="2800" i="1" dirty="0">
                <a:latin typeface="Times New Roman" panose="02020603050405020304" pitchFamily="18" charset="0"/>
                <a:cs typeface="Times New Roman" panose="02020603050405020304" pitchFamily="18" charset="0"/>
              </a:rPr>
              <a:t>Государственное бюджетное учреждение социального обслуживания РСО-Алания "Комплексный центр социального обслуживания населения Северо-Западного района г</a:t>
            </a:r>
            <a:r>
              <a:rPr lang="ru-RU" sz="2800" i="1" dirty="0" smtClean="0">
                <a:latin typeface="Times New Roman" panose="02020603050405020304" pitchFamily="18" charset="0"/>
                <a:cs typeface="Times New Roman" panose="02020603050405020304" pitchFamily="18" charset="0"/>
              </a:rPr>
              <a:t>. Владикавказ</a:t>
            </a:r>
            <a:r>
              <a:rPr lang="ru-RU" sz="2800" i="1" dirty="0">
                <a:latin typeface="Times New Roman" panose="02020603050405020304" pitchFamily="18" charset="0"/>
                <a:cs typeface="Times New Roman" panose="02020603050405020304" pitchFamily="18" charset="0"/>
              </a:rPr>
              <a:t>"</a:t>
            </a:r>
          </a:p>
        </p:txBody>
      </p:sp>
      <p:pic>
        <p:nvPicPr>
          <p:cNvPr id="40963" name="Picture 3" descr="C:\Users\1\Desktop\Безымянный.jpg"/>
          <p:cNvPicPr>
            <a:picLocks noChangeAspect="1" noChangeArrowheads="1"/>
          </p:cNvPicPr>
          <p:nvPr/>
        </p:nvPicPr>
        <p:blipFill>
          <a:blip r:embed="rId2"/>
          <a:srcRect/>
          <a:stretch>
            <a:fillRect/>
          </a:stretch>
        </p:blipFill>
        <p:spPr bwMode="auto">
          <a:xfrm>
            <a:off x="2296883" y="1224212"/>
            <a:ext cx="16802100" cy="8915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Нижний колонтитул 2"/>
          <p:cNvSpPr>
            <a:spLocks noGrp="1"/>
          </p:cNvSpPr>
          <p:nvPr>
            <p:ph type="ftr" sz="quarter" idx="11"/>
          </p:nvPr>
        </p:nvSpPr>
        <p:spPr>
          <a:xfrm>
            <a:off x="7783785" y="6155784"/>
            <a:ext cx="3859795" cy="304801"/>
          </a:xfrm>
        </p:spPr>
        <p:txBody>
          <a:bodyPr/>
          <a:lstStyle/>
          <a:p>
            <a:r>
              <a:rPr lang="ru-RU" b="1" dirty="0" smtClean="0">
                <a:solidFill>
                  <a:schemeClr val="tx1">
                    <a:alpha val="60000"/>
                  </a:schemeClr>
                </a:solidFill>
              </a:rPr>
              <a:t>ГБПОУ "Владикавказский торгово-экономический техникум"</a:t>
            </a:r>
            <a:endParaRPr lang="ru-RU" b="1" dirty="0">
              <a:solidFill>
                <a:schemeClr val="tx1">
                  <a:alpha val="60000"/>
                </a:schemeClr>
              </a:solidFill>
            </a:endParaRPr>
          </a:p>
        </p:txBody>
      </p:sp>
      <p:sp>
        <p:nvSpPr>
          <p:cNvPr id="4" name="Прямоугольник 3"/>
          <p:cNvSpPr/>
          <p:nvPr/>
        </p:nvSpPr>
        <p:spPr>
          <a:xfrm>
            <a:off x="1985899" y="137049"/>
            <a:ext cx="8002512" cy="1015663"/>
          </a:xfrm>
          <a:prstGeom prst="rect">
            <a:avLst/>
          </a:prstGeom>
          <a:noFill/>
        </p:spPr>
        <p:txBody>
          <a:bodyPr wrap="none" lIns="91440" tIns="45720" rIns="91440" bIns="45720">
            <a:spAutoFit/>
          </a:bodyPr>
          <a:lstStyle/>
          <a:p>
            <a:pPr algn="ctr"/>
            <a:r>
              <a:rPr lang="ru-RU" sz="20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ГБПОУ «Владикавказский торгово-экономический техникум»</a:t>
            </a:r>
          </a:p>
          <a:p>
            <a:pPr algn="ctr"/>
            <a:r>
              <a:rPr lang="ru-RU"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Работу выполнила </a:t>
            </a:r>
            <a:r>
              <a:rPr lang="ru-RU" sz="20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Кулумбегова</a:t>
            </a:r>
            <a:r>
              <a:rPr lang="ru-RU"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Мака, группа 32Ю</a:t>
            </a:r>
          </a:p>
          <a:p>
            <a:pPr algn="ctr"/>
            <a:r>
              <a:rPr lang="ru-RU" sz="20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Преподаватель Пархоменко И.С.</a:t>
            </a:r>
            <a:endParaRPr lang="ru-RU" sz="20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3332742962"/>
      </p:ext>
    </p:extLst>
  </p:cSld>
  <p:clrMapOvr>
    <a:masterClrMapping/>
  </p:clrMapOvr>
  <p:transition spd="slow" advTm="5549">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650790" y="0"/>
            <a:ext cx="10017210" cy="830997"/>
          </a:xfrm>
          <a:prstGeom prst="rect">
            <a:avLst/>
          </a:prstGeom>
        </p:spPr>
        <p:txBody>
          <a:bodyPr wrap="square">
            <a:spAutoFit/>
          </a:bodyPr>
          <a:lstStyle/>
          <a:p>
            <a:pPr algn="ctr"/>
            <a:r>
              <a:rPr lang="ru-RU" sz="2400" i="1" dirty="0" smtClean="0">
                <a:latin typeface="Times New Roman" panose="02020603050405020304" pitchFamily="18" charset="0"/>
                <a:cs typeface="Times New Roman" panose="02020603050405020304" pitchFamily="18" charset="0"/>
              </a:rPr>
              <a:t>Перечень социальных услуг, предоставляемых отделением:</a:t>
            </a:r>
          </a:p>
          <a:p>
            <a:pPr algn="ctr"/>
            <a:r>
              <a:rPr lang="ru-RU" sz="2400" dirty="0" smtClean="0"/>
              <a:t> </a:t>
            </a:r>
            <a:endParaRPr lang="ru-RU" sz="2400" dirty="0"/>
          </a:p>
        </p:txBody>
      </p:sp>
      <p:sp>
        <p:nvSpPr>
          <p:cNvPr id="6" name="Прямоугольник 5"/>
          <p:cNvSpPr/>
          <p:nvPr/>
        </p:nvSpPr>
        <p:spPr>
          <a:xfrm>
            <a:off x="321276" y="593124"/>
            <a:ext cx="11664778" cy="5932393"/>
          </a:xfrm>
          <a:prstGeom prst="rect">
            <a:avLst/>
          </a:prstGeom>
        </p:spPr>
        <p:txBody>
          <a:bodyPr wrap="square">
            <a:spAutoFit/>
          </a:bodyPr>
          <a:lstStyle/>
          <a:p>
            <a:pPr marL="342900" indent="-342900"/>
            <a:r>
              <a:rPr lang="ru-RU" i="1" dirty="0" smtClean="0">
                <a:latin typeface="Times New Roman" panose="02020603050405020304" pitchFamily="18" charset="0"/>
                <a:cs typeface="Times New Roman" panose="02020603050405020304" pitchFamily="18" charset="0"/>
              </a:rPr>
              <a:t>Социально- бытовые:</a:t>
            </a:r>
          </a:p>
          <a:p>
            <a:r>
              <a:rPr lang="ru-RU" sz="900" i="1" dirty="0" smtClean="0"/>
              <a:t>Предоставление площади жилых помещений согласно утвержденным нормативам</a:t>
            </a:r>
          </a:p>
          <a:p>
            <a:r>
              <a:rPr lang="ru-RU" sz="900" i="1" dirty="0" smtClean="0"/>
              <a:t>Предоставление в пользование мебели</a:t>
            </a:r>
          </a:p>
          <a:p>
            <a:r>
              <a:rPr lang="ru-RU" sz="900" i="1" dirty="0" smtClean="0"/>
              <a:t>Уборка жилых помещений</a:t>
            </a:r>
          </a:p>
          <a:p>
            <a:r>
              <a:rPr lang="ru-RU" sz="900" i="1" dirty="0" smtClean="0"/>
              <a:t>Организация досуга и отдыха, в том числе обеспечение книгами, журналами, газетами, настольными играми, проведение культурных мероприятий</a:t>
            </a:r>
          </a:p>
          <a:p>
            <a:r>
              <a:rPr lang="ru-RU" sz="900" i="1" dirty="0" smtClean="0"/>
              <a:t>Содействие в получении предоставляемых услуг организациями бытового обслуживания, торговли и связи</a:t>
            </a:r>
          </a:p>
          <a:p>
            <a:r>
              <a:rPr lang="ru-RU" sz="900" i="1" dirty="0" smtClean="0"/>
              <a:t>Обеспечение проезда к месту обучения, лечения и в организации бытового обслуживания торговли и связи</a:t>
            </a:r>
          </a:p>
          <a:p>
            <a:r>
              <a:rPr lang="ru-RU" sz="900" i="1" dirty="0" smtClean="0"/>
              <a:t>Обеспечение питанием согласно утвержденным нормативам</a:t>
            </a:r>
          </a:p>
          <a:p>
            <a:r>
              <a:rPr lang="ru-RU" sz="900" i="1" dirty="0" smtClean="0"/>
              <a:t>Обеспечение мягким инвентарем (одеждой, обувью, нательным бельем и постельными принадлежностями) согласно утвержденным нормативам</a:t>
            </a:r>
          </a:p>
          <a:p>
            <a:r>
              <a:rPr lang="ru-RU" sz="900" i="1" dirty="0" smtClean="0"/>
              <a:t>Обеспечение сохранности личных вещей и ценностей</a:t>
            </a:r>
          </a:p>
          <a:p>
            <a:r>
              <a:rPr lang="ru-RU" sz="900" i="1" dirty="0" smtClean="0"/>
              <a:t>обрядов</a:t>
            </a:r>
          </a:p>
          <a:p>
            <a:r>
              <a:rPr lang="ru-RU" sz="900" i="1" dirty="0" smtClean="0"/>
              <a:t>Разработка и реализация индивидуальных и групповых программ комплексной реабилитации несовершеннолетних, в том числе детей-инвалидов</a:t>
            </a:r>
          </a:p>
          <a:p>
            <a:r>
              <a:rPr lang="ru-RU" sz="900" i="1" dirty="0" smtClean="0"/>
              <a:t>Содействие в улучшении жилищных и бытовых условий</a:t>
            </a:r>
          </a:p>
          <a:p>
            <a:r>
              <a:rPr lang="ru-RU" sz="900" i="1" dirty="0" smtClean="0"/>
              <a:t>Содействие в оказании материальной помощи на условиях социального контакта</a:t>
            </a:r>
          </a:p>
          <a:p>
            <a:r>
              <a:rPr lang="ru-RU" sz="900" i="1" dirty="0" smtClean="0"/>
              <a:t>Содействие в оказании материальной помощи получателям социальных услуг, состоящим на социальном обслуживании</a:t>
            </a:r>
          </a:p>
          <a:p>
            <a:r>
              <a:rPr lang="ru-RU" sz="900" i="1" dirty="0" smtClean="0"/>
              <a:t>Содействие в оказании материальной помощи получателям социальных услуг, не состоящим на социальном обслуживании</a:t>
            </a:r>
          </a:p>
          <a:p>
            <a:r>
              <a:rPr lang="ru-RU" sz="900" i="1" dirty="0" smtClean="0"/>
              <a:t>Сопровождение получателя социальных услуг в государственные учреждения и организации торговли.</a:t>
            </a:r>
            <a:endParaRPr lang="ru-RU" sz="900" i="1" dirty="0" smtClean="0">
              <a:latin typeface="Times New Roman" panose="02020603050405020304" pitchFamily="18" charset="0"/>
              <a:cs typeface="Times New Roman" panose="02020603050405020304" pitchFamily="18" charset="0"/>
            </a:endParaRPr>
          </a:p>
          <a:p>
            <a:r>
              <a:rPr lang="ru-RU" i="1" dirty="0" smtClean="0">
                <a:latin typeface="Times New Roman" panose="02020603050405020304" pitchFamily="18" charset="0"/>
                <a:cs typeface="Times New Roman" panose="02020603050405020304" pitchFamily="18" charset="0"/>
              </a:rPr>
              <a:t>Социально-медицинские:</a:t>
            </a:r>
          </a:p>
          <a:p>
            <a:r>
              <a:rPr lang="ru-RU" sz="900" dirty="0" smtClean="0"/>
              <a:t>Содействие в получении в установленном порядке бесплатной медицинской помощи в объеме, предусмотренном территориальной программой государственных гарантий оказания гражданам РФ на территории </a:t>
            </a:r>
            <a:r>
              <a:rPr lang="ru-RU" sz="900" dirty="0" err="1" smtClean="0"/>
              <a:t>РСО-Алания</a:t>
            </a:r>
            <a:r>
              <a:rPr lang="ru-RU" sz="900" dirty="0" smtClean="0"/>
              <a:t> бесплатной медицинской помощи на соответствующий год</a:t>
            </a:r>
          </a:p>
          <a:p>
            <a:r>
              <a:rPr lang="ru-RU" sz="900" dirty="0" smtClean="0"/>
              <a:t>Содействие в получении страхового медицинского полиса</a:t>
            </a:r>
          </a:p>
          <a:p>
            <a:r>
              <a:rPr lang="ru-RU" sz="900" dirty="0" smtClean="0"/>
              <a:t>Выполнение процедур, связанных с сохранением здоровья получателей социальных услуг (измерение температуры тела, артериального давления, контроль за приемом лекарств)</a:t>
            </a:r>
          </a:p>
          <a:p>
            <a:r>
              <a:rPr lang="ru-RU" sz="900" dirty="0" smtClean="0"/>
              <a:t>Измерение артериального давления</a:t>
            </a:r>
          </a:p>
          <a:p>
            <a:r>
              <a:rPr lang="ru-RU" sz="900" dirty="0" smtClean="0"/>
              <a:t>Измерение температуры тела</a:t>
            </a:r>
          </a:p>
          <a:p>
            <a:r>
              <a:rPr lang="ru-RU" sz="900" dirty="0" smtClean="0"/>
              <a:t>Контроль за приемом лекарств</a:t>
            </a:r>
          </a:p>
          <a:p>
            <a:r>
              <a:rPr lang="ru-RU" sz="900" dirty="0" smtClean="0"/>
              <a:t>Проведение оздоровительных мероприятий</a:t>
            </a:r>
          </a:p>
          <a:p>
            <a:r>
              <a:rPr lang="ru-RU" sz="900" dirty="0" smtClean="0"/>
              <a:t>Систематическое наблюдение за получателями социальных услуг для выявления отклонений в состоянии их здоровья</a:t>
            </a:r>
          </a:p>
          <a:p>
            <a:r>
              <a:rPr lang="ru-RU" sz="900" dirty="0" smtClean="0"/>
              <a:t>Консультирование по социально-медицинским вопросам (поддержание и сохранение здоровья получателей социальных услуг, проведение оздоровительных мероприятий, наблюдение за получателями социальных услуг для выявления отклонений в состоянии их здоровья)</a:t>
            </a:r>
          </a:p>
          <a:p>
            <a:r>
              <a:rPr lang="ru-RU" sz="900" dirty="0" smtClean="0"/>
              <a:t>Проведение мероприятий, направленных на формирование здорового образа жизни</a:t>
            </a:r>
          </a:p>
          <a:p>
            <a:r>
              <a:rPr lang="ru-RU" sz="900" dirty="0" smtClean="0"/>
              <a:t>Проведение занятий по адаптивной физической культуре</a:t>
            </a:r>
          </a:p>
          <a:p>
            <a:r>
              <a:rPr lang="ru-RU" sz="900" dirty="0" smtClean="0"/>
              <a:t>Содействие в проведении медико-социальной экспертизы</a:t>
            </a:r>
          </a:p>
          <a:p>
            <a:r>
              <a:rPr lang="ru-RU" sz="900" dirty="0" smtClean="0"/>
              <a:t>Проведение реабилитационных мероприятий (медицинских, социальных), в том числе для инвалидов (детей-инвалидов) на основании индивидуальных программ реабилитации или абилитации</a:t>
            </a:r>
          </a:p>
          <a:p>
            <a:r>
              <a:rPr lang="ru-RU" sz="900" dirty="0" smtClean="0"/>
              <a:t>Оказание первичной медико-социальной и стоматологической помощи</a:t>
            </a:r>
          </a:p>
          <a:p>
            <a:r>
              <a:rPr lang="ru-RU" sz="900" dirty="0" smtClean="0"/>
              <a:t>Организация прохождения диспансеризации</a:t>
            </a:r>
          </a:p>
          <a:p>
            <a:r>
              <a:rPr lang="ru-RU" sz="900" dirty="0" smtClean="0"/>
              <a:t>Госпитализация нуждающихся в стационарные учреждения здравоохранения, содействие в направлении по заключению врачей на санаторно-курортное лечение в порядке, установленном законодательством</a:t>
            </a:r>
          </a:p>
          <a:p>
            <a:r>
              <a:rPr lang="ru-RU" sz="900" dirty="0" smtClean="0"/>
              <a:t>Проведение в учреждениях социального обслуживания семьи и детей лечебно-профилактической, противоэпидемической работы</a:t>
            </a:r>
          </a:p>
          <a:p>
            <a:r>
              <a:rPr lang="ru-RU" sz="900" dirty="0" smtClean="0"/>
              <a:t>Содействие в обеспечении воспитанников учреждений социального обслуживания семьи и детей лекарственными средствами и медицинскими изделиями</a:t>
            </a:r>
          </a:p>
          <a:p>
            <a:endParaRPr lang="ru-RU" sz="1050" i="1" dirty="0" smtClean="0">
              <a:latin typeface="Times New Roman" panose="02020603050405020304" pitchFamily="18" charset="0"/>
              <a:cs typeface="Times New Roman" panose="02020603050405020304" pitchFamily="18" charset="0"/>
            </a:endParaRPr>
          </a:p>
        </p:txBody>
      </p:sp>
      <p:sp>
        <p:nvSpPr>
          <p:cNvPr id="2" name="Нижний колонтитул 1"/>
          <p:cNvSpPr>
            <a:spLocks noGrp="1"/>
          </p:cNvSpPr>
          <p:nvPr>
            <p:ph type="ftr" sz="quarter" idx="11"/>
          </p:nvPr>
        </p:nvSpPr>
        <p:spPr/>
        <p:txBody>
          <a:bodyPr/>
          <a:lstStyle/>
          <a:p>
            <a:r>
              <a:rPr lang="ru-RU" smtClean="0"/>
              <a:t>ГБПОУ "Владикавказский торгово-экономический техникум"</a:t>
            </a:r>
            <a:endParaRPr lang="ru-RU" dirty="0"/>
          </a:p>
        </p:txBody>
      </p:sp>
    </p:spTree>
    <p:extLst>
      <p:ext uri="{BB962C8B-B14F-4D97-AF65-F5344CB8AC3E}">
        <p14:creationId xmlns:p14="http://schemas.microsoft.com/office/powerpoint/2010/main" val="1004936726"/>
      </p:ext>
    </p:extLst>
  </p:cSld>
  <p:clrMapOvr>
    <a:masterClrMapping/>
  </p:clrMapOvr>
  <p:transition spd="slow" advTm="5549">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71848" y="197709"/>
            <a:ext cx="4102443" cy="646331"/>
          </a:xfrm>
          <a:prstGeom prst="rect">
            <a:avLst/>
          </a:prstGeom>
        </p:spPr>
        <p:txBody>
          <a:bodyPr wrap="square">
            <a:spAutoFit/>
          </a:bodyPr>
          <a:lstStyle/>
          <a:p>
            <a:pPr marL="342900" indent="-342900"/>
            <a:r>
              <a:rPr lang="ru-RU" i="1" dirty="0" smtClean="0">
                <a:latin typeface="Times New Roman" panose="02020603050405020304" pitchFamily="18" charset="0"/>
                <a:cs typeface="Times New Roman" panose="02020603050405020304" pitchFamily="18" charset="0"/>
              </a:rPr>
              <a:t>Социально-психологические услуги:</a:t>
            </a:r>
          </a:p>
          <a:p>
            <a:pPr marL="342900" indent="-342900"/>
            <a:endParaRPr lang="ru-RU" i="1" dirty="0" smtClean="0">
              <a:latin typeface="Times New Roman" panose="02020603050405020304" pitchFamily="18" charset="0"/>
              <a:cs typeface="Times New Roman" panose="02020603050405020304" pitchFamily="18" charset="0"/>
            </a:endParaRPr>
          </a:p>
        </p:txBody>
      </p:sp>
      <p:sp>
        <p:nvSpPr>
          <p:cNvPr id="7" name="Прямоугольник 6"/>
          <p:cNvSpPr/>
          <p:nvPr/>
        </p:nvSpPr>
        <p:spPr>
          <a:xfrm>
            <a:off x="329514" y="593125"/>
            <a:ext cx="10923372" cy="2192908"/>
          </a:xfrm>
          <a:prstGeom prst="rect">
            <a:avLst/>
          </a:prstGeom>
        </p:spPr>
        <p:txBody>
          <a:bodyPr wrap="square">
            <a:spAutoFit/>
          </a:bodyPr>
          <a:lstStyle/>
          <a:p>
            <a:r>
              <a:rPr lang="ru-RU" sz="1050" dirty="0" smtClean="0"/>
              <a:t>Оказание консультативной психологической помощи анонимно, в том числе с использованием "телефона доверия"</a:t>
            </a:r>
          </a:p>
          <a:p>
            <a:r>
              <a:rPr lang="ru-RU" sz="1050" dirty="0" smtClean="0"/>
              <a:t>Проведение занятий в группах </a:t>
            </a:r>
            <a:r>
              <a:rPr lang="ru-RU" sz="1050" dirty="0" err="1" smtClean="0"/>
              <a:t>взаимоподдержки</a:t>
            </a:r>
            <a:r>
              <a:rPr lang="ru-RU" sz="1050" dirty="0" smtClean="0"/>
              <a:t>, клубах общения</a:t>
            </a:r>
          </a:p>
          <a:p>
            <a:r>
              <a:rPr lang="ru-RU" sz="1050" dirty="0" smtClean="0"/>
              <a:t>Психологические тренинги</a:t>
            </a:r>
          </a:p>
          <a:p>
            <a:r>
              <a:rPr lang="ru-RU" sz="1050" dirty="0" smtClean="0"/>
              <a:t>Социально-психологический патронаж</a:t>
            </a:r>
          </a:p>
          <a:p>
            <a:r>
              <a:rPr lang="ru-RU" sz="1050" i="1" dirty="0" smtClean="0"/>
              <a:t>Психологическая</a:t>
            </a:r>
            <a:r>
              <a:rPr lang="ru-RU" sz="1050" dirty="0" smtClean="0"/>
              <a:t> диагностика и обследование личности</a:t>
            </a:r>
          </a:p>
          <a:p>
            <a:r>
              <a:rPr lang="ru-RU" sz="1050" dirty="0" smtClean="0"/>
              <a:t>Психологическая коррекция</a:t>
            </a:r>
          </a:p>
          <a:p>
            <a:r>
              <a:rPr lang="ru-RU" sz="1050" dirty="0" smtClean="0"/>
              <a:t>Психотерапевтическая помощь</a:t>
            </a:r>
          </a:p>
          <a:p>
            <a:r>
              <a:rPr lang="ru-RU" sz="1050" dirty="0" smtClean="0"/>
              <a:t>Социально-психологическое консультирование, в том числе по вопросам внутрисемейных отношений</a:t>
            </a:r>
          </a:p>
          <a:p>
            <a:r>
              <a:rPr lang="ru-RU" sz="1050" dirty="0" smtClean="0"/>
              <a:t>Оказание психологической помощи и поддержки, в том числе гражданам, осуществляющим уход за тяжелобольными получателями социальных услуг</a:t>
            </a:r>
          </a:p>
          <a:p>
            <a:r>
              <a:rPr lang="ru-RU" sz="1050" dirty="0" smtClean="0"/>
              <a:t>Проведение психопрофилактической и психологической работы, направленной на своевременное предупреждение возможных нарушений в становлении и развитии личности</a:t>
            </a:r>
          </a:p>
          <a:p>
            <a:endParaRPr lang="ru-RU" sz="1050" dirty="0" smtClean="0"/>
          </a:p>
          <a:p>
            <a:endParaRPr lang="ru-RU" sz="1050" dirty="0"/>
          </a:p>
        </p:txBody>
      </p:sp>
      <p:sp>
        <p:nvSpPr>
          <p:cNvPr id="8" name="Прямоугольник 7"/>
          <p:cNvSpPr/>
          <p:nvPr/>
        </p:nvSpPr>
        <p:spPr>
          <a:xfrm>
            <a:off x="345989" y="2420550"/>
            <a:ext cx="7389485" cy="4685898"/>
          </a:xfrm>
          <a:prstGeom prst="rect">
            <a:avLst/>
          </a:prstGeom>
        </p:spPr>
        <p:txBody>
          <a:bodyPr wrap="square">
            <a:spAutoFit/>
          </a:bodyPr>
          <a:lstStyle/>
          <a:p>
            <a:r>
              <a:rPr lang="ru-RU" i="1" dirty="0" smtClean="0">
                <a:latin typeface="Times New Roman" panose="02020603050405020304" pitchFamily="18" charset="0"/>
                <a:cs typeface="Times New Roman" panose="02020603050405020304" pitchFamily="18" charset="0"/>
              </a:rPr>
              <a:t>Социально-педагогические услуги:</a:t>
            </a:r>
          </a:p>
          <a:p>
            <a:r>
              <a:rPr lang="ru-RU" sz="1050" dirty="0" smtClean="0"/>
              <a:t>Организация досуга (экскурсии, посещения театров, выставок, концертов художественной самодеятельности, праздники, юбилеи и другие культурные мероприятия)</a:t>
            </a:r>
          </a:p>
          <a:p>
            <a:r>
              <a:rPr lang="ru-RU" sz="1050" dirty="0" smtClean="0"/>
              <a:t>Организация и проведение клубной и кружковой работы для формирования и развития позитивных интересов получателей социальных услуг</a:t>
            </a:r>
          </a:p>
          <a:p>
            <a:r>
              <a:rPr lang="ru-RU" sz="1050" dirty="0" smtClean="0"/>
              <a:t>Социально-педагогический патронаж</a:t>
            </a:r>
          </a:p>
          <a:p>
            <a:r>
              <a:rPr lang="ru-RU" sz="1050" dirty="0" smtClean="0"/>
              <a:t>Обучение родственников практическим навыкам общего ухода за тяжелобольными и имеющими ограничения жизнедеятельности получателям и социальных услуг, в том числе детьми-инвалидами</a:t>
            </a:r>
          </a:p>
          <a:p>
            <a:r>
              <a:rPr lang="ru-RU" sz="1050" dirty="0" smtClean="0"/>
              <a:t>Организация помощи родителям или законным представителям детей- инвалидов, воспитываемых дома, в обучении таких детей навыкам самообслуживания, общения и контроля, направленных на развитие личности</a:t>
            </a:r>
          </a:p>
          <a:p>
            <a:r>
              <a:rPr lang="ru-RU" sz="1050" dirty="0" smtClean="0"/>
              <a:t>Социально-педагогическая коррекция, включая диагностику и консультирование</a:t>
            </a:r>
          </a:p>
          <a:p>
            <a:r>
              <a:rPr lang="ru-RU" sz="1050" dirty="0" smtClean="0"/>
              <a:t>Создание условий для дошкольного воспитания детей и получения образования по специальным программам</a:t>
            </a:r>
          </a:p>
          <a:p>
            <a:r>
              <a:rPr lang="ru-RU" i="1" dirty="0" smtClean="0">
                <a:latin typeface="Times New Roman" panose="02020603050405020304" pitchFamily="18" charset="0"/>
                <a:cs typeface="Times New Roman" panose="02020603050405020304" pitchFamily="18" charset="0"/>
              </a:rPr>
              <a:t>Социально-трудовые услуги:</a:t>
            </a:r>
          </a:p>
          <a:p>
            <a:endParaRPr lang="ru-RU" sz="1050" dirty="0" smtClean="0"/>
          </a:p>
          <a:p>
            <a:r>
              <a:rPr lang="ru-RU" sz="1050" dirty="0" smtClean="0"/>
              <a:t>Проведение мероприятий по использованию остаточных трудовых возможностей и обучению доступным профессиональным навыкам</a:t>
            </a:r>
          </a:p>
          <a:p>
            <a:r>
              <a:rPr lang="ru-RU" sz="1050" dirty="0" smtClean="0"/>
              <a:t>Оказание помощи в трудоустройстве</a:t>
            </a:r>
          </a:p>
          <a:p>
            <a:r>
              <a:rPr lang="ru-RU" sz="1050" dirty="0" smtClean="0"/>
              <a:t>Организация помощи в получении образования и (или) профессии инвалидами (детьми-инвалидами) в соответствии с их способностями</a:t>
            </a:r>
          </a:p>
          <a:p>
            <a:r>
              <a:rPr lang="ru-RU" sz="1050" dirty="0" smtClean="0"/>
              <a:t>Проведение мероприятий по обучению доступным профессиональным навыкам, восстановлению личностного и социального статуса</a:t>
            </a:r>
          </a:p>
          <a:p>
            <a:r>
              <a:rPr lang="ru-RU" sz="1050" dirty="0" smtClean="0"/>
              <a:t>Содействие в профессиональной ориентации, профессиональном обучении несовершеннолетних</a:t>
            </a:r>
          </a:p>
          <a:p>
            <a:endParaRPr lang="ru-RU" sz="1050" dirty="0" smtClean="0"/>
          </a:p>
          <a:p>
            <a:endParaRPr lang="ru-RU" sz="1050" dirty="0" smtClean="0"/>
          </a:p>
          <a:p>
            <a:endParaRPr lang="ru-RU" sz="1050" dirty="0"/>
          </a:p>
        </p:txBody>
      </p:sp>
      <p:sp>
        <p:nvSpPr>
          <p:cNvPr id="2" name="Нижний колонтитул 1"/>
          <p:cNvSpPr>
            <a:spLocks noGrp="1"/>
          </p:cNvSpPr>
          <p:nvPr>
            <p:ph type="ftr" sz="quarter" idx="11"/>
          </p:nvPr>
        </p:nvSpPr>
        <p:spPr/>
        <p:txBody>
          <a:bodyPr/>
          <a:lstStyle/>
          <a:p>
            <a:r>
              <a:rPr lang="ru-RU" smtClean="0"/>
              <a:t>ГБПОУ "Владикавказский торгово-экономический техникум"</a:t>
            </a:r>
            <a:endParaRPr lang="ru-RU" dirty="0"/>
          </a:p>
        </p:txBody>
      </p:sp>
    </p:spTree>
    <p:extLst>
      <p:ext uri="{BB962C8B-B14F-4D97-AF65-F5344CB8AC3E}">
        <p14:creationId xmlns:p14="http://schemas.microsoft.com/office/powerpoint/2010/main" val="633251157"/>
      </p:ext>
    </p:extLst>
  </p:cSld>
  <p:clrMapOvr>
    <a:masterClrMapping/>
  </p:clrMapOvr>
  <p:transition spd="slow" advTm="5549">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31805" y="105718"/>
            <a:ext cx="11376454" cy="7225055"/>
          </a:xfrm>
          <a:prstGeom prst="rect">
            <a:avLst/>
          </a:prstGeom>
        </p:spPr>
        <p:txBody>
          <a:bodyPr wrap="square">
            <a:spAutoFit/>
          </a:bodyPr>
          <a:lstStyle/>
          <a:p>
            <a:pPr marL="342900" indent="-342900">
              <a:buFont typeface="Arial" panose="020B0604020202020204" pitchFamily="34" charset="0"/>
              <a:buChar char="•"/>
            </a:pPr>
            <a:endParaRPr lang="ru-RU" i="1" dirty="0" smtClean="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endParaRPr lang="ru-RU" i="1" dirty="0" smtClean="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ru-RU" i="1" dirty="0" smtClean="0">
                <a:latin typeface="Times New Roman" panose="02020603050405020304" pitchFamily="18" charset="0"/>
                <a:cs typeface="Times New Roman" panose="02020603050405020304" pitchFamily="18" charset="0"/>
              </a:rPr>
              <a:t>Социально-правовые услуги:</a:t>
            </a:r>
          </a:p>
          <a:p>
            <a:r>
              <a:rPr lang="ru-RU" sz="1050" dirty="0" smtClean="0"/>
              <a:t>Оказание помощи в защите прав и законных интересов получателей социальных услуг</a:t>
            </a:r>
          </a:p>
          <a:p>
            <a:r>
              <a:rPr lang="ru-RU" sz="1050" dirty="0" smtClean="0"/>
              <a:t>Оказание помощи в оформлении и восстановлении документов получателей социальных услуг</a:t>
            </a:r>
          </a:p>
          <a:p>
            <a:r>
              <a:rPr lang="ru-RU" sz="1050" dirty="0" smtClean="0"/>
              <a:t>Оказание помощи в получении юридических услуг, в том числе бесплатно</a:t>
            </a:r>
          </a:p>
          <a:p>
            <a:r>
              <a:rPr lang="ru-RU" sz="1050" dirty="0" smtClean="0"/>
              <a:t>Оказание помощи в оформлении документов на получение субсидий на оплату жилья и коммунальных услуг</a:t>
            </a:r>
          </a:p>
          <a:p>
            <a:r>
              <a:rPr lang="ru-RU" sz="1050" dirty="0" smtClean="0"/>
              <a:t>Содействие в получении установленных законодательством мер социальной поддержки</a:t>
            </a:r>
          </a:p>
          <a:p>
            <a:r>
              <a:rPr lang="ru-RU" sz="1050" dirty="0" smtClean="0"/>
              <a:t>Оказание помощи по вопросам пенсионного обеспечения и получения других социальных выплат</a:t>
            </a:r>
          </a:p>
          <a:p>
            <a:r>
              <a:rPr lang="ru-RU" sz="1050" dirty="0" smtClean="0"/>
              <a:t>Обеспечение представительства в суде с целью защиты прав и интересов</a:t>
            </a:r>
          </a:p>
          <a:p>
            <a:r>
              <a:rPr lang="ru-RU" sz="1050" dirty="0" smtClean="0"/>
              <a:t>Содействие в получении  бесплатной помощи адвоката в порядке, установленном законодательством</a:t>
            </a:r>
          </a:p>
          <a:p>
            <a:r>
              <a:rPr lang="ru-RU" sz="1050" dirty="0" smtClean="0"/>
              <a:t>Оказание помощи в составлении и подаче жалоб на неправомерные действия органов и учреждений, нарушающих или ущемляющих законные права получателей социальных услуг</a:t>
            </a:r>
          </a:p>
          <a:p>
            <a:r>
              <a:rPr lang="ru-RU" sz="1050" dirty="0" smtClean="0"/>
              <a:t>Оказание помощи в оформлении документов для направления детей в учреждения социального обслуживания на временное пребывание</a:t>
            </a:r>
          </a:p>
          <a:p>
            <a:r>
              <a:rPr lang="ru-RU" sz="1050" dirty="0" smtClean="0"/>
              <a:t>Содействие в привлечении к ответственности  лиц, допускающих жестокое обращение с детьми</a:t>
            </a:r>
          </a:p>
          <a:p>
            <a:endParaRPr lang="ru-RU" sz="1050" dirty="0" smtClean="0"/>
          </a:p>
          <a:p>
            <a:r>
              <a:rPr lang="ru-RU" i="1" dirty="0" smtClean="0">
                <a:latin typeface="Times New Roman" panose="02020603050405020304" pitchFamily="18" charset="0"/>
                <a:cs typeface="Times New Roman" panose="02020603050405020304" pitchFamily="18" charset="0"/>
              </a:rPr>
              <a:t>Услуги в целях повышения коммуникативного потенциала получателей социальных услуг, имеющих ограничение жизнедеятельности, в том числе детей-инвалидов, семей  и детей, находящихся в трудной жизненной ситуации:</a:t>
            </a:r>
          </a:p>
          <a:p>
            <a:endParaRPr lang="ru-RU" i="1" dirty="0" smtClean="0">
              <a:latin typeface="Times New Roman" panose="02020603050405020304" pitchFamily="18" charset="0"/>
              <a:cs typeface="Times New Roman" panose="02020603050405020304" pitchFamily="18" charset="0"/>
            </a:endParaRPr>
          </a:p>
          <a:p>
            <a:r>
              <a:rPr lang="ru-RU" sz="1050" dirty="0" smtClean="0"/>
              <a:t>Обучение инвалидов (детей-инвалидов) пользованию средствами ухода и техническими средствами реабилитации</a:t>
            </a:r>
          </a:p>
          <a:p>
            <a:r>
              <a:rPr lang="ru-RU" sz="1050" dirty="0" smtClean="0"/>
              <a:t>Проведение социально-реабилитационных мероприятий в сфере социального обслуживания</a:t>
            </a:r>
          </a:p>
          <a:p>
            <a:r>
              <a:rPr lang="ru-RU" sz="1050" dirty="0" smtClean="0"/>
              <a:t>Обучение навыкам самообслуживания, поведения в быту и общественных местах, другим формам жизнедеятельности</a:t>
            </a:r>
          </a:p>
          <a:p>
            <a:r>
              <a:rPr lang="ru-RU" sz="1050" dirty="0" smtClean="0"/>
              <a:t>Оказание помощи в обучении навыкам компьютерной грамотности</a:t>
            </a:r>
          </a:p>
          <a:p>
            <a:r>
              <a:rPr lang="ru-RU" i="1" dirty="0" smtClean="0">
                <a:latin typeface="Times New Roman" panose="02020603050405020304" pitchFamily="18" charset="0"/>
                <a:cs typeface="Times New Roman" panose="02020603050405020304" pitchFamily="18" charset="0"/>
              </a:rPr>
              <a:t> Срочные социальные  услуги:</a:t>
            </a:r>
          </a:p>
          <a:p>
            <a:r>
              <a:rPr lang="ru-RU" sz="1050" dirty="0" smtClean="0"/>
              <a:t>Обеспечение бесплатным горячим питанием или наборами продуктов</a:t>
            </a:r>
          </a:p>
          <a:p>
            <a:r>
              <a:rPr lang="ru-RU" sz="1050" dirty="0" smtClean="0"/>
              <a:t>Обеспечение одеждой, обувью и другими предметами первой необходимости</a:t>
            </a:r>
          </a:p>
          <a:p>
            <a:r>
              <a:rPr lang="ru-RU" sz="1050" dirty="0" smtClean="0"/>
              <a:t>Содействие в получении временного жилого помещения</a:t>
            </a:r>
          </a:p>
          <a:p>
            <a:r>
              <a:rPr lang="ru-RU" sz="1050" dirty="0" smtClean="0"/>
              <a:t>Содействие в получении юридической помощи в целях защиты прав и законных интересов получателей социальных услуг</a:t>
            </a:r>
          </a:p>
          <a:p>
            <a:r>
              <a:rPr lang="ru-RU" sz="1050" dirty="0" smtClean="0"/>
              <a:t>Содействие в получении  экстренной психологической помощи с привлечением к этой работе психологов и священнослужителей</a:t>
            </a:r>
          </a:p>
          <a:p>
            <a:r>
              <a:rPr lang="ru-RU" sz="1050" dirty="0" smtClean="0"/>
              <a:t>Содействие в трудоустройстве</a:t>
            </a:r>
          </a:p>
          <a:p>
            <a:endParaRPr lang="ru-RU" dirty="0" smtClean="0"/>
          </a:p>
          <a:p>
            <a:endParaRPr lang="ru-RU" sz="1050" dirty="0" smtClean="0"/>
          </a:p>
          <a:p>
            <a:endParaRPr lang="ru-RU" sz="1050" dirty="0" smtClean="0"/>
          </a:p>
          <a:p>
            <a:endParaRPr lang="ru-RU" i="1" dirty="0" smtClean="0">
              <a:latin typeface="Times New Roman" panose="02020603050405020304" pitchFamily="18" charset="0"/>
              <a:cs typeface="Times New Roman" panose="02020603050405020304" pitchFamily="18" charset="0"/>
            </a:endParaRPr>
          </a:p>
          <a:p>
            <a:endParaRPr lang="ru-RU" i="1" dirty="0" smtClean="0">
              <a:latin typeface="Times New Roman" panose="02020603050405020304" pitchFamily="18" charset="0"/>
              <a:cs typeface="Times New Roman" panose="02020603050405020304" pitchFamily="18" charset="0"/>
            </a:endParaRPr>
          </a:p>
          <a:p>
            <a:endParaRPr lang="ru-RU" sz="1050" dirty="0" smtClean="0"/>
          </a:p>
          <a:p>
            <a:pPr marL="342900" indent="-342900">
              <a:buFont typeface="Arial" panose="020B0604020202020204" pitchFamily="34" charset="0"/>
              <a:buChar char="•"/>
            </a:pPr>
            <a:endParaRPr lang="ru-RU" sz="1050" i="1" dirty="0" smtClean="0">
              <a:latin typeface="Times New Roman" panose="02020603050405020304" pitchFamily="18" charset="0"/>
              <a:cs typeface="Times New Roman" panose="02020603050405020304" pitchFamily="18" charset="0"/>
            </a:endParaRPr>
          </a:p>
        </p:txBody>
      </p:sp>
      <p:sp>
        <p:nvSpPr>
          <p:cNvPr id="2" name="Нижний колонтитул 1"/>
          <p:cNvSpPr>
            <a:spLocks noGrp="1"/>
          </p:cNvSpPr>
          <p:nvPr>
            <p:ph type="ftr" sz="quarter" idx="11"/>
          </p:nvPr>
        </p:nvSpPr>
        <p:spPr/>
        <p:txBody>
          <a:bodyPr/>
          <a:lstStyle/>
          <a:p>
            <a:r>
              <a:rPr lang="ru-RU" smtClean="0"/>
              <a:t>ГБПОУ "Владикавказский торгово-экономический техникум"</a:t>
            </a:r>
            <a:endParaRPr lang="ru-RU" dirty="0"/>
          </a:p>
        </p:txBody>
      </p:sp>
    </p:spTree>
    <p:extLst>
      <p:ext uri="{BB962C8B-B14F-4D97-AF65-F5344CB8AC3E}">
        <p14:creationId xmlns:p14="http://schemas.microsoft.com/office/powerpoint/2010/main" val="1031540920"/>
      </p:ext>
    </p:extLst>
  </p:cSld>
  <p:clrMapOvr>
    <a:masterClrMapping/>
  </p:clrMapOvr>
  <p:transition spd="slow" advTm="5549">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57424" y="200710"/>
            <a:ext cx="8296275" cy="461665"/>
          </a:xfrm>
          <a:prstGeom prst="rect">
            <a:avLst/>
          </a:prstGeom>
        </p:spPr>
        <p:txBody>
          <a:bodyPr wrap="square">
            <a:spAutoFit/>
          </a:bodyPr>
          <a:lstStyle/>
          <a:p>
            <a:r>
              <a:rPr lang="ru-RU" sz="2400" i="1" dirty="0">
                <a:latin typeface="Times New Roman" panose="02020603050405020304" pitchFamily="18" charset="0"/>
                <a:cs typeface="Times New Roman" panose="02020603050405020304" pitchFamily="18" charset="0"/>
              </a:rPr>
              <a:t>Документы необходимые для оказания социальных услуг:</a:t>
            </a:r>
          </a:p>
        </p:txBody>
      </p:sp>
      <p:sp>
        <p:nvSpPr>
          <p:cNvPr id="3" name="Прямоугольник 2"/>
          <p:cNvSpPr/>
          <p:nvPr/>
        </p:nvSpPr>
        <p:spPr>
          <a:xfrm>
            <a:off x="516924" y="596472"/>
            <a:ext cx="8524875" cy="5909310"/>
          </a:xfrm>
          <a:prstGeom prst="rect">
            <a:avLst/>
          </a:prstGeom>
        </p:spPr>
        <p:txBody>
          <a:bodyPr wrap="square">
            <a:spAutoFit/>
          </a:bodyPr>
          <a:lstStyle/>
          <a:p>
            <a:pPr marL="285750" indent="-285750">
              <a:buFont typeface="Wingdings" panose="05000000000000000000" pitchFamily="2" charset="2"/>
              <a:buChar char="Ø"/>
            </a:pPr>
            <a:r>
              <a:rPr lang="ru-RU" i="1" dirty="0">
                <a:latin typeface="Times New Roman" panose="02020603050405020304" pitchFamily="18" charset="0"/>
                <a:cs typeface="Times New Roman" panose="02020603050405020304" pitchFamily="18" charset="0"/>
              </a:rPr>
              <a:t>заявление;</a:t>
            </a:r>
          </a:p>
          <a:p>
            <a:pPr marL="285750" indent="-285750">
              <a:buFont typeface="Wingdings" panose="05000000000000000000" pitchFamily="2" charset="2"/>
              <a:buChar char="Ø"/>
            </a:pPr>
            <a:r>
              <a:rPr lang="ru-RU" i="1" dirty="0" smtClean="0">
                <a:latin typeface="Times New Roman" panose="02020603050405020304" pitchFamily="18" charset="0"/>
                <a:cs typeface="Times New Roman" panose="02020603050405020304" pitchFamily="18" charset="0"/>
              </a:rPr>
              <a:t>копия паспорта или иного документа, удостоверяющего личность;</a:t>
            </a:r>
          </a:p>
          <a:p>
            <a:pPr marL="285750" indent="-285750">
              <a:buFont typeface="Wingdings" panose="05000000000000000000" pitchFamily="2" charset="2"/>
              <a:buChar char="Ø"/>
            </a:pPr>
            <a:r>
              <a:rPr lang="ru-RU" i="1" dirty="0" smtClean="0">
                <a:latin typeface="Times New Roman" panose="02020603050405020304" pitchFamily="18" charset="0"/>
                <a:cs typeface="Times New Roman" panose="02020603050405020304" pitchFamily="18" charset="0"/>
              </a:rPr>
              <a:t>копия </a:t>
            </a:r>
            <a:r>
              <a:rPr lang="ru-RU" i="1" dirty="0">
                <a:latin typeface="Times New Roman" panose="02020603050405020304" pitchFamily="18" charset="0"/>
                <a:cs typeface="Times New Roman" panose="02020603050405020304" pitchFamily="18" charset="0"/>
              </a:rPr>
              <a:t>справки, свидетельства, удостоверения или иного документа установленного образца о праве на меры социальной поддержки в соответствии с действующим законодательством;</a:t>
            </a:r>
          </a:p>
          <a:p>
            <a:pPr marL="285750" indent="-285750">
              <a:buFont typeface="Wingdings" panose="05000000000000000000" pitchFamily="2" charset="2"/>
              <a:buChar char="Ø"/>
            </a:pPr>
            <a:r>
              <a:rPr lang="ru-RU" i="1" dirty="0">
                <a:latin typeface="Times New Roman" panose="02020603050405020304" pitchFamily="18" charset="0"/>
                <a:cs typeface="Times New Roman" panose="02020603050405020304" pitchFamily="18" charset="0"/>
              </a:rPr>
              <a:t>справка о размере пенсии, выданная органом, осуществляющим пенсионное </a:t>
            </a:r>
            <a:r>
              <a:rPr lang="ru-RU" i="1" dirty="0" smtClean="0">
                <a:latin typeface="Times New Roman" panose="02020603050405020304" pitchFamily="18" charset="0"/>
                <a:cs typeface="Times New Roman" panose="02020603050405020304" pitchFamily="18" charset="0"/>
              </a:rPr>
              <a:t>обеспечение;</a:t>
            </a:r>
            <a:endParaRPr lang="ru-RU" i="1"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ru-RU" i="1" dirty="0">
                <a:latin typeface="Times New Roman" panose="02020603050405020304" pitchFamily="18" charset="0"/>
                <a:cs typeface="Times New Roman" panose="02020603050405020304" pitchFamily="18" charset="0"/>
              </a:rPr>
              <a:t>справка о составе </a:t>
            </a:r>
            <a:r>
              <a:rPr lang="ru-RU" i="1" dirty="0" smtClean="0">
                <a:latin typeface="Times New Roman" panose="02020603050405020304" pitchFamily="18" charset="0"/>
                <a:cs typeface="Times New Roman" panose="02020603050405020304" pitchFamily="18" charset="0"/>
              </a:rPr>
              <a:t>семьи;</a:t>
            </a:r>
            <a:endParaRPr lang="ru-RU" i="1"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ru-RU" i="1" dirty="0" smtClean="0">
                <a:latin typeface="Times New Roman" panose="02020603050405020304" pitchFamily="18" charset="0"/>
                <a:cs typeface="Times New Roman" panose="02020603050405020304" pitchFamily="18" charset="0"/>
              </a:rPr>
              <a:t>справка </a:t>
            </a:r>
            <a:r>
              <a:rPr lang="ru-RU" i="1" dirty="0">
                <a:latin typeface="Times New Roman" panose="02020603050405020304" pitchFamily="18" charset="0"/>
                <a:cs typeface="Times New Roman" panose="02020603050405020304" pitchFamily="18" charset="0"/>
              </a:rPr>
              <a:t>ФКУ ГБ МСЭ об инвалидности</a:t>
            </a:r>
            <a:r>
              <a:rPr lang="ru-RU" i="1" dirty="0" smtClean="0">
                <a:latin typeface="Times New Roman" panose="02020603050405020304" pitchFamily="18" charset="0"/>
                <a:cs typeface="Times New Roman" panose="02020603050405020304" pitchFamily="18" charset="0"/>
              </a:rPr>
              <a:t>;</a:t>
            </a:r>
            <a:endParaRPr lang="ru-RU" i="1" dirty="0">
              <a:latin typeface="Times New Roman" panose="02020603050405020304" pitchFamily="18" charset="0"/>
              <a:cs typeface="Times New Roman" panose="02020603050405020304" pitchFamily="18" charset="0"/>
            </a:endParaRPr>
          </a:p>
          <a:p>
            <a:r>
              <a:rPr lang="ru-RU" i="1" dirty="0">
                <a:latin typeface="Times New Roman" panose="02020603050405020304" pitchFamily="18" charset="0"/>
                <a:cs typeface="Times New Roman" panose="02020603050405020304" pitchFamily="18" charset="0"/>
              </a:rPr>
              <a:t>Данные документы прилагаются к акту обследования </a:t>
            </a:r>
            <a:r>
              <a:rPr lang="ru-RU" i="1" dirty="0" smtClean="0">
                <a:latin typeface="Times New Roman" panose="02020603050405020304" pitchFamily="18" charset="0"/>
                <a:cs typeface="Times New Roman" panose="02020603050405020304" pitchFamily="18" charset="0"/>
              </a:rPr>
              <a:t> </a:t>
            </a:r>
            <a:r>
              <a:rPr lang="ru-RU" i="1" dirty="0">
                <a:latin typeface="Times New Roman" panose="02020603050405020304" pitchFamily="18" charset="0"/>
                <a:cs typeface="Times New Roman" panose="02020603050405020304" pitchFamily="18" charset="0"/>
              </a:rPr>
              <a:t>условий </a:t>
            </a:r>
            <a:r>
              <a:rPr lang="ru-RU" i="1" dirty="0" smtClean="0">
                <a:latin typeface="Times New Roman" panose="02020603050405020304" pitchFamily="18" charset="0"/>
                <a:cs typeface="Times New Roman" panose="02020603050405020304" pitchFamily="18" charset="0"/>
              </a:rPr>
              <a:t> жизнедеятельности заявителя</a:t>
            </a:r>
            <a:r>
              <a:rPr lang="ru-RU" i="1" dirty="0">
                <a:latin typeface="Times New Roman" panose="02020603050405020304" pitchFamily="18" charset="0"/>
                <a:cs typeface="Times New Roman" panose="02020603050405020304" pitchFamily="18" charset="0"/>
              </a:rPr>
              <a:t>, составленному у него на дому работниками Центра.</a:t>
            </a:r>
          </a:p>
          <a:p>
            <a:r>
              <a:rPr lang="ru-RU" i="1" dirty="0">
                <a:latin typeface="Times New Roman" panose="02020603050405020304" pitchFamily="18" charset="0"/>
                <a:cs typeface="Times New Roman" panose="02020603050405020304" pitchFamily="18" charset="0"/>
              </a:rPr>
              <a:t>На каждого </a:t>
            </a:r>
            <a:r>
              <a:rPr lang="ru-RU" i="1" dirty="0" smtClean="0">
                <a:latin typeface="Times New Roman" panose="02020603050405020304" pitchFamily="18" charset="0"/>
                <a:cs typeface="Times New Roman" panose="02020603050405020304" pitchFamily="18" charset="0"/>
              </a:rPr>
              <a:t>получателя социальных услуг  </a:t>
            </a:r>
            <a:r>
              <a:rPr lang="ru-RU" i="1" dirty="0">
                <a:latin typeface="Times New Roman" panose="02020603050405020304" pitchFamily="18" charset="0"/>
                <a:cs typeface="Times New Roman" panose="02020603050405020304" pitchFamily="18" charset="0"/>
              </a:rPr>
              <a:t>оформляется </a:t>
            </a:r>
            <a:r>
              <a:rPr lang="ru-RU" i="1" dirty="0" smtClean="0">
                <a:latin typeface="Times New Roman" panose="02020603050405020304" pitchFamily="18" charset="0"/>
                <a:cs typeface="Times New Roman" panose="02020603050405020304" pitchFamily="18" charset="0"/>
              </a:rPr>
              <a:t>личное дело, содержащее </a:t>
            </a:r>
            <a:r>
              <a:rPr lang="ru-RU" i="1" dirty="0">
                <a:latin typeface="Times New Roman" panose="02020603050405020304" pitchFamily="18" charset="0"/>
                <a:cs typeface="Times New Roman" panose="02020603050405020304" pitchFamily="18" charset="0"/>
              </a:rPr>
              <a:t>вышеперечисленные </a:t>
            </a:r>
            <a:r>
              <a:rPr lang="ru-RU" i="1" dirty="0" smtClean="0">
                <a:latin typeface="Times New Roman" panose="02020603050405020304" pitchFamily="18" charset="0"/>
                <a:cs typeface="Times New Roman" panose="02020603050405020304" pitchFamily="18" charset="0"/>
              </a:rPr>
              <a:t>документы.</a:t>
            </a:r>
          </a:p>
          <a:p>
            <a:r>
              <a:rPr lang="ru-RU" i="1" dirty="0" smtClean="0">
                <a:latin typeface="Times New Roman" panose="02020603050405020304" pitchFamily="18" charset="0"/>
                <a:cs typeface="Times New Roman" panose="02020603050405020304" pitchFamily="18" charset="0"/>
              </a:rPr>
              <a:t>На каждого получателя социальных услуг разрабатывается индивидуальная программа, в которой указаны форма социального обслуживания, виды, объем, периодичность, условия, сроки предоставления социальных услуг, перечень рекомендуемых поставщиков социальных услуг, а также мероприятия по социальному сопровождению.</a:t>
            </a:r>
          </a:p>
          <a:p>
            <a:r>
              <a:rPr lang="ru-RU" i="1" dirty="0" smtClean="0">
                <a:latin typeface="Times New Roman" panose="02020603050405020304" pitchFamily="18" charset="0"/>
                <a:cs typeface="Times New Roman" panose="02020603050405020304" pitchFamily="18" charset="0"/>
              </a:rPr>
              <a:t>Социальные услуги предоставляются гражданину на основании договора о предоставлении социальных услуг, заключаемого между поставщиком социальных услуг и гражданином или его законным представителем.</a:t>
            </a:r>
            <a:endParaRPr lang="ru-RU" i="1" dirty="0">
              <a:latin typeface="Times New Roman" panose="02020603050405020304" pitchFamily="18" charset="0"/>
              <a:cs typeface="Times New Roman" panose="02020603050405020304" pitchFamily="18" charset="0"/>
            </a:endParaRPr>
          </a:p>
        </p:txBody>
      </p:sp>
      <p:sp>
        <p:nvSpPr>
          <p:cNvPr id="4" name="Нижний колонтитул 3"/>
          <p:cNvSpPr>
            <a:spLocks noGrp="1"/>
          </p:cNvSpPr>
          <p:nvPr>
            <p:ph type="ftr" sz="quarter" idx="11"/>
          </p:nvPr>
        </p:nvSpPr>
        <p:spPr/>
        <p:txBody>
          <a:bodyPr/>
          <a:lstStyle/>
          <a:p>
            <a:r>
              <a:rPr lang="ru-RU" smtClean="0"/>
              <a:t>ГБПОУ "Владикавказский торгово-экономический техникум"</a:t>
            </a:r>
            <a:endParaRPr lang="ru-RU" dirty="0"/>
          </a:p>
        </p:txBody>
      </p:sp>
    </p:spTree>
    <p:extLst>
      <p:ext uri="{BB962C8B-B14F-4D97-AF65-F5344CB8AC3E}">
        <p14:creationId xmlns:p14="http://schemas.microsoft.com/office/powerpoint/2010/main" val="3054716662"/>
      </p:ext>
    </p:extLst>
  </p:cSld>
  <p:clrMapOvr>
    <a:masterClrMapping/>
  </p:clrMapOvr>
  <p:transition spd="slow" advTm="5549">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444844" y="354398"/>
            <a:ext cx="9580605" cy="461665"/>
          </a:xfrm>
          <a:prstGeom prst="rect">
            <a:avLst/>
          </a:prstGeom>
        </p:spPr>
        <p:txBody>
          <a:bodyPr wrap="square">
            <a:spAutoFit/>
          </a:bodyPr>
          <a:lstStyle/>
          <a:p>
            <a:pPr marL="285750" indent="-285750" algn="ctr"/>
            <a:r>
              <a:rPr lang="ru-RU" sz="2400" i="1" dirty="0" smtClean="0">
                <a:latin typeface="Times New Roman" panose="02020603050405020304" pitchFamily="18" charset="0"/>
                <a:cs typeface="Times New Roman" panose="02020603050405020304" pitchFamily="18" charset="0"/>
              </a:rPr>
              <a:t>Организация досуга получателей социальных услуг  отделения</a:t>
            </a:r>
            <a:endParaRPr lang="ru-RU" sz="2400" i="1" dirty="0">
              <a:latin typeface="Times New Roman" panose="02020603050405020304" pitchFamily="18" charset="0"/>
              <a:cs typeface="Times New Roman" panose="02020603050405020304" pitchFamily="18" charset="0"/>
            </a:endParaRPr>
          </a:p>
        </p:txBody>
      </p:sp>
      <p:pic>
        <p:nvPicPr>
          <p:cNvPr id="29697" name="Picture 1" descr="C:\Users\1\Desktop\врем фото\P1020793.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99762" y="1155357"/>
            <a:ext cx="3251200" cy="2438400"/>
          </a:xfrm>
          <a:prstGeom prst="rect">
            <a:avLst/>
          </a:prstGeom>
          <a:noFill/>
        </p:spPr>
      </p:pic>
      <p:pic>
        <p:nvPicPr>
          <p:cNvPr id="29699" name="Picture 3" descr="C:\Users\1\Desktop\ХОР\DSCN2786.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929449" y="1186248"/>
            <a:ext cx="3249600" cy="2437200"/>
          </a:xfrm>
          <a:prstGeom prst="rect">
            <a:avLst/>
          </a:prstGeom>
          <a:noFill/>
        </p:spPr>
      </p:pic>
      <p:pic>
        <p:nvPicPr>
          <p:cNvPr id="29700" name="Picture 4" descr="C:\Users\1\Desktop\ОСРПГ и И\скандинавская ходьба соц туризм\hodba1.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402254" y="1170029"/>
            <a:ext cx="3248498" cy="2437200"/>
          </a:xfrm>
          <a:prstGeom prst="rect">
            <a:avLst/>
          </a:prstGeom>
          <a:noFill/>
        </p:spPr>
      </p:pic>
      <p:pic>
        <p:nvPicPr>
          <p:cNvPr id="29701" name="Picture 5" descr="C:\Users\1\Desktop\мероприятия\фото с камеры\107NIKON\DSCN3146.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94270" y="3789405"/>
            <a:ext cx="3249600" cy="2437200"/>
          </a:xfrm>
          <a:prstGeom prst="rect">
            <a:avLst/>
          </a:prstGeom>
          <a:noFill/>
        </p:spPr>
      </p:pic>
      <p:pic>
        <p:nvPicPr>
          <p:cNvPr id="29703" name="Picture 7" descr="C:\Users\1\Desktop\ветераны\Фото 9 мая 2013г\DSCN1882.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921210" y="3789405"/>
            <a:ext cx="3249600" cy="2437200"/>
          </a:xfrm>
          <a:prstGeom prst="rect">
            <a:avLst/>
          </a:prstGeom>
          <a:noFill/>
        </p:spPr>
      </p:pic>
      <p:pic>
        <p:nvPicPr>
          <p:cNvPr id="29704" name="Picture 8" descr="C:\Users\1\Desktop\ОСРПГ и И\масленица 2017\20170222_131230.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7372866" y="3781167"/>
            <a:ext cx="3311610" cy="2437200"/>
          </a:xfrm>
          <a:prstGeom prst="rect">
            <a:avLst/>
          </a:prstGeom>
          <a:noFill/>
        </p:spPr>
      </p:pic>
      <p:sp>
        <p:nvSpPr>
          <p:cNvPr id="2" name="Нижний колонтитул 1"/>
          <p:cNvSpPr>
            <a:spLocks noGrp="1"/>
          </p:cNvSpPr>
          <p:nvPr>
            <p:ph type="ftr" sz="quarter" idx="11"/>
          </p:nvPr>
        </p:nvSpPr>
        <p:spPr/>
        <p:txBody>
          <a:bodyPr/>
          <a:lstStyle/>
          <a:p>
            <a:r>
              <a:rPr lang="ru-RU" smtClean="0"/>
              <a:t>ГБПОУ "Владикавказский торгово-экономический техникум"</a:t>
            </a:r>
            <a:endParaRPr lang="ru-RU" dirty="0"/>
          </a:p>
        </p:txBody>
      </p:sp>
    </p:spTree>
    <p:extLst>
      <p:ext uri="{BB962C8B-B14F-4D97-AF65-F5344CB8AC3E}">
        <p14:creationId xmlns:p14="http://schemas.microsoft.com/office/powerpoint/2010/main" val="3202849960"/>
      </p:ext>
    </p:extLst>
  </p:cSld>
  <p:clrMapOvr>
    <a:masterClrMapping/>
  </p:clrMapOvr>
  <p:transition spd="slow" advTm="5549">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6111" y="452718"/>
            <a:ext cx="9404723" cy="1175666"/>
          </a:xfrm>
        </p:spPr>
        <p:txBody>
          <a:bodyPr/>
          <a:lstStyle/>
          <a:p>
            <a:r>
              <a:rPr lang="ru-RU" sz="3600" dirty="0" smtClean="0">
                <a:latin typeface="Times New Roman" panose="02020603050405020304" pitchFamily="18" charset="0"/>
                <a:cs typeface="Times New Roman" panose="02020603050405020304" pitchFamily="18" charset="0"/>
              </a:rPr>
              <a:t>Отделения социального обслуживания на дому (ОСОНД № 1, 2, 3)</a:t>
            </a:r>
            <a:endParaRPr lang="ru-RU" sz="3600" dirty="0">
              <a:latin typeface="Times New Roman" panose="02020603050405020304" pitchFamily="18" charset="0"/>
              <a:cs typeface="Times New Roman" panose="02020603050405020304" pitchFamily="18" charset="0"/>
            </a:endParaRPr>
          </a:p>
        </p:txBody>
      </p:sp>
      <p:pic>
        <p:nvPicPr>
          <p:cNvPr id="7" name="Объект 6"/>
          <p:cNvPicPr>
            <a:picLocks noGrp="1" noChangeAspect="1"/>
          </p:cNvPicPr>
          <p:nvPr>
            <p:ph sz="half" idx="2"/>
          </p:nvPr>
        </p:nvPicPr>
        <p:blipFill>
          <a:blip r:embed="rId2">
            <a:extLst>
              <a:ext uri="{28A0092B-C50C-407E-A947-70E740481C1C}">
                <a14:useLocalDpi xmlns:a14="http://schemas.microsoft.com/office/drawing/2010/main"/>
              </a:ext>
            </a:extLst>
          </a:blip>
          <a:stretch>
            <a:fillRect/>
          </a:stretch>
        </p:blipFill>
        <p:spPr>
          <a:xfrm>
            <a:off x="371475" y="2079321"/>
            <a:ext cx="5290289" cy="3983276"/>
          </a:xfrm>
        </p:spPr>
      </p:pic>
      <p:pic>
        <p:nvPicPr>
          <p:cNvPr id="8" name="Объект 7"/>
          <p:cNvPicPr>
            <a:picLocks noGrp="1" noChangeAspect="1"/>
          </p:cNvPicPr>
          <p:nvPr>
            <p:ph sz="quarter" idx="4"/>
          </p:nvPr>
        </p:nvPicPr>
        <p:blipFill>
          <a:blip r:embed="rId3" cstate="email">
            <a:extLst>
              <a:ext uri="{28A0092B-C50C-407E-A947-70E740481C1C}">
                <a14:useLocalDpi xmlns:a14="http://schemas.microsoft.com/office/drawing/2010/main"/>
              </a:ext>
            </a:extLst>
          </a:blip>
          <a:stretch>
            <a:fillRect/>
          </a:stretch>
        </p:blipFill>
        <p:spPr>
          <a:xfrm>
            <a:off x="6096920" y="2079321"/>
            <a:ext cx="5001139" cy="3983276"/>
          </a:xfrm>
        </p:spPr>
      </p:pic>
      <p:sp>
        <p:nvSpPr>
          <p:cNvPr id="3" name="Нижний колонтитул 2"/>
          <p:cNvSpPr>
            <a:spLocks noGrp="1"/>
          </p:cNvSpPr>
          <p:nvPr>
            <p:ph type="ftr" sz="quarter" idx="11"/>
          </p:nvPr>
        </p:nvSpPr>
        <p:spPr/>
        <p:txBody>
          <a:bodyPr/>
          <a:lstStyle/>
          <a:p>
            <a:r>
              <a:rPr lang="ru-RU" smtClean="0"/>
              <a:t>ГБПОУ "Владикавказский торгово-экономический техникум"</a:t>
            </a:r>
            <a:endParaRPr lang="ru-RU" dirty="0"/>
          </a:p>
        </p:txBody>
      </p:sp>
    </p:spTree>
    <p:extLst>
      <p:ext uri="{BB962C8B-B14F-4D97-AF65-F5344CB8AC3E}">
        <p14:creationId xmlns:p14="http://schemas.microsoft.com/office/powerpoint/2010/main" val="3835757034"/>
      </p:ext>
    </p:extLst>
  </p:cSld>
  <p:clrMapOvr>
    <a:masterClrMapping/>
  </p:clrMapOvr>
  <p:transition spd="slow" advTm="5549">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6111" y="452718"/>
            <a:ext cx="11140881" cy="6085868"/>
          </a:xfrm>
        </p:spPr>
        <p:txBody>
          <a:bodyPr/>
          <a:lstStyle/>
          <a:p>
            <a:r>
              <a:rPr lang="ru-RU" i="1" dirty="0" smtClean="0">
                <a:latin typeface="Times New Roman" panose="02020603050405020304" pitchFamily="18" charset="0"/>
                <a:cs typeface="Times New Roman" panose="02020603050405020304" pitchFamily="18" charset="0"/>
              </a:rPr>
              <a:t>Отделения предназначены для временного или постоянного предоставления социальных услуг в форме социального обслуживания на дому гражданам, признанным нуждающимися в социальном обслуживании согласно действующему законодательству (ст.15 ФЗ от 28.12.2013 г. № 442).</a:t>
            </a:r>
            <a:endParaRPr lang="ru-RU" i="1" dirty="0">
              <a:latin typeface="Times New Roman" panose="02020603050405020304" pitchFamily="18" charset="0"/>
              <a:cs typeface="Times New Roman" panose="02020603050405020304" pitchFamily="18" charset="0"/>
            </a:endParaRPr>
          </a:p>
        </p:txBody>
      </p:sp>
      <p:sp>
        <p:nvSpPr>
          <p:cNvPr id="3" name="Нижний колонтитул 2"/>
          <p:cNvSpPr>
            <a:spLocks noGrp="1"/>
          </p:cNvSpPr>
          <p:nvPr>
            <p:ph type="ftr" sz="quarter" idx="11"/>
          </p:nvPr>
        </p:nvSpPr>
        <p:spPr/>
        <p:txBody>
          <a:bodyPr/>
          <a:lstStyle/>
          <a:p>
            <a:r>
              <a:rPr lang="ru-RU" smtClean="0"/>
              <a:t>ГБПОУ "Владикавказский торгово-экономический техникум"</a:t>
            </a:r>
            <a:endParaRPr lang="ru-RU" dirty="0"/>
          </a:p>
        </p:txBody>
      </p:sp>
    </p:spTree>
    <p:extLst>
      <p:ext uri="{BB962C8B-B14F-4D97-AF65-F5344CB8AC3E}">
        <p14:creationId xmlns:p14="http://schemas.microsoft.com/office/powerpoint/2010/main" val="1130432700"/>
      </p:ext>
    </p:extLst>
  </p:cSld>
  <p:clrMapOvr>
    <a:masterClrMapping/>
  </p:clrMapOvr>
  <p:transition spd="slow" advTm="5549">
    <p:dissolv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35892" y="322991"/>
            <a:ext cx="6540619" cy="646331"/>
          </a:xfrm>
          <a:prstGeom prst="rect">
            <a:avLst/>
          </a:prstGeom>
        </p:spPr>
        <p:txBody>
          <a:bodyPr wrap="square">
            <a:spAutoFit/>
          </a:bodyPr>
          <a:lstStyle/>
          <a:p>
            <a:r>
              <a:rPr lang="ru-RU" sz="3600" i="1" dirty="0">
                <a:latin typeface="Times New Roman" panose="02020603050405020304" pitchFamily="18" charset="0"/>
                <a:cs typeface="Times New Roman" panose="02020603050405020304" pitchFamily="18" charset="0"/>
              </a:rPr>
              <a:t>Основные задачи отделения:</a:t>
            </a:r>
          </a:p>
        </p:txBody>
      </p:sp>
      <p:sp>
        <p:nvSpPr>
          <p:cNvPr id="3" name="Прямоугольник 2"/>
          <p:cNvSpPr/>
          <p:nvPr/>
        </p:nvSpPr>
        <p:spPr>
          <a:xfrm>
            <a:off x="485259" y="1210340"/>
            <a:ext cx="11477625" cy="4524315"/>
          </a:xfrm>
          <a:prstGeom prst="rect">
            <a:avLst/>
          </a:prstGeom>
        </p:spPr>
        <p:txBody>
          <a:bodyPr wrap="square">
            <a:spAutoFit/>
          </a:bodyPr>
          <a:lstStyle/>
          <a:p>
            <a:pPr marL="342900" indent="-342900">
              <a:buFont typeface="Wingdings" panose="05000000000000000000" pitchFamily="2" charset="2"/>
              <a:buChar char="§"/>
            </a:pPr>
            <a:r>
              <a:rPr lang="ru-RU" sz="2400" i="1" dirty="0">
                <a:latin typeface="Times New Roman" panose="02020603050405020304" pitchFamily="18" charset="0"/>
                <a:cs typeface="Times New Roman" panose="02020603050405020304" pitchFamily="18" charset="0"/>
              </a:rPr>
              <a:t>выявление и учет пенсионеров и инвалидов, нуждающихся в обслуживании на дому;</a:t>
            </a:r>
          </a:p>
          <a:p>
            <a:pPr marL="342900" indent="-342900">
              <a:buFont typeface="Wingdings" panose="05000000000000000000" pitchFamily="2" charset="2"/>
              <a:buChar char="§"/>
            </a:pPr>
            <a:r>
              <a:rPr lang="ru-RU" sz="2400" i="1" dirty="0">
                <a:latin typeface="Times New Roman" panose="02020603050405020304" pitchFamily="18" charset="0"/>
                <a:cs typeface="Times New Roman" panose="02020603050405020304" pitchFamily="18" charset="0"/>
              </a:rPr>
              <a:t>оказание помощи пенсионерам и инвалидам на дому по организации питания, </a:t>
            </a:r>
            <a:r>
              <a:rPr lang="ru-RU" sz="2400" i="1" dirty="0" smtClean="0">
                <a:latin typeface="Times New Roman" panose="02020603050405020304" pitchFamily="18" charset="0"/>
                <a:cs typeface="Times New Roman" panose="02020603050405020304" pitchFamily="18" charset="0"/>
              </a:rPr>
              <a:t>быта, </a:t>
            </a:r>
            <a:r>
              <a:rPr lang="ru-RU" sz="2400" i="1" dirty="0">
                <a:latin typeface="Times New Roman" panose="02020603050405020304" pitchFamily="18" charset="0"/>
                <a:cs typeface="Times New Roman" panose="02020603050405020304" pitchFamily="18" charset="0"/>
              </a:rPr>
              <a:t>содействие в получении мер социальной поддержки;</a:t>
            </a:r>
          </a:p>
          <a:p>
            <a:pPr marL="342900" indent="-342900">
              <a:buFont typeface="Wingdings" panose="05000000000000000000" pitchFamily="2" charset="2"/>
              <a:buChar char="§"/>
            </a:pPr>
            <a:r>
              <a:rPr lang="ru-RU" sz="2400" i="1" dirty="0">
                <a:latin typeface="Times New Roman" panose="02020603050405020304" pitchFamily="18" charset="0"/>
                <a:cs typeface="Times New Roman" panose="02020603050405020304" pitchFamily="18" charset="0"/>
              </a:rPr>
              <a:t>оказание социально-медицинских, санитарно-гигиенических </a:t>
            </a:r>
            <a:r>
              <a:rPr lang="ru-RU" sz="2400" i="1" dirty="0" smtClean="0">
                <a:latin typeface="Times New Roman" panose="02020603050405020304" pitchFamily="18" charset="0"/>
                <a:cs typeface="Times New Roman" panose="02020603050405020304" pitchFamily="18" charset="0"/>
              </a:rPr>
              <a:t>услуг;</a:t>
            </a:r>
            <a:endParaRPr lang="ru-RU" sz="2400" i="1"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
            </a:pPr>
            <a:r>
              <a:rPr lang="ru-RU" sz="2400" i="1" dirty="0">
                <a:latin typeface="Times New Roman" panose="02020603050405020304" pitchFamily="18" charset="0"/>
                <a:cs typeface="Times New Roman" panose="02020603050405020304" pitchFamily="18" charset="0"/>
              </a:rPr>
              <a:t>оказание содействия в предоставлении правовых услуг и мер социальной поддержки, установленных действующим законодательством;</a:t>
            </a:r>
          </a:p>
          <a:p>
            <a:pPr marL="342900" indent="-342900">
              <a:buFont typeface="Wingdings" panose="05000000000000000000" pitchFamily="2" charset="2"/>
              <a:buChar char="§"/>
            </a:pPr>
            <a:r>
              <a:rPr lang="ru-RU" sz="2400" i="1" dirty="0">
                <a:latin typeface="Times New Roman" panose="02020603050405020304" pitchFamily="18" charset="0"/>
                <a:cs typeface="Times New Roman" panose="02020603050405020304" pitchFamily="18" charset="0"/>
              </a:rPr>
              <a:t>оказание содействия в организации ритуальных услуг;</a:t>
            </a:r>
          </a:p>
          <a:p>
            <a:pPr marL="342900" indent="-342900">
              <a:buFont typeface="Wingdings" panose="05000000000000000000" pitchFamily="2" charset="2"/>
              <a:buChar char="§"/>
            </a:pPr>
            <a:r>
              <a:rPr lang="ru-RU" sz="2400" i="1" dirty="0">
                <a:latin typeface="Times New Roman" panose="02020603050405020304" pitchFamily="18" charset="0"/>
                <a:cs typeface="Times New Roman" panose="02020603050405020304" pitchFamily="18" charset="0"/>
              </a:rPr>
              <a:t>создание условий для отправления религиозных обрядов;</a:t>
            </a:r>
          </a:p>
          <a:p>
            <a:pPr marL="342900" indent="-342900">
              <a:buFont typeface="Wingdings" panose="05000000000000000000" pitchFamily="2" charset="2"/>
              <a:buChar char="§"/>
            </a:pPr>
            <a:r>
              <a:rPr lang="ru-RU" sz="2400" i="1" dirty="0">
                <a:latin typeface="Times New Roman" panose="02020603050405020304" pitchFamily="18" charset="0"/>
                <a:cs typeface="Times New Roman" panose="02020603050405020304" pitchFamily="18" charset="0"/>
              </a:rPr>
              <a:t>предоставление дополнительных </a:t>
            </a:r>
            <a:r>
              <a:rPr lang="ru-RU" sz="2400" i="1" dirty="0" smtClean="0">
                <a:latin typeface="Times New Roman" panose="02020603050405020304" pitchFamily="18" charset="0"/>
                <a:cs typeface="Times New Roman" panose="02020603050405020304" pitchFamily="18" charset="0"/>
              </a:rPr>
              <a:t>услуг;</a:t>
            </a:r>
          </a:p>
          <a:p>
            <a:pPr marL="342900" indent="-342900">
              <a:buFont typeface="Wingdings" panose="05000000000000000000" pitchFamily="2" charset="2"/>
              <a:buChar char="§"/>
            </a:pPr>
            <a:r>
              <a:rPr lang="ru-RU" sz="2400" i="1" dirty="0" smtClean="0">
                <a:latin typeface="Times New Roman" panose="02020603050405020304" pitchFamily="18" charset="0"/>
                <a:cs typeface="Times New Roman" panose="02020603050405020304" pitchFamily="18" charset="0"/>
              </a:rPr>
              <a:t>привлечение различных государственных, муниципальных и государственных структур к решению вопросов оказания социальной помощи гражданам в рамках межведомственного взаимодействия (социальное сопровождение).</a:t>
            </a:r>
            <a:endParaRPr lang="ru-RU" sz="2400" i="1" dirty="0">
              <a:latin typeface="Times New Roman" panose="02020603050405020304" pitchFamily="18" charset="0"/>
              <a:cs typeface="Times New Roman" panose="02020603050405020304" pitchFamily="18" charset="0"/>
            </a:endParaRPr>
          </a:p>
        </p:txBody>
      </p:sp>
      <p:sp>
        <p:nvSpPr>
          <p:cNvPr id="4" name="Нижний колонтитул 3"/>
          <p:cNvSpPr>
            <a:spLocks noGrp="1"/>
          </p:cNvSpPr>
          <p:nvPr>
            <p:ph type="ftr" sz="quarter" idx="11"/>
          </p:nvPr>
        </p:nvSpPr>
        <p:spPr/>
        <p:txBody>
          <a:bodyPr/>
          <a:lstStyle/>
          <a:p>
            <a:r>
              <a:rPr lang="ru-RU" smtClean="0"/>
              <a:t>ГБПОУ "Владикавказский торгово-экономический техникум"</a:t>
            </a:r>
            <a:endParaRPr lang="ru-RU" dirty="0"/>
          </a:p>
        </p:txBody>
      </p:sp>
    </p:spTree>
    <p:extLst>
      <p:ext uri="{BB962C8B-B14F-4D97-AF65-F5344CB8AC3E}">
        <p14:creationId xmlns:p14="http://schemas.microsoft.com/office/powerpoint/2010/main" val="311514082"/>
      </p:ext>
    </p:extLst>
  </p:cSld>
  <p:clrMapOvr>
    <a:masterClrMapping/>
  </p:clrMapOvr>
  <p:transition spd="slow" advTm="5549">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04900" y="276136"/>
            <a:ext cx="9658349" cy="830997"/>
          </a:xfrm>
          <a:prstGeom prst="rect">
            <a:avLst/>
          </a:prstGeom>
        </p:spPr>
        <p:txBody>
          <a:bodyPr wrap="square">
            <a:spAutoFit/>
          </a:bodyPr>
          <a:lstStyle/>
          <a:p>
            <a:r>
              <a:rPr lang="ru-RU" sz="2400" i="1" dirty="0">
                <a:latin typeface="Times New Roman" panose="02020603050405020304" pitchFamily="18" charset="0"/>
                <a:cs typeface="Times New Roman" panose="02020603050405020304" pitchFamily="18" charset="0"/>
              </a:rPr>
              <a:t>Принятие (зачисление) граждан на обслуживание в отделения </a:t>
            </a:r>
            <a:r>
              <a:rPr lang="ru-RU" sz="2400" i="1" dirty="0" smtClean="0">
                <a:latin typeface="Times New Roman" panose="02020603050405020304" pitchFamily="18" charset="0"/>
                <a:cs typeface="Times New Roman" panose="02020603050405020304" pitchFamily="18" charset="0"/>
              </a:rPr>
              <a:t>социального обслуживания </a:t>
            </a:r>
            <a:r>
              <a:rPr lang="ru-RU" sz="2400" i="1" dirty="0">
                <a:latin typeface="Times New Roman" panose="02020603050405020304" pitchFamily="18" charset="0"/>
                <a:cs typeface="Times New Roman" panose="02020603050405020304" pitchFamily="18" charset="0"/>
              </a:rPr>
              <a:t>на дому производится на основании:</a:t>
            </a:r>
          </a:p>
        </p:txBody>
      </p:sp>
      <p:sp>
        <p:nvSpPr>
          <p:cNvPr id="3" name="Прямоугольник 2"/>
          <p:cNvSpPr/>
          <p:nvPr/>
        </p:nvSpPr>
        <p:spPr>
          <a:xfrm>
            <a:off x="314324" y="1246376"/>
            <a:ext cx="11239500" cy="5324535"/>
          </a:xfrm>
          <a:prstGeom prst="rect">
            <a:avLst/>
          </a:prstGeom>
        </p:spPr>
        <p:txBody>
          <a:bodyPr wrap="square">
            <a:spAutoFit/>
          </a:bodyPr>
          <a:lstStyle/>
          <a:p>
            <a:pPr marL="342900" indent="-342900">
              <a:buFont typeface="Wingdings" panose="05000000000000000000" pitchFamily="2" charset="2"/>
              <a:buChar char="Ø"/>
            </a:pPr>
            <a:r>
              <a:rPr lang="ru-RU" sz="2000" i="1" dirty="0">
                <a:latin typeface="Times New Roman" panose="02020603050405020304" pitchFamily="18" charset="0"/>
                <a:cs typeface="Times New Roman" panose="02020603050405020304" pitchFamily="18" charset="0"/>
              </a:rPr>
              <a:t>личного </a:t>
            </a:r>
            <a:r>
              <a:rPr lang="ru-RU" sz="2000" i="1" dirty="0" smtClean="0">
                <a:latin typeface="Times New Roman" panose="02020603050405020304" pitchFamily="18" charset="0"/>
                <a:cs typeface="Times New Roman" panose="02020603050405020304" pitchFamily="18" charset="0"/>
              </a:rPr>
              <a:t>(или </a:t>
            </a:r>
            <a:r>
              <a:rPr lang="ru-RU" sz="2000" i="1" dirty="0">
                <a:latin typeface="Times New Roman" panose="02020603050405020304" pitchFamily="18" charset="0"/>
                <a:cs typeface="Times New Roman" panose="02020603050405020304" pitchFamily="18" charset="0"/>
              </a:rPr>
              <a:t>законного </a:t>
            </a:r>
            <a:r>
              <a:rPr lang="ru-RU" sz="2000" i="1" dirty="0" smtClean="0">
                <a:latin typeface="Times New Roman" panose="02020603050405020304" pitchFamily="18" charset="0"/>
                <a:cs typeface="Times New Roman" panose="02020603050405020304" pitchFamily="18" charset="0"/>
              </a:rPr>
              <a:t>представителя) </a:t>
            </a:r>
            <a:r>
              <a:rPr lang="ru-RU" sz="2000" i="1" dirty="0">
                <a:latin typeface="Times New Roman" panose="02020603050405020304" pitchFamily="18" charset="0"/>
                <a:cs typeface="Times New Roman" panose="02020603050405020304" pitchFamily="18" charset="0"/>
              </a:rPr>
              <a:t>письменного заявления </a:t>
            </a:r>
            <a:r>
              <a:rPr lang="ru-RU" sz="2000" i="1" dirty="0" smtClean="0">
                <a:latin typeface="Times New Roman" panose="02020603050405020304" pitchFamily="18" charset="0"/>
                <a:cs typeface="Times New Roman" panose="02020603050405020304" pitchFamily="18" charset="0"/>
              </a:rPr>
              <a:t>на </a:t>
            </a:r>
            <a:r>
              <a:rPr lang="ru-RU" sz="2000" i="1" dirty="0">
                <a:latin typeface="Times New Roman" panose="02020603050405020304" pitchFamily="18" charset="0"/>
                <a:cs typeface="Times New Roman" panose="02020603050405020304" pitchFamily="18" charset="0"/>
              </a:rPr>
              <a:t>имя директора Учреждения о принятии на учет и предоставлении социальных услуг;</a:t>
            </a:r>
          </a:p>
          <a:p>
            <a:pPr marL="342900" indent="-342900">
              <a:buFont typeface="Wingdings" panose="05000000000000000000" pitchFamily="2" charset="2"/>
              <a:buChar char="Ø"/>
            </a:pPr>
            <a:r>
              <a:rPr lang="ru-RU" sz="2000" i="1" dirty="0">
                <a:latin typeface="Times New Roman" panose="02020603050405020304" pitchFamily="18" charset="0"/>
                <a:cs typeface="Times New Roman" panose="02020603050405020304" pitchFamily="18" charset="0"/>
              </a:rPr>
              <a:t>документ, удостоверяющий личность;</a:t>
            </a:r>
          </a:p>
          <a:p>
            <a:pPr marL="342900" indent="-342900">
              <a:buFont typeface="Wingdings" panose="05000000000000000000" pitchFamily="2" charset="2"/>
              <a:buChar char="Ø"/>
            </a:pPr>
            <a:r>
              <a:rPr lang="ru-RU" sz="2000" i="1" dirty="0">
                <a:latin typeface="Times New Roman" panose="02020603050405020304" pitchFamily="18" charset="0"/>
                <a:cs typeface="Times New Roman" panose="02020603050405020304" pitchFamily="18" charset="0"/>
              </a:rPr>
              <a:t>заключения лечебно-профилактического учреждения по месту жительства о состоянии здоровья, об отсутствии медицинских противопоказаний к принятию на обслуживание и о необходимости постоянного постороннего ухода и обслуживания вследствие частичной или полной утраты способности к самообслуживанию;</a:t>
            </a:r>
          </a:p>
          <a:p>
            <a:pPr marL="342900" indent="-342900">
              <a:buFont typeface="Wingdings" panose="05000000000000000000" pitchFamily="2" charset="2"/>
              <a:buChar char="Ø"/>
            </a:pPr>
            <a:r>
              <a:rPr lang="ru-RU" sz="2000" i="1" dirty="0">
                <a:latin typeface="Times New Roman" panose="02020603050405020304" pitchFamily="18" charset="0"/>
                <a:cs typeface="Times New Roman" panose="02020603050405020304" pitchFamily="18" charset="0"/>
              </a:rPr>
              <a:t>акт </a:t>
            </a:r>
            <a:r>
              <a:rPr lang="ru-RU" sz="2000" i="1" dirty="0" smtClean="0">
                <a:latin typeface="Times New Roman" panose="02020603050405020304" pitchFamily="18" charset="0"/>
                <a:cs typeface="Times New Roman" panose="02020603050405020304" pitchFamily="18" charset="0"/>
              </a:rPr>
              <a:t> обследования условий жизнедеятельности;</a:t>
            </a:r>
            <a:endParaRPr lang="ru-RU" sz="2000" i="1"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r>
              <a:rPr lang="ru-RU" sz="2000" i="1" dirty="0">
                <a:latin typeface="Times New Roman" panose="02020603050405020304" pitchFamily="18" charset="0"/>
                <a:cs typeface="Times New Roman" panose="02020603050405020304" pitchFamily="18" charset="0"/>
              </a:rPr>
              <a:t>справки, свидетельства, удостоверения или другого документа установленного образца о праве на меры социальной поддержки в соответствии с действующим законодательством;</a:t>
            </a:r>
          </a:p>
          <a:p>
            <a:pPr marL="342900" indent="-342900">
              <a:buFont typeface="Wingdings" panose="05000000000000000000" pitchFamily="2" charset="2"/>
              <a:buChar char="Ø"/>
            </a:pPr>
            <a:r>
              <a:rPr lang="ru-RU" sz="2000" i="1" dirty="0">
                <a:latin typeface="Times New Roman" panose="02020603050405020304" pitchFamily="18" charset="0"/>
                <a:cs typeface="Times New Roman" panose="02020603050405020304" pitchFamily="18" charset="0"/>
              </a:rPr>
              <a:t>справка (для пенсионеров), выданной органом, осуществляющим пенсионное обеспечение, о размере пенсии, в том числе с учетом надбавок, справка об иных имеющихся доходах;</a:t>
            </a:r>
          </a:p>
          <a:p>
            <a:pPr marL="342900" indent="-342900">
              <a:buFont typeface="Wingdings" panose="05000000000000000000" pitchFamily="2" charset="2"/>
              <a:buChar char="Ø"/>
            </a:pPr>
            <a:r>
              <a:rPr lang="ru-RU" sz="2000" i="1" dirty="0">
                <a:latin typeface="Times New Roman" panose="02020603050405020304" pitchFamily="18" charset="0"/>
                <a:cs typeface="Times New Roman" panose="02020603050405020304" pitchFamily="18" charset="0"/>
              </a:rPr>
              <a:t>справки о доходах членов семьи, с которыми проживает гражданин;</a:t>
            </a:r>
          </a:p>
          <a:p>
            <a:pPr marL="342900" indent="-342900">
              <a:buFont typeface="Wingdings" panose="05000000000000000000" pitchFamily="2" charset="2"/>
              <a:buChar char="Ø"/>
            </a:pPr>
            <a:r>
              <a:rPr lang="ru-RU" sz="2000" i="1" dirty="0">
                <a:latin typeface="Times New Roman" panose="02020603050405020304" pitchFamily="18" charset="0"/>
                <a:cs typeface="Times New Roman" panose="02020603050405020304" pitchFamily="18" charset="0"/>
              </a:rPr>
              <a:t>справки о составе семьи, заверенной органом выдавшим ее;</a:t>
            </a:r>
          </a:p>
          <a:p>
            <a:pPr marL="342900" indent="-342900">
              <a:buFont typeface="Wingdings" panose="05000000000000000000" pitchFamily="2" charset="2"/>
              <a:buChar char="Ø"/>
            </a:pPr>
            <a:r>
              <a:rPr lang="ru-RU" sz="2000" i="1" dirty="0">
                <a:latin typeface="Times New Roman" panose="02020603050405020304" pitchFamily="18" charset="0"/>
                <a:cs typeface="Times New Roman" panose="02020603050405020304" pitchFamily="18" charset="0"/>
              </a:rPr>
              <a:t>иные документы, необходимые для подтверждения статуса, условий проживания, материального положения, о степени родства и (или) свойства членов семьи, их совместном проживании и ведении совместного хозяйства.</a:t>
            </a:r>
          </a:p>
        </p:txBody>
      </p:sp>
      <p:sp>
        <p:nvSpPr>
          <p:cNvPr id="4" name="Нижний колонтитул 3"/>
          <p:cNvSpPr>
            <a:spLocks noGrp="1"/>
          </p:cNvSpPr>
          <p:nvPr>
            <p:ph type="ftr" sz="quarter" idx="11"/>
          </p:nvPr>
        </p:nvSpPr>
        <p:spPr/>
        <p:txBody>
          <a:bodyPr/>
          <a:lstStyle/>
          <a:p>
            <a:r>
              <a:rPr lang="ru-RU" smtClean="0"/>
              <a:t>ГБПОУ "Владикавказский торгово-экономический техникум"</a:t>
            </a:r>
            <a:endParaRPr lang="ru-RU" dirty="0"/>
          </a:p>
        </p:txBody>
      </p:sp>
    </p:spTree>
    <p:extLst>
      <p:ext uri="{BB962C8B-B14F-4D97-AF65-F5344CB8AC3E}">
        <p14:creationId xmlns:p14="http://schemas.microsoft.com/office/powerpoint/2010/main" val="2914452399"/>
      </p:ext>
    </p:extLst>
  </p:cSld>
  <p:clrMapOvr>
    <a:masterClrMapping/>
  </p:clrMapOvr>
  <p:transition spd="slow" advTm="5549">
    <p:dissolv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6111" y="250521"/>
            <a:ext cx="9404723" cy="1478071"/>
          </a:xfrm>
        </p:spPr>
        <p:txBody>
          <a:bodyPr/>
          <a:lstStyle/>
          <a:p>
            <a:r>
              <a:rPr lang="ru-RU" sz="3200" i="1" dirty="0" smtClean="0">
                <a:latin typeface="Times New Roman" panose="02020603050405020304" pitchFamily="18" charset="0"/>
                <a:cs typeface="Times New Roman" panose="02020603050405020304" pitchFamily="18" charset="0"/>
              </a:rPr>
              <a:t>Отделение социальной помощи семье и детям, в том числе с ограниченными возможностями здоровья</a:t>
            </a:r>
            <a:endParaRPr lang="ru-RU" sz="3200" i="1" dirty="0">
              <a:latin typeface="Times New Roman" panose="02020603050405020304" pitchFamily="18" charset="0"/>
              <a:cs typeface="Times New Roman" panose="02020603050405020304" pitchFamily="18" charset="0"/>
            </a:endParaRPr>
          </a:p>
        </p:txBody>
      </p:sp>
      <p:pic>
        <p:nvPicPr>
          <p:cNvPr id="7" name="Объект 6"/>
          <p:cNvPicPr>
            <a:picLocks noGrp="1" noChangeAspect="1"/>
          </p:cNvPicPr>
          <p:nvPr>
            <p:ph sz="half" idx="2"/>
          </p:nvPr>
        </p:nvPicPr>
        <p:blipFill>
          <a:blip r:embed="rId2" cstate="email">
            <a:extLst>
              <a:ext uri="{28A0092B-C50C-407E-A947-70E740481C1C}">
                <a14:useLocalDpi xmlns:a14="http://schemas.microsoft.com/office/drawing/2010/main"/>
              </a:ext>
            </a:extLst>
          </a:blip>
          <a:stretch>
            <a:fillRect/>
          </a:stretch>
        </p:blipFill>
        <p:spPr>
          <a:xfrm>
            <a:off x="646111" y="1916482"/>
            <a:ext cx="4852989" cy="3868169"/>
          </a:xfrm>
        </p:spPr>
      </p:pic>
      <p:pic>
        <p:nvPicPr>
          <p:cNvPr id="8" name="Объект 7"/>
          <p:cNvPicPr>
            <a:picLocks noGrp="1" noChangeAspect="1"/>
          </p:cNvPicPr>
          <p:nvPr>
            <p:ph sz="quarter" idx="4"/>
          </p:nvPr>
        </p:nvPicPr>
        <p:blipFill>
          <a:blip r:embed="rId3" cstate="email">
            <a:extLst>
              <a:ext uri="{28A0092B-C50C-407E-A947-70E740481C1C}">
                <a14:useLocalDpi xmlns:a14="http://schemas.microsoft.com/office/drawing/2010/main"/>
              </a:ext>
            </a:extLst>
          </a:blip>
          <a:stretch>
            <a:fillRect/>
          </a:stretch>
        </p:blipFill>
        <p:spPr>
          <a:xfrm>
            <a:off x="5654675" y="1916483"/>
            <a:ext cx="5017500" cy="3868170"/>
          </a:xfrm>
        </p:spPr>
      </p:pic>
      <p:sp>
        <p:nvSpPr>
          <p:cNvPr id="3" name="Нижний колонтитул 2"/>
          <p:cNvSpPr>
            <a:spLocks noGrp="1"/>
          </p:cNvSpPr>
          <p:nvPr>
            <p:ph type="ftr" sz="quarter" idx="11"/>
          </p:nvPr>
        </p:nvSpPr>
        <p:spPr/>
        <p:txBody>
          <a:bodyPr/>
          <a:lstStyle/>
          <a:p>
            <a:r>
              <a:rPr lang="ru-RU" smtClean="0"/>
              <a:t>ГБПОУ "Владикавказский торгово-экономический техникум"</a:t>
            </a:r>
            <a:endParaRPr lang="ru-RU" dirty="0"/>
          </a:p>
        </p:txBody>
      </p:sp>
    </p:spTree>
    <p:extLst>
      <p:ext uri="{BB962C8B-B14F-4D97-AF65-F5344CB8AC3E}">
        <p14:creationId xmlns:p14="http://schemas.microsoft.com/office/powerpoint/2010/main" val="1972235897"/>
      </p:ext>
    </p:extLst>
  </p:cSld>
  <p:clrMapOvr>
    <a:masterClrMapping/>
  </p:clrMapOvr>
  <p:transition spd="slow" advTm="5549">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1163" y="252303"/>
            <a:ext cx="9404723" cy="762306"/>
          </a:xfrm>
        </p:spPr>
        <p:txBody>
          <a:bodyPr/>
          <a:lstStyle/>
          <a:p>
            <a:pPr algn="ctr"/>
            <a:r>
              <a:rPr lang="ru-RU" i="1" dirty="0">
                <a:latin typeface="Times New Roman" panose="02020603050405020304" pitchFamily="18" charset="0"/>
                <a:cs typeface="Times New Roman" panose="02020603050405020304" pitchFamily="18" charset="0"/>
              </a:rPr>
              <a:t>Об учреждении</a:t>
            </a:r>
          </a:p>
        </p:txBody>
      </p:sp>
      <p:sp>
        <p:nvSpPr>
          <p:cNvPr id="4" name="Прямоугольник 3"/>
          <p:cNvSpPr/>
          <p:nvPr/>
        </p:nvSpPr>
        <p:spPr>
          <a:xfrm>
            <a:off x="671163" y="1437733"/>
            <a:ext cx="11291193" cy="4401205"/>
          </a:xfrm>
          <a:prstGeom prst="rect">
            <a:avLst/>
          </a:prstGeom>
        </p:spPr>
        <p:txBody>
          <a:bodyPr wrap="square">
            <a:spAutoFit/>
          </a:bodyPr>
          <a:lstStyle/>
          <a:p>
            <a:r>
              <a:rPr lang="ru-RU" sz="2800" i="1" dirty="0" smtClean="0">
                <a:latin typeface="Times New Roman" panose="02020603050405020304" pitchFamily="18" charset="0"/>
                <a:cs typeface="Times New Roman" panose="02020603050405020304" pitchFamily="18" charset="0"/>
              </a:rPr>
              <a:t>Государственное бюджетное учреждение социального обслуживания Республики Северная Осетия-Алания «Комплексный центр социального обслуживания населения Северо-Западного района г. Владикавказ», оказывает помощь в реализации законных прав и интересов семьям и отдельным гражданам, признанным нуждающимися в социальном обслуживании, обеспечивая соблюдение при этом всех установленных законодательством требований в сфере социального обслуживания.</a:t>
            </a:r>
          </a:p>
          <a:p>
            <a:r>
              <a:rPr lang="ru-RU" sz="2800" i="1" dirty="0" smtClean="0">
                <a:latin typeface="Times New Roman" panose="02020603050405020304" pitchFamily="18" charset="0"/>
                <a:cs typeface="Times New Roman" panose="02020603050405020304" pitchFamily="18" charset="0"/>
              </a:rPr>
              <a:t>Учреждение является комплексным учреждением социального обслуживания, предоставляющим социальные услуги в полустационарной форме  и форме социального обслуживания на дому</a:t>
            </a:r>
            <a:r>
              <a:rPr lang="ru-RU" dirty="0" smtClean="0"/>
              <a:t>.</a:t>
            </a:r>
            <a:endParaRPr lang="ru-RU" dirty="0"/>
          </a:p>
        </p:txBody>
      </p:sp>
      <p:sp>
        <p:nvSpPr>
          <p:cNvPr id="3" name="Нижний колонтитул 2"/>
          <p:cNvSpPr>
            <a:spLocks noGrp="1"/>
          </p:cNvSpPr>
          <p:nvPr>
            <p:ph type="ftr" sz="quarter" idx="11"/>
          </p:nvPr>
        </p:nvSpPr>
        <p:spPr>
          <a:xfrm>
            <a:off x="8102561" y="6089683"/>
            <a:ext cx="3859795" cy="304801"/>
          </a:xfrm>
        </p:spPr>
        <p:txBody>
          <a:bodyPr/>
          <a:lstStyle/>
          <a:p>
            <a:r>
              <a:rPr lang="ru-RU" dirty="0" smtClean="0"/>
              <a:t>ГБПОУ "Владикавказский торгово-экономический техникум"</a:t>
            </a:r>
            <a:endParaRPr lang="ru-RU" dirty="0"/>
          </a:p>
        </p:txBody>
      </p:sp>
    </p:spTree>
    <p:extLst>
      <p:ext uri="{BB962C8B-B14F-4D97-AF65-F5344CB8AC3E}">
        <p14:creationId xmlns:p14="http://schemas.microsoft.com/office/powerpoint/2010/main" val="2317920986"/>
      </p:ext>
    </p:extLst>
  </p:cSld>
  <p:clrMapOvr>
    <a:masterClrMapping/>
  </p:clrMapOvr>
  <p:transition spd="slow" advTm="5549">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6111" y="452718"/>
            <a:ext cx="11022014" cy="5967132"/>
          </a:xfrm>
        </p:spPr>
        <p:txBody>
          <a:bodyPr/>
          <a:lstStyle/>
          <a:p>
            <a:r>
              <a:rPr lang="ru-RU" sz="2800" i="1" dirty="0">
                <a:latin typeface="Times New Roman" panose="02020603050405020304" pitchFamily="18" charset="0"/>
                <a:cs typeface="Times New Roman" panose="02020603050405020304" pitchFamily="18" charset="0"/>
              </a:rPr>
              <a:t>Отделение предназначено для оказания семьям, воспитывающим детей, в том числе с ограниченными возможностями здоровья </a:t>
            </a:r>
            <a:r>
              <a:rPr lang="ru-RU" sz="2800" i="1" dirty="0" smtClean="0">
                <a:latin typeface="Times New Roman" panose="02020603050405020304" pitchFamily="18" charset="0"/>
                <a:cs typeface="Times New Roman" panose="02020603050405020304" pitchFamily="18" charset="0"/>
              </a:rPr>
              <a:t> социальной помощи, </a:t>
            </a:r>
            <a:r>
              <a:rPr lang="ru-RU" sz="2800" i="1" dirty="0">
                <a:latin typeface="Times New Roman" panose="02020603050405020304" pitchFamily="18" charset="0"/>
                <a:cs typeface="Times New Roman" panose="02020603050405020304" pitchFamily="18" charset="0"/>
              </a:rPr>
              <a:t>направленной  на устранение или возможно более полную компенсацию ограничений жизнедеятельности путем предоставления  социально-бытовых, социально-медицинских, социально-психологических, социально - педагогических, социально-правовых, социально-экономических услуг. Обеспечение их максимально полной и своевременной социальной адаптации к жизни в обществе, семье, к обучению и труду, а также обучения родителей особенностям  их воспитания и методикам реабилитации. Помощи в реализации законных прав и интересов, содействия в улучшении их социального и материального положения, а также психологического статуса.</a:t>
            </a:r>
          </a:p>
        </p:txBody>
      </p:sp>
      <p:sp>
        <p:nvSpPr>
          <p:cNvPr id="3" name="Нижний колонтитул 2"/>
          <p:cNvSpPr>
            <a:spLocks noGrp="1"/>
          </p:cNvSpPr>
          <p:nvPr>
            <p:ph type="ftr" sz="quarter" idx="11"/>
          </p:nvPr>
        </p:nvSpPr>
        <p:spPr/>
        <p:txBody>
          <a:bodyPr/>
          <a:lstStyle/>
          <a:p>
            <a:r>
              <a:rPr lang="ru-RU" smtClean="0"/>
              <a:t>ГБПОУ "Владикавказский торгово-экономический техникум"</a:t>
            </a:r>
            <a:endParaRPr lang="ru-RU" dirty="0"/>
          </a:p>
        </p:txBody>
      </p:sp>
    </p:spTree>
    <p:extLst>
      <p:ext uri="{BB962C8B-B14F-4D97-AF65-F5344CB8AC3E}">
        <p14:creationId xmlns:p14="http://schemas.microsoft.com/office/powerpoint/2010/main" val="2013609748"/>
      </p:ext>
    </p:extLst>
  </p:cSld>
  <p:clrMapOvr>
    <a:masterClrMapping/>
  </p:clrMapOvr>
  <p:transition spd="slow" advTm="5549">
    <p:dissolv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697997" y="339209"/>
            <a:ext cx="4971169" cy="523220"/>
          </a:xfrm>
          <a:prstGeom prst="rect">
            <a:avLst/>
          </a:prstGeom>
        </p:spPr>
        <p:txBody>
          <a:bodyPr wrap="none">
            <a:spAutoFit/>
          </a:bodyPr>
          <a:lstStyle/>
          <a:p>
            <a:r>
              <a:rPr lang="ru-RU" sz="2800" i="1" dirty="0">
                <a:latin typeface="Times New Roman" panose="02020603050405020304" pitchFamily="18" charset="0"/>
                <a:cs typeface="Times New Roman" panose="02020603050405020304" pitchFamily="18" charset="0"/>
              </a:rPr>
              <a:t>Получателями услуг являются:</a:t>
            </a:r>
          </a:p>
        </p:txBody>
      </p:sp>
      <p:sp>
        <p:nvSpPr>
          <p:cNvPr id="4" name="Прямоугольник 3"/>
          <p:cNvSpPr/>
          <p:nvPr/>
        </p:nvSpPr>
        <p:spPr>
          <a:xfrm>
            <a:off x="581025" y="958840"/>
            <a:ext cx="6096000" cy="5632311"/>
          </a:xfrm>
          <a:prstGeom prst="rect">
            <a:avLst/>
          </a:prstGeom>
        </p:spPr>
        <p:txBody>
          <a:bodyPr>
            <a:spAutoFit/>
          </a:bodyPr>
          <a:lstStyle/>
          <a:p>
            <a:pPr marL="342900" indent="-342900">
              <a:buFont typeface="Wingdings" panose="05000000000000000000" pitchFamily="2" charset="2"/>
              <a:buChar char="Ø"/>
            </a:pPr>
            <a:r>
              <a:rPr lang="ru-RU" sz="2400" i="1" dirty="0">
                <a:latin typeface="Times New Roman" panose="02020603050405020304" pitchFamily="18" charset="0"/>
                <a:cs typeface="Times New Roman" panose="02020603050405020304" pitchFamily="18" charset="0"/>
              </a:rPr>
              <a:t>Дети-ивалиды;</a:t>
            </a:r>
          </a:p>
          <a:p>
            <a:pPr marL="342900" indent="-342900">
              <a:buFont typeface="Wingdings" panose="05000000000000000000" pitchFamily="2" charset="2"/>
              <a:buChar char="Ø"/>
            </a:pPr>
            <a:r>
              <a:rPr lang="ru-RU" sz="2400" i="1" dirty="0">
                <a:latin typeface="Times New Roman" panose="02020603050405020304" pitchFamily="18" charset="0"/>
                <a:cs typeface="Times New Roman" panose="02020603050405020304" pitchFamily="18" charset="0"/>
              </a:rPr>
              <a:t>Дети с ограниченными </a:t>
            </a:r>
            <a:r>
              <a:rPr lang="ru-RU" sz="2400" i="1" dirty="0" smtClean="0">
                <a:latin typeface="Times New Roman" panose="02020603050405020304" pitchFamily="18" charset="0"/>
                <a:cs typeface="Times New Roman" panose="02020603050405020304" pitchFamily="18" charset="0"/>
              </a:rPr>
              <a:t>возможностями </a:t>
            </a:r>
            <a:r>
              <a:rPr lang="ru-RU" sz="2400" i="1" dirty="0">
                <a:latin typeface="Times New Roman" panose="02020603050405020304" pitchFamily="18" charset="0"/>
                <a:cs typeface="Times New Roman" panose="02020603050405020304" pitchFamily="18" charset="0"/>
              </a:rPr>
              <a:t>здоровья;</a:t>
            </a:r>
          </a:p>
          <a:p>
            <a:pPr marL="342900" indent="-342900">
              <a:buFont typeface="Wingdings" panose="05000000000000000000" pitchFamily="2" charset="2"/>
              <a:buChar char="Ø"/>
            </a:pPr>
            <a:r>
              <a:rPr lang="ru-RU" sz="2400" i="1" dirty="0">
                <a:latin typeface="Times New Roman" panose="02020603050405020304" pitchFamily="18" charset="0"/>
                <a:cs typeface="Times New Roman" panose="02020603050405020304" pitchFamily="18" charset="0"/>
              </a:rPr>
              <a:t>малообеспеченные </a:t>
            </a:r>
            <a:r>
              <a:rPr lang="ru-RU" sz="2400" i="1" dirty="0" smtClean="0">
                <a:latin typeface="Times New Roman" panose="02020603050405020304" pitchFamily="18" charset="0"/>
                <a:cs typeface="Times New Roman" panose="02020603050405020304" pitchFamily="18" charset="0"/>
              </a:rPr>
              <a:t>семьи с детьми;</a:t>
            </a:r>
            <a:endParaRPr lang="ru-RU" sz="2400" i="1"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r>
              <a:rPr lang="ru-RU" sz="2400" i="1" dirty="0">
                <a:latin typeface="Times New Roman" panose="02020603050405020304" pitchFamily="18" charset="0"/>
                <a:cs typeface="Times New Roman" panose="02020603050405020304" pitchFamily="18" charset="0"/>
              </a:rPr>
              <a:t>неполные семьи;</a:t>
            </a:r>
          </a:p>
          <a:p>
            <a:pPr marL="342900" indent="-342900">
              <a:buFont typeface="Wingdings" panose="05000000000000000000" pitchFamily="2" charset="2"/>
              <a:buChar char="Ø"/>
            </a:pPr>
            <a:r>
              <a:rPr lang="ru-RU" sz="2400" i="1" dirty="0">
                <a:latin typeface="Times New Roman" panose="02020603050405020304" pitchFamily="18" charset="0"/>
                <a:cs typeface="Times New Roman" panose="02020603050405020304" pitchFamily="18" charset="0"/>
              </a:rPr>
              <a:t>многодетные семьи;</a:t>
            </a:r>
          </a:p>
          <a:p>
            <a:pPr marL="342900" indent="-342900">
              <a:buFont typeface="Wingdings" panose="05000000000000000000" pitchFamily="2" charset="2"/>
              <a:buChar char="Ø"/>
            </a:pPr>
            <a:r>
              <a:rPr lang="ru-RU" sz="2400" i="1" dirty="0">
                <a:latin typeface="Times New Roman" panose="02020603050405020304" pitchFamily="18" charset="0"/>
                <a:cs typeface="Times New Roman" panose="02020603050405020304" pitchFamily="18" charset="0"/>
              </a:rPr>
              <a:t>семьи и несовершеннолетние, находящиеся в социально опасном положении;</a:t>
            </a:r>
          </a:p>
          <a:p>
            <a:pPr marL="342900" indent="-342900">
              <a:buFont typeface="Wingdings" panose="05000000000000000000" pitchFamily="2" charset="2"/>
              <a:buChar char="Ø"/>
            </a:pPr>
            <a:r>
              <a:rPr lang="ru-RU" sz="2400" i="1" dirty="0">
                <a:latin typeface="Times New Roman" panose="02020603050405020304" pitchFamily="18" charset="0"/>
                <a:cs typeface="Times New Roman" panose="02020603050405020304" pitchFamily="18" charset="0"/>
              </a:rPr>
              <a:t>семьи группы риска;</a:t>
            </a:r>
          </a:p>
          <a:p>
            <a:pPr marL="342900" indent="-342900">
              <a:buFont typeface="Wingdings" panose="05000000000000000000" pitchFamily="2" charset="2"/>
              <a:buChar char="Ø"/>
            </a:pPr>
            <a:r>
              <a:rPr lang="ru-RU" sz="2400" i="1" dirty="0">
                <a:latin typeface="Times New Roman" panose="02020603050405020304" pitchFamily="18" charset="0"/>
                <a:cs typeface="Times New Roman" panose="02020603050405020304" pitchFamily="18" charset="0"/>
              </a:rPr>
              <a:t>дети-сироты;</a:t>
            </a:r>
          </a:p>
          <a:p>
            <a:pPr marL="342900" indent="-342900">
              <a:buFont typeface="Wingdings" panose="05000000000000000000" pitchFamily="2" charset="2"/>
              <a:buChar char="Ø"/>
            </a:pPr>
            <a:r>
              <a:rPr lang="ru-RU" sz="2400" i="1" dirty="0">
                <a:latin typeface="Times New Roman" panose="02020603050405020304" pitchFamily="18" charset="0"/>
                <a:cs typeface="Times New Roman" panose="02020603050405020304" pitchFamily="18" charset="0"/>
              </a:rPr>
              <a:t>дети, оставшиеся без попечения родителей;</a:t>
            </a:r>
          </a:p>
          <a:p>
            <a:pPr marL="342900" indent="-342900">
              <a:buFont typeface="Wingdings" panose="05000000000000000000" pitchFamily="2" charset="2"/>
              <a:buChar char="Ø"/>
            </a:pPr>
            <a:r>
              <a:rPr lang="ru-RU" sz="2400" i="1" dirty="0">
                <a:latin typeface="Times New Roman" panose="02020603050405020304" pitchFamily="18" charset="0"/>
                <a:cs typeface="Times New Roman" panose="02020603050405020304" pitchFamily="18" charset="0"/>
              </a:rPr>
              <a:t>безнадзорные и безпризорные дети;</a:t>
            </a:r>
          </a:p>
          <a:p>
            <a:pPr marL="342900" indent="-342900">
              <a:buFont typeface="Wingdings" panose="05000000000000000000" pitchFamily="2" charset="2"/>
              <a:buChar char="Ø"/>
            </a:pPr>
            <a:r>
              <a:rPr lang="ru-RU" sz="2400" i="1" dirty="0">
                <a:latin typeface="Times New Roman" panose="02020603050405020304" pitchFamily="18" charset="0"/>
                <a:cs typeface="Times New Roman" panose="02020603050405020304" pitchFamily="18" charset="0"/>
              </a:rPr>
              <a:t>несовершеннолетние матери.</a:t>
            </a:r>
          </a:p>
        </p:txBody>
      </p:sp>
      <p:sp>
        <p:nvSpPr>
          <p:cNvPr id="2" name="Нижний колонтитул 1"/>
          <p:cNvSpPr>
            <a:spLocks noGrp="1"/>
          </p:cNvSpPr>
          <p:nvPr>
            <p:ph type="ftr" sz="quarter" idx="11"/>
          </p:nvPr>
        </p:nvSpPr>
        <p:spPr/>
        <p:txBody>
          <a:bodyPr/>
          <a:lstStyle/>
          <a:p>
            <a:r>
              <a:rPr lang="ru-RU" smtClean="0"/>
              <a:t>ГБПОУ "Владикавказский торгово-экономический техникум"</a:t>
            </a:r>
            <a:endParaRPr lang="ru-RU" dirty="0"/>
          </a:p>
        </p:txBody>
      </p:sp>
    </p:spTree>
    <p:extLst>
      <p:ext uri="{BB962C8B-B14F-4D97-AF65-F5344CB8AC3E}">
        <p14:creationId xmlns:p14="http://schemas.microsoft.com/office/powerpoint/2010/main" val="1732668154"/>
      </p:ext>
    </p:extLst>
  </p:cSld>
  <p:clrMapOvr>
    <a:masterClrMapping/>
  </p:clrMapOvr>
  <p:transition spd="slow" advTm="5549">
    <p:dissolv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774383" y="329684"/>
            <a:ext cx="4009174" cy="461665"/>
          </a:xfrm>
          <a:prstGeom prst="rect">
            <a:avLst/>
          </a:prstGeom>
        </p:spPr>
        <p:txBody>
          <a:bodyPr wrap="none">
            <a:spAutoFit/>
          </a:bodyPr>
          <a:lstStyle/>
          <a:p>
            <a:r>
              <a:rPr lang="ru-RU" sz="2400" i="1" dirty="0">
                <a:latin typeface="Times New Roman" panose="02020603050405020304" pitchFamily="18" charset="0"/>
                <a:cs typeface="Times New Roman" panose="02020603050405020304" pitchFamily="18" charset="0"/>
              </a:rPr>
              <a:t>Основные задачи отделения:</a:t>
            </a:r>
          </a:p>
        </p:txBody>
      </p:sp>
      <p:sp>
        <p:nvSpPr>
          <p:cNvPr id="4" name="Прямоугольник 3"/>
          <p:cNvSpPr/>
          <p:nvPr/>
        </p:nvSpPr>
        <p:spPr>
          <a:xfrm>
            <a:off x="514349" y="791349"/>
            <a:ext cx="11439526" cy="5324535"/>
          </a:xfrm>
          <a:prstGeom prst="rect">
            <a:avLst/>
          </a:prstGeom>
        </p:spPr>
        <p:txBody>
          <a:bodyPr wrap="square">
            <a:spAutoFit/>
          </a:bodyPr>
          <a:lstStyle/>
          <a:p>
            <a:pPr marL="342900" indent="-342900">
              <a:buFont typeface="Wingdings" panose="05000000000000000000" pitchFamily="2" charset="2"/>
              <a:buChar char="§"/>
            </a:pPr>
            <a:r>
              <a:rPr lang="ru-RU" sz="2000" i="1" dirty="0">
                <a:latin typeface="Times New Roman" panose="02020603050405020304" pitchFamily="18" charset="0"/>
                <a:cs typeface="Times New Roman" panose="02020603050405020304" pitchFamily="18" charset="0"/>
              </a:rPr>
              <a:t>выявление </a:t>
            </a:r>
            <a:r>
              <a:rPr lang="ru-RU" sz="2000" i="1" dirty="0" smtClean="0">
                <a:latin typeface="Times New Roman" panose="02020603050405020304" pitchFamily="18" charset="0"/>
                <a:cs typeface="Times New Roman" panose="02020603050405020304" pitchFamily="18" charset="0"/>
              </a:rPr>
              <a:t>в </a:t>
            </a:r>
            <a:r>
              <a:rPr lang="ru-RU" sz="2000" i="1" dirty="0">
                <a:latin typeface="Times New Roman" panose="02020603050405020304" pitchFamily="18" charset="0"/>
                <a:cs typeface="Times New Roman" panose="02020603050405020304" pitchFamily="18" charset="0"/>
              </a:rPr>
              <a:t>детей в том числое, детей с ограниченными возможностями здоровья, нуждающихся в социальных услугах</a:t>
            </a:r>
            <a:r>
              <a:rPr lang="ru-RU" sz="2000" i="1" dirty="0" smtClean="0">
                <a:latin typeface="Times New Roman" panose="02020603050405020304" pitchFamily="18" charset="0"/>
                <a:cs typeface="Times New Roman" panose="02020603050405020304" pitchFamily="18" charset="0"/>
              </a:rPr>
              <a:t>;</a:t>
            </a:r>
            <a:endParaRPr lang="ru-RU" sz="2000" i="1"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
            </a:pPr>
            <a:r>
              <a:rPr lang="ru-RU" sz="2000" i="1" dirty="0">
                <a:latin typeface="Times New Roman" panose="02020603050405020304" pitchFamily="18" charset="0"/>
                <a:cs typeface="Times New Roman" panose="02020603050405020304" pitchFamily="18" charset="0"/>
              </a:rPr>
              <a:t> </a:t>
            </a:r>
            <a:r>
              <a:rPr lang="ru-RU" sz="2000" i="1" dirty="0" smtClean="0">
                <a:latin typeface="Times New Roman" panose="02020603050405020304" pitchFamily="18" charset="0"/>
                <a:cs typeface="Times New Roman" panose="02020603050405020304" pitchFamily="18" charset="0"/>
              </a:rPr>
              <a:t>предоставление получателям социальных услуг необходимых социально-бытовых, социально-медицинских, социально-психологических, социально-педагогических, социально-правовых, услуг в целях повышения коммуникативного потенциала получателей социальных услуг, срочных социальных услуг в соответствии со Стандартами социальных услуг, предоставляемых поставщиками социальных услуг в Республике Северная Осетия-Алания в полустационарной форме социального обслуживания;</a:t>
            </a:r>
          </a:p>
          <a:p>
            <a:pPr marL="342900" indent="-342900">
              <a:buFont typeface="Wingdings" panose="05000000000000000000" pitchFamily="2" charset="2"/>
              <a:buChar char="§"/>
            </a:pPr>
            <a:r>
              <a:rPr lang="ru-RU" sz="2000" i="1" dirty="0" smtClean="0">
                <a:latin typeface="Times New Roman" panose="02020603050405020304" pitchFamily="18" charset="0"/>
                <a:cs typeface="Times New Roman" panose="02020603050405020304" pitchFamily="18" charset="0"/>
              </a:rPr>
              <a:t>содействие в организации летнего отдыха , оздоровления и занятости детей в летний период;</a:t>
            </a:r>
          </a:p>
          <a:p>
            <a:pPr marL="342900" indent="-342900">
              <a:buFont typeface="Wingdings" panose="05000000000000000000" pitchFamily="2" charset="2"/>
              <a:buChar char="§"/>
            </a:pPr>
            <a:r>
              <a:rPr lang="ru-RU" sz="2000" i="1" dirty="0" smtClean="0">
                <a:latin typeface="Times New Roman" panose="02020603050405020304" pitchFamily="18" charset="0"/>
                <a:cs typeface="Times New Roman" panose="02020603050405020304" pitchFamily="18" charset="0"/>
              </a:rPr>
              <a:t>проведение социально-реабилитационных мероприятий детям-инвалидам в возрасте до 18 лет на основании индивидуальных программ реабилитации и абилитации инвалидов;</a:t>
            </a:r>
          </a:p>
          <a:p>
            <a:pPr marL="285750" indent="-285750"/>
            <a:r>
              <a:rPr lang="ru-RU" sz="2000" i="1" dirty="0" smtClean="0">
                <a:latin typeface="Times New Roman" panose="02020603050405020304" pitchFamily="18" charset="0"/>
                <a:cs typeface="Times New Roman" panose="02020603050405020304" pitchFamily="18" charset="0"/>
              </a:rPr>
              <a:t>     обучение  навыкам самообслуживания, поведения, самоконтроля, общения;</a:t>
            </a:r>
          </a:p>
          <a:p>
            <a:pPr marL="285750" indent="-285750">
              <a:buFont typeface="Wingdings" panose="05000000000000000000" pitchFamily="2" charset="2"/>
              <a:buChar char="§"/>
            </a:pPr>
            <a:r>
              <a:rPr lang="ru-RU" sz="2000" i="1" dirty="0" smtClean="0">
                <a:latin typeface="Times New Roman" panose="02020603050405020304" pitchFamily="18" charset="0"/>
                <a:cs typeface="Times New Roman" panose="02020603050405020304" pitchFamily="18" charset="0"/>
              </a:rPr>
              <a:t>работа с родителями в целях реализации преемственности реабилитационных мероприятий и адаптации несовершеннолетних в семье;</a:t>
            </a:r>
          </a:p>
          <a:p>
            <a:pPr marL="285750" indent="-285750">
              <a:buFont typeface="Wingdings" panose="05000000000000000000" pitchFamily="2" charset="2"/>
              <a:buChar char="§"/>
            </a:pPr>
            <a:r>
              <a:rPr lang="ru-RU" sz="2000" i="1" dirty="0" smtClean="0">
                <a:latin typeface="Times New Roman" panose="02020603050405020304" pitchFamily="18" charset="0"/>
                <a:cs typeface="Times New Roman" panose="02020603050405020304" pitchFamily="18" charset="0"/>
              </a:rPr>
              <a:t>Дифференцированный учет семей с несовершеннолетними детьми, нуждающихся в социальной поддержке, в зависимости от видов и форм требуемой помощи, периодичности ее предоставления.</a:t>
            </a:r>
          </a:p>
          <a:p>
            <a:pPr marL="342900" indent="-342900">
              <a:buFont typeface="Wingdings" panose="05000000000000000000" pitchFamily="2" charset="2"/>
              <a:buChar char="§"/>
            </a:pPr>
            <a:endParaRPr lang="ru-RU" sz="2000" i="1" dirty="0" smtClean="0">
              <a:latin typeface="Times New Roman" panose="02020603050405020304" pitchFamily="18" charset="0"/>
              <a:cs typeface="Times New Roman" panose="02020603050405020304" pitchFamily="18" charset="0"/>
            </a:endParaRPr>
          </a:p>
        </p:txBody>
      </p:sp>
      <p:sp>
        <p:nvSpPr>
          <p:cNvPr id="3" name="Нижний колонтитул 2"/>
          <p:cNvSpPr>
            <a:spLocks noGrp="1"/>
          </p:cNvSpPr>
          <p:nvPr>
            <p:ph type="ftr" sz="quarter" idx="11"/>
          </p:nvPr>
        </p:nvSpPr>
        <p:spPr/>
        <p:txBody>
          <a:bodyPr/>
          <a:lstStyle/>
          <a:p>
            <a:r>
              <a:rPr lang="ru-RU" smtClean="0"/>
              <a:t>ГБПОУ "Владикавказский торгово-экономический техникум"</a:t>
            </a:r>
            <a:endParaRPr lang="ru-RU" dirty="0"/>
          </a:p>
        </p:txBody>
      </p:sp>
    </p:spTree>
    <p:extLst>
      <p:ext uri="{BB962C8B-B14F-4D97-AF65-F5344CB8AC3E}">
        <p14:creationId xmlns:p14="http://schemas.microsoft.com/office/powerpoint/2010/main" val="3455270985"/>
      </p:ext>
    </p:extLst>
  </p:cSld>
  <p:clrMapOvr>
    <a:masterClrMapping/>
  </p:clrMapOvr>
  <p:transition spd="slow" advTm="5549">
    <p:dissolv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00025" y="328881"/>
            <a:ext cx="11782425" cy="6555641"/>
          </a:xfrm>
          <a:prstGeom prst="rect">
            <a:avLst/>
          </a:prstGeom>
        </p:spPr>
        <p:txBody>
          <a:bodyPr wrap="square">
            <a:spAutoFit/>
          </a:bodyPr>
          <a:lstStyle/>
          <a:p>
            <a:pPr marL="285750" indent="-285750">
              <a:buFont typeface="Wingdings" panose="05000000000000000000" pitchFamily="2" charset="2"/>
              <a:buChar char="§"/>
            </a:pPr>
            <a:r>
              <a:rPr lang="ru-RU" sz="2000" i="1" dirty="0">
                <a:latin typeface="Times New Roman" panose="02020603050405020304" pitchFamily="18" charset="0"/>
                <a:cs typeface="Times New Roman" panose="02020603050405020304" pitchFamily="18" charset="0"/>
              </a:rPr>
              <a:t>о</a:t>
            </a:r>
            <a:r>
              <a:rPr lang="ru-RU" sz="2000" i="1" dirty="0" smtClean="0">
                <a:latin typeface="Times New Roman" panose="02020603050405020304" pitchFamily="18" charset="0"/>
                <a:cs typeface="Times New Roman" panose="02020603050405020304" pitchFamily="18" charset="0"/>
              </a:rPr>
              <a:t>пределение </a:t>
            </a:r>
            <a:r>
              <a:rPr lang="ru-RU" sz="2000" i="1" dirty="0">
                <a:latin typeface="Times New Roman" panose="02020603050405020304" pitchFamily="18" charset="0"/>
                <a:cs typeface="Times New Roman" panose="02020603050405020304" pitchFamily="18" charset="0"/>
              </a:rPr>
              <a:t>индивидуальной нуждаемости в конкретных видах социальных услуг, нуждающимся в социальной поддержке семей с несовершеннолетними детьми.</a:t>
            </a:r>
          </a:p>
          <a:p>
            <a:pPr marL="285750" indent="-285750">
              <a:buFont typeface="Wingdings" panose="05000000000000000000" pitchFamily="2" charset="2"/>
              <a:buChar char="§"/>
            </a:pPr>
            <a:r>
              <a:rPr lang="ru-RU" sz="2000" i="1" dirty="0">
                <a:latin typeface="Times New Roman" panose="02020603050405020304" pitchFamily="18" charset="0"/>
                <a:cs typeface="Times New Roman" panose="02020603050405020304" pitchFamily="18" charset="0"/>
              </a:rPr>
              <a:t>у</a:t>
            </a:r>
            <a:r>
              <a:rPr lang="ru-RU" sz="2000" i="1" dirty="0" smtClean="0">
                <a:latin typeface="Times New Roman" panose="02020603050405020304" pitchFamily="18" charset="0"/>
                <a:cs typeface="Times New Roman" panose="02020603050405020304" pitchFamily="18" charset="0"/>
              </a:rPr>
              <a:t>частие </a:t>
            </a:r>
            <a:r>
              <a:rPr lang="ru-RU" sz="2000" i="1" dirty="0">
                <a:latin typeface="Times New Roman" panose="02020603050405020304" pitchFamily="18" charset="0"/>
                <a:cs typeface="Times New Roman" panose="02020603050405020304" pitchFamily="18" charset="0"/>
              </a:rPr>
              <a:t>в работе по профилактике безнадзорности несовершеннолетних, защите их прав.</a:t>
            </a:r>
          </a:p>
          <a:p>
            <a:pPr marL="285750" indent="-285750">
              <a:buFont typeface="Wingdings" panose="05000000000000000000" pitchFamily="2" charset="2"/>
              <a:buChar char="§"/>
            </a:pPr>
            <a:r>
              <a:rPr lang="ru-RU" sz="2000" i="1" dirty="0">
                <a:latin typeface="Times New Roman" panose="02020603050405020304" pitchFamily="18" charset="0"/>
                <a:cs typeface="Times New Roman" panose="02020603050405020304" pitchFamily="18" charset="0"/>
              </a:rPr>
              <a:t>п</a:t>
            </a:r>
            <a:r>
              <a:rPr lang="ru-RU" sz="2000" i="1" dirty="0" smtClean="0">
                <a:latin typeface="Times New Roman" panose="02020603050405020304" pitchFamily="18" charset="0"/>
                <a:cs typeface="Times New Roman" panose="02020603050405020304" pitchFamily="18" charset="0"/>
              </a:rPr>
              <a:t>роведение </a:t>
            </a:r>
            <a:r>
              <a:rPr lang="ru-RU" sz="2000" i="1" dirty="0">
                <a:latin typeface="Times New Roman" panose="02020603050405020304" pitchFamily="18" charset="0"/>
                <a:cs typeface="Times New Roman" panose="02020603050405020304" pitchFamily="18" charset="0"/>
              </a:rPr>
              <a:t>культурно - досуговых мероприятий, способствующих социальной </a:t>
            </a:r>
            <a:r>
              <a:rPr lang="ru-RU" sz="2000" i="1" dirty="0" smtClean="0">
                <a:latin typeface="Times New Roman" panose="02020603050405020304" pitchFamily="18" charset="0"/>
                <a:cs typeface="Times New Roman" panose="02020603050405020304" pitchFamily="18" charset="0"/>
              </a:rPr>
              <a:t>реабилитации  </a:t>
            </a:r>
            <a:r>
              <a:rPr lang="ru-RU" sz="2000" i="1" dirty="0">
                <a:latin typeface="Times New Roman" panose="02020603050405020304" pitchFamily="18" charset="0"/>
                <a:cs typeface="Times New Roman" panose="02020603050405020304" pitchFamily="18" charset="0"/>
              </a:rPr>
              <a:t>семей с несовершеннолетними детьми.</a:t>
            </a:r>
          </a:p>
          <a:p>
            <a:pPr marL="285750" indent="-285750">
              <a:buFont typeface="Wingdings" panose="05000000000000000000" pitchFamily="2" charset="2"/>
              <a:buChar char="§"/>
            </a:pPr>
            <a:r>
              <a:rPr lang="ru-RU" sz="2000" i="1" dirty="0">
                <a:latin typeface="Times New Roman" panose="02020603050405020304" pitchFamily="18" charset="0"/>
                <a:cs typeface="Times New Roman" panose="02020603050405020304" pitchFamily="18" charset="0"/>
              </a:rPr>
              <a:t>оказание консультативной помощи семьям с детьми-инвалидами и детьми с ограниченными возможностями здоровья, в том числе по вопросам предоставления им льгот и преимуществ;</a:t>
            </a:r>
          </a:p>
          <a:p>
            <a:pPr marL="285750" indent="-285750">
              <a:buFont typeface="Wingdings" panose="05000000000000000000" pitchFamily="2" charset="2"/>
              <a:buChar char="§"/>
            </a:pPr>
            <a:r>
              <a:rPr lang="ru-RU" sz="2000" i="1" dirty="0">
                <a:latin typeface="Times New Roman" panose="02020603050405020304" pitchFamily="18" charset="0"/>
                <a:cs typeface="Times New Roman" panose="02020603050405020304" pitchFamily="18" charset="0"/>
              </a:rPr>
              <a:t>социально-педагогический патронаж семей, воспитывающих детей-инвалидов и детей с ограниченными возможностями;</a:t>
            </a:r>
          </a:p>
          <a:p>
            <a:pPr marL="285750" indent="-285750">
              <a:buFont typeface="Wingdings" panose="05000000000000000000" pitchFamily="2" charset="2"/>
              <a:buChar char="§"/>
            </a:pPr>
            <a:r>
              <a:rPr lang="ru-RU" sz="2000" i="1" dirty="0">
                <a:latin typeface="Times New Roman" panose="02020603050405020304" pitchFamily="18" charset="0"/>
                <a:cs typeface="Times New Roman" panose="02020603050405020304" pitchFamily="18" charset="0"/>
              </a:rPr>
              <a:t>привлечение различных государственных и негосударственных структур к решению    вопросов оказания социальной помощи </a:t>
            </a:r>
            <a:r>
              <a:rPr lang="ru-RU" sz="2000" i="1" dirty="0" smtClean="0">
                <a:latin typeface="Times New Roman" panose="02020603050405020304" pitchFamily="18" charset="0"/>
                <a:cs typeface="Times New Roman" panose="02020603050405020304" pitchFamily="18" charset="0"/>
              </a:rPr>
              <a:t>получателям социальных услуг </a:t>
            </a:r>
            <a:r>
              <a:rPr lang="ru-RU" sz="2000" i="1" dirty="0">
                <a:latin typeface="Times New Roman" panose="02020603050405020304" pitchFamily="18" charset="0"/>
                <a:cs typeface="Times New Roman" panose="02020603050405020304" pitchFamily="18" charset="0"/>
              </a:rPr>
              <a:t>отделения;</a:t>
            </a:r>
          </a:p>
          <a:p>
            <a:pPr marL="285750" indent="-285750">
              <a:buFont typeface="Wingdings" panose="05000000000000000000" pitchFamily="2" charset="2"/>
              <a:buChar char="§"/>
            </a:pPr>
            <a:r>
              <a:rPr lang="ru-RU" sz="2000" i="1" dirty="0">
                <a:latin typeface="Times New Roman" panose="02020603050405020304" pitchFamily="18" charset="0"/>
                <a:cs typeface="Times New Roman" panose="02020603050405020304" pitchFamily="18" charset="0"/>
              </a:rPr>
              <a:t>внедрение в практику инновационных технологий, в зависимости от характера нуждаемости </a:t>
            </a:r>
            <a:r>
              <a:rPr lang="ru-RU" sz="2000" i="1" dirty="0" smtClean="0">
                <a:latin typeface="Times New Roman" panose="02020603050405020304" pitchFamily="18" charset="0"/>
                <a:cs typeface="Times New Roman" panose="02020603050405020304" pitchFamily="18" charset="0"/>
              </a:rPr>
              <a:t>получателей социальных услуг;</a:t>
            </a:r>
            <a:endParaRPr lang="ru-RU" sz="2000" i="1"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
            </a:pPr>
            <a:r>
              <a:rPr lang="ru-RU" sz="2000" i="1" dirty="0">
                <a:latin typeface="Times New Roman" panose="02020603050405020304" pitchFamily="18" charset="0"/>
                <a:cs typeface="Times New Roman" panose="02020603050405020304" pitchFamily="18" charset="0"/>
              </a:rPr>
              <a:t>помощь гражданам в создании в семье атмосферы взаимопонимания и взаимного уважения, благоприятного микроклимата, в преодолении семейных конфликтов, по вопросам детско-родительских, супружеских и отношений, в воспитании детей, ознакомления с особенностями психологии детского возраста;</a:t>
            </a:r>
          </a:p>
          <a:p>
            <a:pPr marL="285750" indent="-285750">
              <a:buFont typeface="Wingdings" panose="05000000000000000000" pitchFamily="2" charset="2"/>
              <a:buChar char="§"/>
            </a:pPr>
            <a:r>
              <a:rPr lang="ru-RU" sz="2000" i="1" dirty="0">
                <a:latin typeface="Times New Roman" panose="02020603050405020304" pitchFamily="18" charset="0"/>
                <a:cs typeface="Times New Roman" panose="02020603050405020304" pitchFamily="18" charset="0"/>
              </a:rPr>
              <a:t>предотвращение возможного эмоционального и психического кризиса у граждан;</a:t>
            </a:r>
          </a:p>
          <a:p>
            <a:pPr marL="285750" indent="-285750">
              <a:buFont typeface="Wingdings" panose="05000000000000000000" pitchFamily="2" charset="2"/>
              <a:buChar char="§"/>
            </a:pPr>
            <a:r>
              <a:rPr lang="ru-RU" sz="2000" i="1" dirty="0">
                <a:latin typeface="Times New Roman" panose="02020603050405020304" pitchFamily="18" charset="0"/>
                <a:cs typeface="Times New Roman" panose="02020603050405020304" pitchFamily="18" charset="0"/>
              </a:rPr>
              <a:t>психологическая адаптация граждан к изменяющимся социально- экономическим условиям жизни;</a:t>
            </a:r>
          </a:p>
          <a:p>
            <a:pPr marL="285750" indent="-285750">
              <a:buFont typeface="Wingdings" panose="05000000000000000000" pitchFamily="2" charset="2"/>
              <a:buChar char="§"/>
            </a:pPr>
            <a:r>
              <a:rPr lang="ru-RU" sz="2000" i="1" dirty="0" smtClean="0">
                <a:latin typeface="Times New Roman" panose="02020603050405020304" pitchFamily="18" charset="0"/>
                <a:cs typeface="Times New Roman" panose="02020603050405020304" pitchFamily="18" charset="0"/>
              </a:rPr>
              <a:t>предоставление дополнительных услуг, не входящих в Перечень социальных услуг.</a:t>
            </a:r>
            <a:endParaRPr lang="ru-RU" sz="2000" i="1" dirty="0">
              <a:latin typeface="Times New Roman" panose="02020603050405020304" pitchFamily="18" charset="0"/>
              <a:cs typeface="Times New Roman" panose="02020603050405020304" pitchFamily="18" charset="0"/>
            </a:endParaRPr>
          </a:p>
          <a:p>
            <a:r>
              <a:rPr lang="ru-RU" sz="2000" dirty="0"/>
              <a:t> </a:t>
            </a:r>
          </a:p>
        </p:txBody>
      </p:sp>
      <p:sp>
        <p:nvSpPr>
          <p:cNvPr id="3" name="Нижний колонтитул 2"/>
          <p:cNvSpPr>
            <a:spLocks noGrp="1"/>
          </p:cNvSpPr>
          <p:nvPr>
            <p:ph type="ftr" sz="quarter" idx="11"/>
          </p:nvPr>
        </p:nvSpPr>
        <p:spPr/>
        <p:txBody>
          <a:bodyPr/>
          <a:lstStyle/>
          <a:p>
            <a:r>
              <a:rPr lang="ru-RU" smtClean="0"/>
              <a:t>ГБПОУ "Владикавказский торгово-экономический техникум"</a:t>
            </a:r>
            <a:endParaRPr lang="ru-RU" dirty="0"/>
          </a:p>
        </p:txBody>
      </p:sp>
    </p:spTree>
    <p:extLst>
      <p:ext uri="{BB962C8B-B14F-4D97-AF65-F5344CB8AC3E}">
        <p14:creationId xmlns:p14="http://schemas.microsoft.com/office/powerpoint/2010/main" val="1456958198"/>
      </p:ext>
    </p:extLst>
  </p:cSld>
  <p:clrMapOvr>
    <a:masterClrMapping/>
  </p:clrMapOvr>
  <p:transition spd="slow" advTm="5549">
    <p:dissolv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38449" y="309860"/>
            <a:ext cx="6981825" cy="1107996"/>
          </a:xfrm>
          <a:prstGeom prst="rect">
            <a:avLst/>
          </a:prstGeom>
        </p:spPr>
        <p:txBody>
          <a:bodyPr wrap="square">
            <a:spAutoFit/>
          </a:bodyPr>
          <a:lstStyle/>
          <a:p>
            <a:pPr algn="ctr"/>
            <a:r>
              <a:rPr lang="ru-RU" sz="2400" i="1" dirty="0" smtClean="0">
                <a:latin typeface="Times New Roman" panose="02020603050405020304" pitchFamily="18" charset="0"/>
                <a:cs typeface="Times New Roman" panose="02020603050405020304" pitchFamily="18" charset="0"/>
              </a:rPr>
              <a:t>Перечень </a:t>
            </a:r>
            <a:r>
              <a:rPr lang="ru-RU" sz="2400" i="1" dirty="0">
                <a:latin typeface="Times New Roman" panose="02020603050405020304" pitchFamily="18" charset="0"/>
                <a:cs typeface="Times New Roman" panose="02020603050405020304" pitchFamily="18" charset="0"/>
              </a:rPr>
              <a:t>социальных  услуг, предоставляемых отделением:</a:t>
            </a:r>
          </a:p>
          <a:p>
            <a:r>
              <a:rPr lang="ru-RU" dirty="0"/>
              <a:t> </a:t>
            </a:r>
          </a:p>
        </p:txBody>
      </p:sp>
      <p:sp>
        <p:nvSpPr>
          <p:cNvPr id="3" name="Прямоугольник 2"/>
          <p:cNvSpPr/>
          <p:nvPr/>
        </p:nvSpPr>
        <p:spPr>
          <a:xfrm>
            <a:off x="228600" y="1332369"/>
            <a:ext cx="11791950" cy="5940088"/>
          </a:xfrm>
          <a:prstGeom prst="rect">
            <a:avLst/>
          </a:prstGeom>
        </p:spPr>
        <p:txBody>
          <a:bodyPr wrap="square">
            <a:spAutoFit/>
          </a:bodyPr>
          <a:lstStyle/>
          <a:p>
            <a:pPr marL="342900" indent="-342900">
              <a:buFont typeface="Arial" panose="020B0604020202020204" pitchFamily="34" charset="0"/>
              <a:buChar char="•"/>
            </a:pPr>
            <a:r>
              <a:rPr lang="ru-RU" sz="2000" i="1" dirty="0">
                <a:latin typeface="Times New Roman" panose="02020603050405020304" pitchFamily="18" charset="0"/>
                <a:cs typeface="Times New Roman" panose="02020603050405020304" pitchFamily="18" charset="0"/>
              </a:rPr>
              <a:t>поэтапное    выполнение    индивидуальных    </a:t>
            </a:r>
            <a:r>
              <a:rPr lang="ru-RU" sz="2000" i="1" dirty="0" smtClean="0">
                <a:latin typeface="Times New Roman" panose="02020603050405020304" pitchFamily="18" charset="0"/>
                <a:cs typeface="Times New Roman" panose="02020603050405020304" pitchFamily="18" charset="0"/>
              </a:rPr>
              <a:t>программ  </a:t>
            </a:r>
            <a:r>
              <a:rPr lang="ru-RU" sz="2000" i="1" dirty="0">
                <a:latin typeface="Times New Roman" panose="02020603050405020304" pitchFamily="18" charset="0"/>
                <a:cs typeface="Times New Roman" panose="02020603050405020304" pitchFamily="18" charset="0"/>
              </a:rPr>
              <a:t>социальной реабилитации </a:t>
            </a:r>
            <a:r>
              <a:rPr lang="ru-RU" sz="2000" i="1" dirty="0" smtClean="0">
                <a:latin typeface="Times New Roman" panose="02020603050405020304" pitchFamily="18" charset="0"/>
                <a:cs typeface="Times New Roman" panose="02020603050405020304" pitchFamily="18" charset="0"/>
              </a:rPr>
              <a:t>и абилитации  </a:t>
            </a:r>
            <a:r>
              <a:rPr lang="ru-RU" sz="2000" i="1" dirty="0">
                <a:latin typeface="Times New Roman" panose="02020603050405020304" pitchFamily="18" charset="0"/>
                <a:cs typeface="Times New Roman" panose="02020603050405020304" pitchFamily="18" charset="0"/>
              </a:rPr>
              <a:t>ребенка </a:t>
            </a:r>
            <a:r>
              <a:rPr lang="ru-RU" sz="2000" i="1" dirty="0" smtClean="0">
                <a:latin typeface="Times New Roman" panose="02020603050405020304" pitchFamily="18" charset="0"/>
                <a:cs typeface="Times New Roman" panose="02020603050405020304" pitchFamily="18" charset="0"/>
              </a:rPr>
              <a:t>–инвалида   </a:t>
            </a:r>
            <a:r>
              <a:rPr lang="ru-RU" sz="2000" i="1" dirty="0">
                <a:latin typeface="Times New Roman" panose="02020603050405020304" pitchFamily="18" charset="0"/>
                <a:cs typeface="Times New Roman" panose="02020603050405020304" pitchFamily="18" charset="0"/>
              </a:rPr>
              <a:t>с   целью   максимально   полной   и своевременной социальной адаптации к жизни в обществе, семье, к обучению и труду;</a:t>
            </a:r>
          </a:p>
          <a:p>
            <a:pPr marL="342900" indent="-342900">
              <a:buFont typeface="Arial" panose="020B0604020202020204" pitchFamily="34" charset="0"/>
              <a:buChar char="•"/>
            </a:pPr>
            <a:r>
              <a:rPr lang="ru-RU" sz="2000" i="1" dirty="0">
                <a:latin typeface="Times New Roman" panose="02020603050405020304" pitchFamily="18" charset="0"/>
                <a:cs typeface="Times New Roman" panose="02020603050405020304" pitchFamily="18" charset="0"/>
              </a:rPr>
              <a:t>проведение психолого-коррекционной работы с детьми-инвалидами и детьми с ограниченными возможностями здоровья;</a:t>
            </a:r>
          </a:p>
          <a:p>
            <a:pPr marL="342900" indent="-342900">
              <a:buFont typeface="Arial" panose="020B0604020202020204" pitchFamily="34" charset="0"/>
              <a:buChar char="•"/>
            </a:pPr>
            <a:r>
              <a:rPr lang="ru-RU" sz="2000" i="1" dirty="0">
                <a:latin typeface="Times New Roman" panose="02020603050405020304" pitchFamily="18" charset="0"/>
                <a:cs typeface="Times New Roman" panose="02020603050405020304" pitchFamily="18" charset="0"/>
              </a:rPr>
              <a:t>консультирование родителей детей-инвалидов и детей с ограниченными возможностями здоровья по вопросам семейного воспитания и развития личности ребенка, профориентации;</a:t>
            </a:r>
          </a:p>
          <a:p>
            <a:pPr marL="342900" indent="-342900">
              <a:buFont typeface="Arial" panose="020B0604020202020204" pitchFamily="34" charset="0"/>
              <a:buChar char="•"/>
            </a:pPr>
            <a:r>
              <a:rPr lang="ru-RU" sz="2000" i="1" dirty="0">
                <a:latin typeface="Times New Roman" panose="02020603050405020304" pitchFamily="18" charset="0"/>
                <a:cs typeface="Times New Roman" panose="02020603050405020304" pitchFamily="18" charset="0"/>
              </a:rPr>
              <a:t>проведение мероприятий по организации досуга</a:t>
            </a:r>
            <a:r>
              <a:rPr lang="ru-RU" sz="2000" i="1" dirty="0" smtClean="0">
                <a:latin typeface="Times New Roman" panose="02020603050405020304" pitchFamily="18" charset="0"/>
                <a:cs typeface="Times New Roman" panose="02020603050405020304" pitchFamily="18" charset="0"/>
              </a:rPr>
              <a:t>;</a:t>
            </a:r>
          </a:p>
          <a:p>
            <a:pPr marL="342900" indent="-342900">
              <a:buFont typeface="Arial" panose="020B0604020202020204" pitchFamily="34" charset="0"/>
              <a:buChar char="•"/>
            </a:pPr>
            <a:r>
              <a:rPr lang="ru-RU" sz="2000" i="1" dirty="0" smtClean="0">
                <a:latin typeface="Times New Roman" panose="02020603050405020304" pitchFamily="18" charset="0"/>
                <a:cs typeface="Times New Roman" panose="02020603050405020304" pitchFamily="18" charset="0"/>
              </a:rPr>
              <a:t>Социально- бытовые;</a:t>
            </a:r>
          </a:p>
          <a:p>
            <a:pPr marL="342900" indent="-342900">
              <a:buFont typeface="Arial" panose="020B0604020202020204" pitchFamily="34" charset="0"/>
              <a:buChar char="•"/>
            </a:pPr>
            <a:r>
              <a:rPr lang="ru-RU" sz="2000" i="1" dirty="0" smtClean="0">
                <a:latin typeface="Times New Roman" panose="02020603050405020304" pitchFamily="18" charset="0"/>
                <a:cs typeface="Times New Roman" panose="02020603050405020304" pitchFamily="18" charset="0"/>
              </a:rPr>
              <a:t>Социально-медицинские;</a:t>
            </a:r>
          </a:p>
          <a:p>
            <a:pPr marL="342900" indent="-342900">
              <a:buFont typeface="Arial" panose="020B0604020202020204" pitchFamily="34" charset="0"/>
              <a:buChar char="•"/>
            </a:pPr>
            <a:r>
              <a:rPr lang="ru-RU" sz="2000" i="1" dirty="0" smtClean="0">
                <a:latin typeface="Times New Roman" panose="02020603050405020304" pitchFamily="18" charset="0"/>
                <a:cs typeface="Times New Roman" panose="02020603050405020304" pitchFamily="18" charset="0"/>
              </a:rPr>
              <a:t>Социально-психологические услуги;</a:t>
            </a:r>
          </a:p>
          <a:p>
            <a:pPr marL="342900" indent="-342900">
              <a:buFont typeface="Arial" panose="020B0604020202020204" pitchFamily="34" charset="0"/>
              <a:buChar char="•"/>
            </a:pPr>
            <a:r>
              <a:rPr lang="ru-RU" sz="2000" i="1" dirty="0" smtClean="0">
                <a:latin typeface="Times New Roman" panose="02020603050405020304" pitchFamily="18" charset="0"/>
                <a:cs typeface="Times New Roman" panose="02020603050405020304" pitchFamily="18" charset="0"/>
              </a:rPr>
              <a:t>Социально-педагогические услуги;</a:t>
            </a:r>
          </a:p>
          <a:p>
            <a:pPr marL="342900" indent="-342900">
              <a:buFont typeface="Arial" panose="020B0604020202020204" pitchFamily="34" charset="0"/>
              <a:buChar char="•"/>
            </a:pPr>
            <a:r>
              <a:rPr lang="ru-RU" sz="2000" i="1" dirty="0" smtClean="0">
                <a:latin typeface="Times New Roman" panose="02020603050405020304" pitchFamily="18" charset="0"/>
                <a:cs typeface="Times New Roman" panose="02020603050405020304" pitchFamily="18" charset="0"/>
              </a:rPr>
              <a:t>Социально-трудовые услуги;</a:t>
            </a:r>
          </a:p>
          <a:p>
            <a:pPr marL="342900" indent="-342900">
              <a:buFont typeface="Arial" panose="020B0604020202020204" pitchFamily="34" charset="0"/>
              <a:buChar char="•"/>
            </a:pPr>
            <a:r>
              <a:rPr lang="ru-RU" sz="2000" i="1" dirty="0" smtClean="0">
                <a:latin typeface="Times New Roman" panose="02020603050405020304" pitchFamily="18" charset="0"/>
                <a:cs typeface="Times New Roman" panose="02020603050405020304" pitchFamily="18" charset="0"/>
              </a:rPr>
              <a:t>Социально-правовые услуги;</a:t>
            </a:r>
          </a:p>
          <a:p>
            <a:pPr marL="342900" indent="-342900">
              <a:buFont typeface="Arial" panose="020B0604020202020204" pitchFamily="34" charset="0"/>
              <a:buChar char="•"/>
            </a:pPr>
            <a:r>
              <a:rPr lang="ru-RU" sz="2000" i="1" dirty="0" smtClean="0">
                <a:latin typeface="Times New Roman" panose="02020603050405020304" pitchFamily="18" charset="0"/>
                <a:cs typeface="Times New Roman" panose="02020603050405020304" pitchFamily="18" charset="0"/>
              </a:rPr>
              <a:t>Услуги в целях повышения коммуникативного потенциала получателей социальных услуг, имеющих ограничение жизнедеятельности, в том числе детей-инвалидов, семей  и детей, находящихся в трудной жизненной ситуации;</a:t>
            </a:r>
          </a:p>
          <a:p>
            <a:pPr marL="342900" indent="-342900">
              <a:buFont typeface="Arial" panose="020B0604020202020204" pitchFamily="34" charset="0"/>
              <a:buChar char="•"/>
            </a:pPr>
            <a:r>
              <a:rPr lang="ru-RU" sz="2000" i="1" dirty="0" smtClean="0">
                <a:latin typeface="Times New Roman" panose="02020603050405020304" pitchFamily="18" charset="0"/>
                <a:cs typeface="Times New Roman" panose="02020603050405020304" pitchFamily="18" charset="0"/>
              </a:rPr>
              <a:t> Срочные социальные  услуги.</a:t>
            </a:r>
            <a:endParaRPr lang="ru-RU" sz="2000" i="1" dirty="0">
              <a:latin typeface="Times New Roman" panose="02020603050405020304" pitchFamily="18" charset="0"/>
              <a:cs typeface="Times New Roman" panose="02020603050405020304" pitchFamily="18" charset="0"/>
            </a:endParaRPr>
          </a:p>
          <a:p>
            <a:pPr marL="342900" indent="-342900"/>
            <a:endParaRPr lang="ru-RU" sz="2000" i="1" dirty="0">
              <a:latin typeface="Times New Roman" panose="02020603050405020304" pitchFamily="18" charset="0"/>
              <a:cs typeface="Times New Roman" panose="02020603050405020304" pitchFamily="18" charset="0"/>
            </a:endParaRPr>
          </a:p>
        </p:txBody>
      </p:sp>
      <p:sp>
        <p:nvSpPr>
          <p:cNvPr id="4" name="Нижний колонтитул 3"/>
          <p:cNvSpPr>
            <a:spLocks noGrp="1"/>
          </p:cNvSpPr>
          <p:nvPr>
            <p:ph type="ftr" sz="quarter" idx="11"/>
          </p:nvPr>
        </p:nvSpPr>
        <p:spPr/>
        <p:txBody>
          <a:bodyPr/>
          <a:lstStyle/>
          <a:p>
            <a:r>
              <a:rPr lang="ru-RU" smtClean="0"/>
              <a:t>ГБПОУ "Владикавказский торгово-экономический техникум"</a:t>
            </a:r>
            <a:endParaRPr lang="ru-RU" dirty="0"/>
          </a:p>
        </p:txBody>
      </p:sp>
    </p:spTree>
    <p:extLst>
      <p:ext uri="{BB962C8B-B14F-4D97-AF65-F5344CB8AC3E}">
        <p14:creationId xmlns:p14="http://schemas.microsoft.com/office/powerpoint/2010/main" val="4239988543"/>
      </p:ext>
    </p:extLst>
  </p:cSld>
  <p:clrMapOvr>
    <a:masterClrMapping/>
  </p:clrMapOvr>
  <p:transition spd="slow" advTm="5549">
    <p:dissolv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77795" y="282059"/>
            <a:ext cx="9927397" cy="6678751"/>
          </a:xfrm>
          <a:prstGeom prst="rect">
            <a:avLst/>
          </a:prstGeom>
        </p:spPr>
        <p:txBody>
          <a:bodyPr wrap="square">
            <a:spAutoFit/>
          </a:bodyPr>
          <a:lstStyle/>
          <a:p>
            <a:pPr algn="ctr"/>
            <a:r>
              <a:rPr lang="ru-RU" sz="3600" i="1" dirty="0">
                <a:latin typeface="Times New Roman" panose="02020603050405020304" pitchFamily="18" charset="0"/>
                <a:cs typeface="Times New Roman" panose="02020603050405020304" pitchFamily="18" charset="0"/>
              </a:rPr>
              <a:t>Документы необходимые для </a:t>
            </a:r>
            <a:r>
              <a:rPr lang="ru-RU" sz="3600" i="1" dirty="0" smtClean="0">
                <a:latin typeface="Times New Roman" panose="02020603050405020304" pitchFamily="18" charset="0"/>
                <a:cs typeface="Times New Roman" panose="02020603050405020304" pitchFamily="18" charset="0"/>
              </a:rPr>
              <a:t>принятия  </a:t>
            </a:r>
            <a:r>
              <a:rPr lang="ru-RU" sz="3600" i="1" dirty="0">
                <a:latin typeface="Times New Roman" panose="02020603050405020304" pitchFamily="18" charset="0"/>
                <a:cs typeface="Times New Roman" panose="02020603050405020304" pitchFamily="18" charset="0"/>
              </a:rPr>
              <a:t>на </a:t>
            </a:r>
            <a:r>
              <a:rPr lang="ru-RU" sz="3600" i="1" dirty="0" smtClean="0">
                <a:latin typeface="Times New Roman" panose="02020603050405020304" pitchFamily="18" charset="0"/>
                <a:cs typeface="Times New Roman" panose="02020603050405020304" pitchFamily="18" charset="0"/>
              </a:rPr>
              <a:t>обслуживание:</a:t>
            </a:r>
          </a:p>
          <a:p>
            <a:pPr algn="ctr"/>
            <a:endParaRPr lang="ru-RU" sz="3600" i="1" dirty="0" smtClean="0">
              <a:latin typeface="Times New Roman" panose="02020603050405020304" pitchFamily="18" charset="0"/>
              <a:cs typeface="Times New Roman" panose="02020603050405020304" pitchFamily="18" charset="0"/>
            </a:endParaRPr>
          </a:p>
          <a:p>
            <a:pPr>
              <a:buFont typeface="Wingdings" pitchFamily="2" charset="2"/>
              <a:buChar char="§"/>
            </a:pPr>
            <a:r>
              <a:rPr lang="ru-RU" sz="3200" i="1" dirty="0" smtClean="0">
                <a:latin typeface="Times New Roman" panose="02020603050405020304" pitchFamily="18" charset="0"/>
                <a:cs typeface="Times New Roman" panose="02020603050405020304" pitchFamily="18" charset="0"/>
              </a:rPr>
              <a:t>Копии паспортов родителей.</a:t>
            </a:r>
          </a:p>
          <a:p>
            <a:pPr>
              <a:buFont typeface="Wingdings" pitchFamily="2" charset="2"/>
              <a:buChar char="§"/>
            </a:pPr>
            <a:r>
              <a:rPr lang="ru-RU" sz="3200" i="1" dirty="0" smtClean="0">
                <a:latin typeface="Times New Roman" panose="02020603050405020304" pitchFamily="18" charset="0"/>
                <a:cs typeface="Times New Roman" panose="02020603050405020304" pitchFamily="18" charset="0"/>
              </a:rPr>
              <a:t>Копия свидетельства о рождении или паспорта ребенка.</a:t>
            </a:r>
          </a:p>
          <a:p>
            <a:pPr>
              <a:buFont typeface="Wingdings" pitchFamily="2" charset="2"/>
              <a:buChar char="§"/>
            </a:pPr>
            <a:r>
              <a:rPr lang="ru-RU" sz="3200" i="1" dirty="0" smtClean="0">
                <a:latin typeface="Times New Roman" panose="02020603050405020304" pitchFamily="18" charset="0"/>
                <a:cs typeface="Times New Roman" panose="02020603050405020304" pitchFamily="18" charset="0"/>
              </a:rPr>
              <a:t>Справка о наличии детского пособия.</a:t>
            </a:r>
          </a:p>
          <a:p>
            <a:pPr>
              <a:buFont typeface="Wingdings" pitchFamily="2" charset="2"/>
              <a:buChar char="§"/>
            </a:pPr>
            <a:r>
              <a:rPr lang="ru-RU" sz="3200" i="1" dirty="0" smtClean="0">
                <a:latin typeface="Times New Roman" panose="02020603050405020304" pitchFamily="18" charset="0"/>
                <a:cs typeface="Times New Roman" panose="02020603050405020304" pitchFamily="18" charset="0"/>
              </a:rPr>
              <a:t>Копия удостоверения опекуна.</a:t>
            </a:r>
          </a:p>
          <a:p>
            <a:pPr>
              <a:buFont typeface="Wingdings" pitchFamily="2" charset="2"/>
              <a:buChar char="§"/>
            </a:pPr>
            <a:r>
              <a:rPr lang="ru-RU" sz="3200" i="1" dirty="0" smtClean="0">
                <a:latin typeface="Times New Roman" panose="02020603050405020304" pitchFamily="18" charset="0"/>
                <a:cs typeface="Times New Roman" panose="02020603050405020304" pitchFamily="18" charset="0"/>
              </a:rPr>
              <a:t>Копия справки об инвалидности.</a:t>
            </a:r>
          </a:p>
          <a:p>
            <a:pPr>
              <a:buFont typeface="Wingdings" pitchFamily="2" charset="2"/>
              <a:buChar char="§"/>
            </a:pPr>
            <a:r>
              <a:rPr lang="ru-RU" sz="3200" i="1" dirty="0" smtClean="0">
                <a:latin typeface="Times New Roman" panose="02020603050405020304" pitchFamily="18" charset="0"/>
                <a:cs typeface="Times New Roman" panose="02020603050405020304" pitchFamily="18" charset="0"/>
              </a:rPr>
              <a:t>Копия медицинского полиса на ребенка.</a:t>
            </a:r>
          </a:p>
          <a:p>
            <a:pPr>
              <a:buFont typeface="Wingdings" pitchFamily="2" charset="2"/>
              <a:buChar char="§"/>
            </a:pPr>
            <a:r>
              <a:rPr lang="ru-RU" sz="3200" i="1" dirty="0" smtClean="0">
                <a:latin typeface="Times New Roman" panose="02020603050405020304" pitchFamily="18" charset="0"/>
                <a:cs typeface="Times New Roman" panose="02020603050405020304" pitchFamily="18" charset="0"/>
              </a:rPr>
              <a:t>Копия СНИЛС ребенка и родителей.</a:t>
            </a:r>
          </a:p>
          <a:p>
            <a:pPr>
              <a:buFont typeface="Wingdings" pitchFamily="2" charset="2"/>
              <a:buChar char="§"/>
            </a:pPr>
            <a:r>
              <a:rPr lang="ru-RU" sz="3200" i="1" dirty="0" smtClean="0">
                <a:latin typeface="Times New Roman" panose="02020603050405020304" pitchFamily="18" charset="0"/>
                <a:cs typeface="Times New Roman" panose="02020603050405020304" pitchFamily="18" charset="0"/>
              </a:rPr>
              <a:t>Справка о признании семьи малоимущей.</a:t>
            </a:r>
          </a:p>
          <a:p>
            <a:endParaRPr lang="ru-RU" sz="3200" i="1" dirty="0">
              <a:latin typeface="Times New Roman" panose="02020603050405020304" pitchFamily="18" charset="0"/>
              <a:cs typeface="Times New Roman" panose="02020603050405020304" pitchFamily="18" charset="0"/>
            </a:endParaRPr>
          </a:p>
        </p:txBody>
      </p:sp>
      <p:sp>
        <p:nvSpPr>
          <p:cNvPr id="3" name="Нижний колонтитул 2"/>
          <p:cNvSpPr>
            <a:spLocks noGrp="1"/>
          </p:cNvSpPr>
          <p:nvPr>
            <p:ph type="ftr" sz="quarter" idx="11"/>
          </p:nvPr>
        </p:nvSpPr>
        <p:spPr/>
        <p:txBody>
          <a:bodyPr/>
          <a:lstStyle/>
          <a:p>
            <a:r>
              <a:rPr lang="ru-RU" smtClean="0"/>
              <a:t>ГБПОУ "Владикавказский торгово-экономический техникум"</a:t>
            </a:r>
            <a:endParaRPr lang="ru-RU" dirty="0"/>
          </a:p>
        </p:txBody>
      </p:sp>
    </p:spTree>
    <p:extLst>
      <p:ext uri="{BB962C8B-B14F-4D97-AF65-F5344CB8AC3E}">
        <p14:creationId xmlns:p14="http://schemas.microsoft.com/office/powerpoint/2010/main" val="3754904142"/>
      </p:ext>
    </p:extLst>
  </p:cSld>
  <p:clrMapOvr>
    <a:masterClrMapping/>
  </p:clrMapOvr>
  <p:transition spd="slow" advTm="5549">
    <p:dissolv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7" name="Picture 3" descr="кцсон"/>
          <p:cNvPicPr>
            <a:picLocks noChangeAspect="1" noChangeArrowheads="1"/>
          </p:cNvPicPr>
          <p:nvPr/>
        </p:nvPicPr>
        <p:blipFill>
          <a:blip r:embed="rId2"/>
          <a:srcRect/>
          <a:stretch>
            <a:fillRect/>
          </a:stretch>
        </p:blipFill>
        <p:spPr bwMode="auto">
          <a:xfrm>
            <a:off x="352338" y="390088"/>
            <a:ext cx="1724025" cy="1581150"/>
          </a:xfrm>
          <a:prstGeom prst="rect">
            <a:avLst/>
          </a:prstGeom>
          <a:noFill/>
        </p:spPr>
      </p:pic>
      <p:pic>
        <p:nvPicPr>
          <p:cNvPr id="11266" name="Рисунок 1" descr="Картинки по запросу картинки соц быт услуги"/>
          <p:cNvPicPr>
            <a:picLocks noChangeAspect="1" noChangeArrowheads="1"/>
          </p:cNvPicPr>
          <p:nvPr/>
        </p:nvPicPr>
        <p:blipFill>
          <a:blip r:embed="rId3"/>
          <a:srcRect/>
          <a:stretch>
            <a:fillRect/>
          </a:stretch>
        </p:blipFill>
        <p:spPr bwMode="auto">
          <a:xfrm>
            <a:off x="8246379" y="192772"/>
            <a:ext cx="2114550" cy="2152650"/>
          </a:xfrm>
          <a:prstGeom prst="rect">
            <a:avLst/>
          </a:prstGeom>
          <a:noFill/>
        </p:spPr>
      </p:pic>
      <p:sp>
        <p:nvSpPr>
          <p:cNvPr id="11265" name="WordArt 1"/>
          <p:cNvSpPr>
            <a:spLocks noChangeArrowheads="1" noChangeShapeType="1" noTextEdit="1"/>
          </p:cNvSpPr>
          <p:nvPr/>
        </p:nvSpPr>
        <p:spPr bwMode="auto">
          <a:xfrm>
            <a:off x="730598" y="2515167"/>
            <a:ext cx="9248775" cy="904875"/>
          </a:xfrm>
          <a:prstGeom prst="rect">
            <a:avLst/>
          </a:prstGeom>
        </p:spPr>
        <p:txBody>
          <a:bodyPr wrap="none" fromWordArt="1">
            <a:prstTxWarp prst="textPlain">
              <a:avLst>
                <a:gd name="adj" fmla="val 50000"/>
              </a:avLst>
            </a:prstTxWarp>
          </a:bodyPr>
          <a:lstStyle/>
          <a:p>
            <a:pPr algn="ctr" rtl="0"/>
            <a:r>
              <a:rPr lang="ru-RU" sz="3600" kern="10" spc="0" dirty="0" smtClean="0">
                <a:ln w="12700">
                  <a:solidFill>
                    <a:srgbClr val="EAEAEA"/>
                  </a:solidFill>
                  <a:round/>
                  <a:headEnd/>
                  <a:tailEnd/>
                </a:ln>
                <a:solidFill>
                  <a:schemeClr val="accent3">
                    <a:lumMod val="50000"/>
                  </a:schemeClr>
                </a:solidFill>
                <a:effectLst>
                  <a:outerShdw dist="35921" dir="2700000" sy="50000" kx="2115830" algn="bl" rotWithShape="0">
                    <a:srgbClr val="C0C0C0">
                      <a:alpha val="80000"/>
                    </a:srgbClr>
                  </a:outerShdw>
                </a:effectLst>
                <a:latin typeface="Arial Black"/>
              </a:rPr>
              <a:t>Отделение социально-бытового  обслуживания</a:t>
            </a:r>
            <a:endParaRPr lang="ru-RU" sz="3600" kern="10" spc="0" dirty="0">
              <a:ln w="12700">
                <a:solidFill>
                  <a:srgbClr val="EAEAEA"/>
                </a:solidFill>
                <a:round/>
                <a:headEnd/>
                <a:tailEnd/>
              </a:ln>
              <a:solidFill>
                <a:schemeClr val="accent3">
                  <a:lumMod val="50000"/>
                </a:schemeClr>
              </a:solidFill>
              <a:effectLst>
                <a:outerShdw dist="35921" dir="2700000" sy="50000" kx="2115830" algn="bl" rotWithShape="0">
                  <a:srgbClr val="C0C0C0">
                    <a:alpha val="80000"/>
                  </a:srgbClr>
                </a:outerShdw>
              </a:effectLst>
              <a:latin typeface="Arial Black"/>
            </a:endParaRPr>
          </a:p>
        </p:txBody>
      </p:sp>
      <p:sp>
        <p:nvSpPr>
          <p:cNvPr id="11268" name="Rectangle 4"/>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11269" name="Rectangle 5"/>
          <p:cNvSpPr>
            <a:spLocks noChangeArrowheads="1"/>
          </p:cNvSpPr>
          <p:nvPr/>
        </p:nvSpPr>
        <p:spPr bwMode="auto">
          <a:xfrm>
            <a:off x="0" y="203835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1270" name="Rectangle 6"/>
          <p:cNvSpPr>
            <a:spLocks noChangeArrowheads="1"/>
          </p:cNvSpPr>
          <p:nvPr/>
        </p:nvSpPr>
        <p:spPr bwMode="auto">
          <a:xfrm>
            <a:off x="0" y="419100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t>
            </a:r>
            <a:endParaRPr kumimoji="0" lang="ru-RU"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1271" name="Rectangle 7"/>
          <p:cNvSpPr>
            <a:spLocks noChangeArrowheads="1"/>
          </p:cNvSpPr>
          <p:nvPr/>
        </p:nvSpPr>
        <p:spPr bwMode="auto">
          <a:xfrm>
            <a:off x="200125" y="3595229"/>
            <a:ext cx="11375472" cy="31393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ru-RU" dirty="0" smtClean="0"/>
              <a:t>Отделение социально- бытового обслуживания  ГБУ «КЦСОН СЗР»   оказывает населению следующие виды дополнительных услуг, предоставляемых в полустационарной форме социального обслуживания: </a:t>
            </a:r>
          </a:p>
          <a:p>
            <a:r>
              <a:rPr lang="ru-RU" b="1" dirty="0" smtClean="0"/>
              <a:t>- социально-бытовые услуги;</a:t>
            </a:r>
            <a:endParaRPr lang="ru-RU" dirty="0" smtClean="0"/>
          </a:p>
          <a:p>
            <a:r>
              <a:rPr lang="ru-RU" b="1" dirty="0" smtClean="0"/>
              <a:t>- социально- медицинские услуги;</a:t>
            </a:r>
            <a:endParaRPr lang="ru-RU" dirty="0" smtClean="0"/>
          </a:p>
          <a:p>
            <a:r>
              <a:rPr lang="ru-RU" b="1" dirty="0" smtClean="0"/>
              <a:t>-услуги плотника, сантехника, электрика;</a:t>
            </a:r>
            <a:endParaRPr lang="ru-RU" dirty="0" smtClean="0"/>
          </a:p>
          <a:p>
            <a:r>
              <a:rPr lang="ru-RU" b="1" dirty="0" smtClean="0"/>
              <a:t>-услуги парикмахера;</a:t>
            </a:r>
            <a:endParaRPr lang="ru-RU" dirty="0" smtClean="0"/>
          </a:p>
          <a:p>
            <a:r>
              <a:rPr lang="ru-RU" b="1" dirty="0" smtClean="0"/>
              <a:t>-услуги дневной сиделки.</a:t>
            </a:r>
            <a:endParaRPr lang="ru-RU" dirty="0" smtClean="0"/>
          </a:p>
          <a:p>
            <a:r>
              <a:rPr lang="ru-RU" dirty="0" smtClean="0"/>
              <a:t>Дополнительные услуги предоставляются  гражданам на платной основе в соответствии с Тарифами, согласованными Министерством труда и социальной защиты республики Северная Осетия-Алания</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 name="Нижний колонтитул 1"/>
          <p:cNvSpPr>
            <a:spLocks noGrp="1"/>
          </p:cNvSpPr>
          <p:nvPr>
            <p:ph type="ftr" sz="quarter" idx="11"/>
          </p:nvPr>
        </p:nvSpPr>
        <p:spPr/>
        <p:txBody>
          <a:bodyPr/>
          <a:lstStyle/>
          <a:p>
            <a:r>
              <a:rPr lang="ru-RU" smtClean="0"/>
              <a:t>ГБПОУ "Владикавказский торгово-экономический техникум"</a:t>
            </a:r>
            <a:endParaRPr lang="ru-RU" dirty="0"/>
          </a:p>
        </p:txBody>
      </p:sp>
    </p:spTree>
    <p:extLst>
      <p:ext uri="{BB962C8B-B14F-4D97-AF65-F5344CB8AC3E}">
        <p14:creationId xmlns:p14="http://schemas.microsoft.com/office/powerpoint/2010/main" val="679463373"/>
      </p:ext>
    </p:extLst>
  </p:cSld>
  <p:clrMapOvr>
    <a:masterClrMapping/>
  </p:clrMapOvr>
  <p:transition spd="slow" advTm="5549">
    <p:dissolv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457200" y="352426"/>
            <a:ext cx="4642021" cy="5672454"/>
          </a:xfrm>
        </p:spPr>
        <p:txBody>
          <a:bodyPr>
            <a:noAutofit/>
          </a:bodyPr>
          <a:lstStyle/>
          <a:p>
            <a:r>
              <a:rPr lang="ru-RU" sz="2400" i="1" dirty="0" smtClean="0">
                <a:latin typeface="Times New Roman" panose="02020603050405020304" pitchFamily="18" charset="0"/>
                <a:cs typeface="Times New Roman" panose="02020603050405020304" pitchFamily="18" charset="0"/>
              </a:rPr>
              <a:t>Отделение предназначено для разового оказания дополнительных социальных услуг (не входящих в Стандарты социальных услуг, предоставляемых поставщиками социальных услуг  в </a:t>
            </a:r>
            <a:r>
              <a:rPr lang="ru-RU" sz="2400" i="1" dirty="0" err="1" smtClean="0">
                <a:latin typeface="Times New Roman" panose="02020603050405020304" pitchFamily="18" charset="0"/>
                <a:cs typeface="Times New Roman" panose="02020603050405020304" pitchFamily="18" charset="0"/>
              </a:rPr>
              <a:t>РСО-Алания</a:t>
            </a:r>
            <a:r>
              <a:rPr lang="ru-RU" sz="2400" i="1" dirty="0" smtClean="0">
                <a:latin typeface="Times New Roman" panose="02020603050405020304" pitchFamily="18" charset="0"/>
                <a:cs typeface="Times New Roman" panose="02020603050405020304" pitchFamily="18" charset="0"/>
              </a:rPr>
              <a:t>  </a:t>
            </a:r>
            <a:r>
              <a:rPr lang="ru-RU" sz="2400" i="1" dirty="0" err="1" smtClean="0">
                <a:latin typeface="Times New Roman" panose="02020603050405020304" pitchFamily="18" charset="0"/>
                <a:cs typeface="Times New Roman" panose="02020603050405020304" pitchFamily="18" charset="0"/>
              </a:rPr>
              <a:t>в</a:t>
            </a:r>
            <a:r>
              <a:rPr lang="ru-RU" sz="2400" i="1" dirty="0" smtClean="0">
                <a:latin typeface="Times New Roman" panose="02020603050405020304" pitchFamily="18" charset="0"/>
                <a:cs typeface="Times New Roman" panose="02020603050405020304" pitchFamily="18" charset="0"/>
              </a:rPr>
              <a:t> полустационарной форме социального обслуживания) гражданам пожилого возраста и инвалидам, утратившим способность к самообслуживанию в силу возраста или заболевания, льготным категориям семей</a:t>
            </a:r>
            <a:endParaRPr lang="ru-RU" sz="2400" i="1" dirty="0">
              <a:latin typeface="Times New Roman" panose="02020603050405020304" pitchFamily="18" charset="0"/>
              <a:cs typeface="Times New Roman" panose="02020603050405020304" pitchFamily="18" charset="0"/>
            </a:endParaRPr>
          </a:p>
        </p:txBody>
      </p:sp>
      <p:pic>
        <p:nvPicPr>
          <p:cNvPr id="5" name="Содержимое 4" descr="IMG-20160322-WA0010.jpg"/>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6162695" y="429550"/>
            <a:ext cx="3360246" cy="5680866"/>
          </a:xfrm>
        </p:spPr>
      </p:pic>
      <p:sp>
        <p:nvSpPr>
          <p:cNvPr id="2" name="Нижний колонтитул 1"/>
          <p:cNvSpPr>
            <a:spLocks noGrp="1"/>
          </p:cNvSpPr>
          <p:nvPr>
            <p:ph type="ftr" sz="quarter" idx="11"/>
          </p:nvPr>
        </p:nvSpPr>
        <p:spPr/>
        <p:txBody>
          <a:bodyPr/>
          <a:lstStyle/>
          <a:p>
            <a:r>
              <a:rPr lang="ru-RU" smtClean="0"/>
              <a:t>ГБПОУ "Владикавказский торгово-экономический техникум"</a:t>
            </a:r>
            <a:endParaRPr lang="ru-RU" dirty="0"/>
          </a:p>
        </p:txBody>
      </p:sp>
    </p:spTree>
    <p:extLst>
      <p:ext uri="{BB962C8B-B14F-4D97-AF65-F5344CB8AC3E}">
        <p14:creationId xmlns:p14="http://schemas.microsoft.com/office/powerpoint/2010/main" val="33165120"/>
      </p:ext>
    </p:extLst>
  </p:cSld>
  <p:clrMapOvr>
    <a:masterClrMapping/>
  </p:clrMapOvr>
  <p:transition spd="slow" advTm="5549">
    <p:dissolv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47649" y="189470"/>
            <a:ext cx="11268075" cy="6524863"/>
          </a:xfrm>
          <a:prstGeom prst="rect">
            <a:avLst/>
          </a:prstGeom>
        </p:spPr>
        <p:txBody>
          <a:bodyPr wrap="square">
            <a:spAutoFit/>
          </a:bodyPr>
          <a:lstStyle/>
          <a:p>
            <a:pPr algn="ctr">
              <a:spcAft>
                <a:spcPts val="1200"/>
              </a:spcAft>
            </a:pPr>
            <a:r>
              <a:rPr lang="ru-RU" sz="2400" i="1" dirty="0">
                <a:latin typeface="Times New Roman" panose="02020603050405020304" pitchFamily="18" charset="0"/>
                <a:cs typeface="Times New Roman" panose="02020603050405020304" pitchFamily="18" charset="0"/>
              </a:rPr>
              <a:t>Основными задачами </a:t>
            </a:r>
            <a:r>
              <a:rPr lang="ru-RU" sz="2400" i="1" dirty="0" smtClean="0">
                <a:latin typeface="Times New Roman" panose="02020603050405020304" pitchFamily="18" charset="0"/>
                <a:cs typeface="Times New Roman" panose="02020603050405020304" pitchFamily="18" charset="0"/>
              </a:rPr>
              <a:t> отделения социально-бытового  обслуживания являются</a:t>
            </a:r>
            <a:r>
              <a:rPr lang="ru-RU" sz="2400" i="1" dirty="0">
                <a:latin typeface="Times New Roman" panose="02020603050405020304" pitchFamily="18" charset="0"/>
                <a:cs typeface="Times New Roman" panose="02020603050405020304" pitchFamily="18" charset="0"/>
              </a:rPr>
              <a:t>:</a:t>
            </a:r>
          </a:p>
          <a:p>
            <a:pPr marL="457200" indent="-457200">
              <a:buFont typeface="Wingdings" pitchFamily="2" charset="2"/>
              <a:buChar char="§"/>
            </a:pPr>
            <a:r>
              <a:rPr lang="ru-RU" sz="2400" i="1" dirty="0" smtClean="0">
                <a:latin typeface="Times New Roman" panose="02020603050405020304" pitchFamily="18" charset="0"/>
                <a:cs typeface="Times New Roman" panose="02020603050405020304" pitchFamily="18" charset="0"/>
              </a:rPr>
              <a:t> определение потребности и предоставление гражданам дополнительных социальных услуг;</a:t>
            </a:r>
            <a:endParaRPr lang="ru-RU" sz="2400" i="1" dirty="0">
              <a:latin typeface="Times New Roman" panose="02020603050405020304" pitchFamily="18" charset="0"/>
              <a:cs typeface="Times New Roman" panose="02020603050405020304" pitchFamily="18" charset="0"/>
            </a:endParaRPr>
          </a:p>
          <a:p>
            <a:pPr marL="457200" indent="-457200">
              <a:buFont typeface="Wingdings" pitchFamily="2" charset="2"/>
              <a:buChar char="§"/>
            </a:pPr>
            <a:r>
              <a:rPr lang="ru-RU" sz="2400" i="1" dirty="0" smtClean="0">
                <a:latin typeface="Times New Roman" panose="02020603050405020304" pitchFamily="18" charset="0"/>
                <a:cs typeface="Times New Roman" panose="02020603050405020304" pitchFamily="18" charset="0"/>
              </a:rPr>
              <a:t> обеспечение сотрудниками отделения доступности и своевременности предоставления  </a:t>
            </a:r>
            <a:r>
              <a:rPr lang="ru-RU" sz="2400" i="1" dirty="0">
                <a:latin typeface="Times New Roman" panose="02020603050405020304" pitchFamily="18" charset="0"/>
                <a:cs typeface="Times New Roman" panose="02020603050405020304" pitchFamily="18" charset="0"/>
              </a:rPr>
              <a:t>дополнительных социальных услуг, предоставляемых Центром</a:t>
            </a:r>
            <a:r>
              <a:rPr lang="ru-RU" sz="2400" i="1" dirty="0" smtClean="0">
                <a:latin typeface="Times New Roman" panose="02020603050405020304" pitchFamily="18" charset="0"/>
                <a:cs typeface="Times New Roman" panose="02020603050405020304" pitchFamily="18" charset="0"/>
              </a:rPr>
              <a:t>;</a:t>
            </a:r>
          </a:p>
          <a:p>
            <a:pPr marL="457200" indent="-457200">
              <a:buFont typeface="Wingdings" pitchFamily="2" charset="2"/>
              <a:buChar char="§"/>
            </a:pPr>
            <a:r>
              <a:rPr lang="ru-RU" sz="2400" i="1" dirty="0" smtClean="0">
                <a:latin typeface="Times New Roman" panose="02020603050405020304" pitchFamily="18" charset="0"/>
                <a:cs typeface="Times New Roman" panose="02020603050405020304" pitchFamily="18" charset="0"/>
              </a:rPr>
              <a:t> информирование и консультирование граждан по вопросам  предоставления социальных услуг.</a:t>
            </a:r>
          </a:p>
          <a:p>
            <a:pPr marL="457200" indent="-457200">
              <a:buFont typeface="Wingdings" pitchFamily="2" charset="2"/>
              <a:buChar char="§"/>
            </a:pPr>
            <a:endParaRPr lang="ru-RU" sz="2400" i="1" dirty="0" smtClean="0">
              <a:latin typeface="Times New Roman" panose="02020603050405020304" pitchFamily="18" charset="0"/>
              <a:cs typeface="Times New Roman" panose="02020603050405020304" pitchFamily="18" charset="0"/>
            </a:endParaRPr>
          </a:p>
          <a:p>
            <a:pPr marL="457200" indent="-457200"/>
            <a:r>
              <a:rPr lang="ru-RU" sz="2400" i="1" dirty="0" smtClean="0">
                <a:latin typeface="Times New Roman" panose="02020603050405020304" pitchFamily="18" charset="0"/>
                <a:cs typeface="Times New Roman" panose="02020603050405020304" pitchFamily="18" charset="0"/>
              </a:rPr>
              <a:t>Дополнительные социальные услуги предоставляются на основании письменного обращения гражданина или его законного представителя.</a:t>
            </a:r>
          </a:p>
          <a:p>
            <a:pPr marL="457200" indent="-457200"/>
            <a:r>
              <a:rPr lang="ru-RU" sz="2400" i="1" dirty="0" smtClean="0">
                <a:latin typeface="Times New Roman" panose="02020603050405020304" pitchFamily="18" charset="0"/>
                <a:cs typeface="Times New Roman" panose="02020603050405020304" pitchFamily="18" charset="0"/>
              </a:rPr>
              <a:t>Дополнительные социальные услуги предоставляются на условиях полной оплаты всем категориям граждан.</a:t>
            </a:r>
          </a:p>
          <a:p>
            <a:pPr marL="457200" indent="-457200"/>
            <a:r>
              <a:rPr lang="ru-RU" sz="2400" i="1" dirty="0" smtClean="0">
                <a:latin typeface="Times New Roman" panose="02020603050405020304" pitchFamily="18" charset="0"/>
                <a:cs typeface="Times New Roman" panose="02020603050405020304" pitchFamily="18" charset="0"/>
              </a:rPr>
              <a:t>Оплата за предоставленные дополнительные услуги производится согласно Тарифам, согласованным с Министерством труда и социального развития </a:t>
            </a:r>
            <a:r>
              <a:rPr lang="ru-RU" sz="2400" i="1" dirty="0" err="1" smtClean="0">
                <a:latin typeface="Times New Roman" panose="02020603050405020304" pitchFamily="18" charset="0"/>
                <a:cs typeface="Times New Roman" panose="02020603050405020304" pitchFamily="18" charset="0"/>
              </a:rPr>
              <a:t>РСО-Алания</a:t>
            </a:r>
            <a:r>
              <a:rPr lang="ru-RU" sz="2400" i="1" dirty="0" smtClean="0">
                <a:latin typeface="Times New Roman" panose="02020603050405020304" pitchFamily="18" charset="0"/>
                <a:cs typeface="Times New Roman" panose="02020603050405020304" pitchFamily="18" charset="0"/>
              </a:rPr>
              <a:t>.</a:t>
            </a:r>
          </a:p>
          <a:p>
            <a:pPr marL="457200" indent="-457200"/>
            <a:endParaRPr lang="ru-RU" sz="2400" i="1" dirty="0" smtClean="0">
              <a:latin typeface="Times New Roman" panose="02020603050405020304" pitchFamily="18" charset="0"/>
              <a:cs typeface="Times New Roman" panose="02020603050405020304" pitchFamily="18" charset="0"/>
            </a:endParaRPr>
          </a:p>
          <a:p>
            <a:pPr marL="457200" indent="-457200"/>
            <a:endParaRPr lang="ru-RU" sz="2400" i="1" dirty="0">
              <a:latin typeface="Times New Roman" panose="02020603050405020304" pitchFamily="18" charset="0"/>
              <a:cs typeface="Times New Roman" panose="02020603050405020304" pitchFamily="18" charset="0"/>
            </a:endParaRPr>
          </a:p>
        </p:txBody>
      </p:sp>
      <p:sp>
        <p:nvSpPr>
          <p:cNvPr id="3" name="Нижний колонтитул 2"/>
          <p:cNvSpPr>
            <a:spLocks noGrp="1"/>
          </p:cNvSpPr>
          <p:nvPr>
            <p:ph type="ftr" sz="quarter" idx="11"/>
          </p:nvPr>
        </p:nvSpPr>
        <p:spPr/>
        <p:txBody>
          <a:bodyPr/>
          <a:lstStyle/>
          <a:p>
            <a:r>
              <a:rPr lang="ru-RU" smtClean="0"/>
              <a:t>ГБПОУ "Владикавказский торгово-экономический техникум"</a:t>
            </a:r>
            <a:endParaRPr lang="ru-RU" dirty="0"/>
          </a:p>
        </p:txBody>
      </p:sp>
    </p:spTree>
    <p:extLst>
      <p:ext uri="{BB962C8B-B14F-4D97-AF65-F5344CB8AC3E}">
        <p14:creationId xmlns:p14="http://schemas.microsoft.com/office/powerpoint/2010/main" val="1348668594"/>
      </p:ext>
    </p:extLst>
  </p:cSld>
  <p:clrMapOvr>
    <a:masterClrMapping/>
  </p:clrMapOvr>
  <p:transition spd="slow" advTm="5549">
    <p:dissolv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495" y="2190900"/>
            <a:ext cx="10606775" cy="2183391"/>
          </a:xfrm>
        </p:spPr>
        <p:txBody>
          <a:bodyPr/>
          <a:lstStyle/>
          <a:p>
            <a:pPr algn="ctr"/>
            <a:r>
              <a:rPr lang="ru-RU" sz="5400" b="1" i="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Times New Roman" panose="02020603050405020304" pitchFamily="18" charset="0"/>
                <a:cs typeface="Times New Roman" panose="02020603050405020304" pitchFamily="18" charset="0"/>
              </a:rPr>
              <a:t>Организационно-методическое отделение</a:t>
            </a:r>
            <a:endParaRPr lang="ru-RU" sz="5400" b="1" i="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Times New Roman" panose="02020603050405020304" pitchFamily="18" charset="0"/>
              <a:cs typeface="Times New Roman" panose="02020603050405020304" pitchFamily="18" charset="0"/>
            </a:endParaRPr>
          </a:p>
        </p:txBody>
      </p:sp>
      <p:sp>
        <p:nvSpPr>
          <p:cNvPr id="3" name="Нижний колонтитул 2"/>
          <p:cNvSpPr>
            <a:spLocks noGrp="1"/>
          </p:cNvSpPr>
          <p:nvPr>
            <p:ph type="ftr" sz="quarter" idx="11"/>
          </p:nvPr>
        </p:nvSpPr>
        <p:spPr/>
        <p:txBody>
          <a:bodyPr/>
          <a:lstStyle/>
          <a:p>
            <a:r>
              <a:rPr lang="ru-RU" smtClean="0"/>
              <a:t>ГБПОУ "Владикавказский торгово-экономический техникум"</a:t>
            </a:r>
            <a:endParaRPr lang="ru-RU" dirty="0"/>
          </a:p>
        </p:txBody>
      </p:sp>
    </p:spTree>
    <p:extLst>
      <p:ext uri="{BB962C8B-B14F-4D97-AF65-F5344CB8AC3E}">
        <p14:creationId xmlns:p14="http://schemas.microsoft.com/office/powerpoint/2010/main" val="3047625189"/>
      </p:ext>
    </p:extLst>
  </p:cSld>
  <p:clrMapOvr>
    <a:masterClrMapping/>
  </p:clrMapOvr>
  <p:transition spd="slow" advTm="5549">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32295" y="412098"/>
            <a:ext cx="7431779" cy="707886"/>
          </a:xfrm>
          <a:prstGeom prst="rect">
            <a:avLst/>
          </a:prstGeom>
        </p:spPr>
        <p:txBody>
          <a:bodyPr wrap="none">
            <a:spAutoFit/>
          </a:bodyPr>
          <a:lstStyle/>
          <a:p>
            <a:pPr algn="ctr"/>
            <a:r>
              <a:rPr lang="ru-RU" sz="4000" i="1" dirty="0" smtClean="0">
                <a:latin typeface="Times New Roman" panose="02020603050405020304" pitchFamily="18" charset="0"/>
                <a:cs typeface="Times New Roman" panose="02020603050405020304" pitchFamily="18" charset="0"/>
              </a:rPr>
              <a:t>Цели деятельности Учреждения</a:t>
            </a:r>
            <a:endParaRPr lang="ru-RU" sz="4000" i="1" dirty="0">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1265129" y="1536516"/>
            <a:ext cx="9857983" cy="3046988"/>
          </a:xfrm>
          <a:prstGeom prst="rect">
            <a:avLst/>
          </a:prstGeom>
        </p:spPr>
        <p:txBody>
          <a:bodyPr wrap="square">
            <a:spAutoFit/>
          </a:bodyPr>
          <a:lstStyle/>
          <a:p>
            <a:r>
              <a:rPr lang="ru-RU" sz="3200" i="1" dirty="0" smtClean="0">
                <a:latin typeface="Times New Roman" panose="02020603050405020304" pitchFamily="18" charset="0"/>
                <a:cs typeface="Times New Roman" panose="02020603050405020304" pitchFamily="18" charset="0"/>
              </a:rPr>
              <a:t>Основной целью деятельности Учреждения является реализация федеральных законов, законов Республики Северная Осетия-Алания, нормативных правовых актов Российской Федерации и Республики Северная Осетия-Алания в сфере социального обслуживания населения.</a:t>
            </a:r>
            <a:endParaRPr lang="ru-RU" sz="3200" i="1" dirty="0">
              <a:latin typeface="Times New Roman" panose="02020603050405020304" pitchFamily="18" charset="0"/>
              <a:cs typeface="Times New Roman" panose="02020603050405020304" pitchFamily="18" charset="0"/>
            </a:endParaRPr>
          </a:p>
        </p:txBody>
      </p:sp>
      <p:sp>
        <p:nvSpPr>
          <p:cNvPr id="4" name="Нижний колонтитул 3"/>
          <p:cNvSpPr>
            <a:spLocks noGrp="1"/>
          </p:cNvSpPr>
          <p:nvPr>
            <p:ph type="ftr" sz="quarter" idx="11"/>
          </p:nvPr>
        </p:nvSpPr>
        <p:spPr>
          <a:xfrm>
            <a:off x="7960055" y="6111716"/>
            <a:ext cx="3859795" cy="304801"/>
          </a:xfrm>
        </p:spPr>
        <p:txBody>
          <a:bodyPr/>
          <a:lstStyle/>
          <a:p>
            <a:r>
              <a:rPr lang="ru-RU" dirty="0" smtClean="0"/>
              <a:t>ГБПОУ "Владикавказский торгово-экономический техникум"</a:t>
            </a:r>
            <a:endParaRPr lang="ru-RU" dirty="0"/>
          </a:p>
        </p:txBody>
      </p:sp>
    </p:spTree>
    <p:extLst>
      <p:ext uri="{BB962C8B-B14F-4D97-AF65-F5344CB8AC3E}">
        <p14:creationId xmlns:p14="http://schemas.microsoft.com/office/powerpoint/2010/main" val="699083693"/>
      </p:ext>
    </p:extLst>
  </p:cSld>
  <p:clrMapOvr>
    <a:masterClrMapping/>
  </p:clrMapOvr>
  <p:transition spd="slow" advTm="5549">
    <p:dissolv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90151" y="1486321"/>
            <a:ext cx="11059297" cy="3847207"/>
          </a:xfrm>
          <a:prstGeom prst="rect">
            <a:avLst/>
          </a:prstGeom>
        </p:spPr>
        <p:txBody>
          <a:bodyPr wrap="square">
            <a:spAutoFit/>
          </a:bodyPr>
          <a:lstStyle/>
          <a:p>
            <a:r>
              <a:rPr lang="ru-RU" sz="3200" i="1" dirty="0">
                <a:latin typeface="Times New Roman" panose="02020603050405020304" pitchFamily="18" charset="0"/>
                <a:cs typeface="Times New Roman" panose="02020603050405020304" pitchFamily="18" charset="0"/>
              </a:rPr>
              <a:t>Организационно-методическое отделение предназначено для осуществления </a:t>
            </a:r>
            <a:r>
              <a:rPr lang="ru-RU" sz="3200" i="1" dirty="0" smtClean="0">
                <a:latin typeface="Times New Roman" panose="02020603050405020304" pitchFamily="18" charset="0"/>
                <a:cs typeface="Times New Roman" panose="02020603050405020304" pitchFamily="18" charset="0"/>
              </a:rPr>
              <a:t>мероприятий по повышению профессиональной компетентности работников Центра, реализации мер, направленных на развитие инновационных методов работы, обеспечение информационного сопровождения деятельности Центра.</a:t>
            </a:r>
          </a:p>
          <a:p>
            <a:endParaRPr lang="ru-RU" sz="2400" i="1" dirty="0" smtClean="0">
              <a:latin typeface="Times New Roman" panose="02020603050405020304" pitchFamily="18" charset="0"/>
              <a:cs typeface="Times New Roman" panose="02020603050405020304" pitchFamily="18" charset="0"/>
            </a:endParaRPr>
          </a:p>
          <a:p>
            <a:endParaRPr lang="ru-RU" sz="2800" i="1" dirty="0">
              <a:latin typeface="Times New Roman" panose="02020603050405020304" pitchFamily="18" charset="0"/>
              <a:cs typeface="Times New Roman" panose="02020603050405020304" pitchFamily="18" charset="0"/>
            </a:endParaRPr>
          </a:p>
        </p:txBody>
      </p:sp>
      <p:sp>
        <p:nvSpPr>
          <p:cNvPr id="3" name="Нижний колонтитул 2"/>
          <p:cNvSpPr>
            <a:spLocks noGrp="1"/>
          </p:cNvSpPr>
          <p:nvPr>
            <p:ph type="ftr" sz="quarter" idx="11"/>
          </p:nvPr>
        </p:nvSpPr>
        <p:spPr/>
        <p:txBody>
          <a:bodyPr/>
          <a:lstStyle/>
          <a:p>
            <a:r>
              <a:rPr lang="ru-RU" smtClean="0"/>
              <a:t>ГБПОУ "Владикавказский торгово-экономический техникум"</a:t>
            </a:r>
            <a:endParaRPr lang="ru-RU" dirty="0"/>
          </a:p>
        </p:txBody>
      </p:sp>
    </p:spTree>
    <p:extLst>
      <p:ext uri="{BB962C8B-B14F-4D97-AF65-F5344CB8AC3E}">
        <p14:creationId xmlns:p14="http://schemas.microsoft.com/office/powerpoint/2010/main" val="4021045473"/>
      </p:ext>
    </p:extLst>
  </p:cSld>
  <p:clrMapOvr>
    <a:masterClrMapping/>
  </p:clrMapOvr>
  <p:transition spd="slow" advTm="5549">
    <p:dissolv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52451" y="372398"/>
            <a:ext cx="10506074" cy="5386090"/>
          </a:xfrm>
          <a:prstGeom prst="rect">
            <a:avLst/>
          </a:prstGeom>
        </p:spPr>
        <p:txBody>
          <a:bodyPr wrap="square">
            <a:spAutoFit/>
          </a:bodyPr>
          <a:lstStyle/>
          <a:p>
            <a:pPr algn="ctr"/>
            <a:r>
              <a:rPr lang="ru-RU" sz="2800" i="1" dirty="0">
                <a:latin typeface="Times New Roman" panose="02020603050405020304" pitchFamily="18" charset="0"/>
                <a:cs typeface="Times New Roman" panose="02020603050405020304" pitchFamily="18" charset="0"/>
              </a:rPr>
              <a:t>Основные направления деятельности отделения</a:t>
            </a:r>
            <a:r>
              <a:rPr lang="ru-RU" sz="2800" i="1" dirty="0" smtClean="0">
                <a:latin typeface="Times New Roman" panose="02020603050405020304" pitchFamily="18" charset="0"/>
                <a:cs typeface="Times New Roman" panose="02020603050405020304" pitchFamily="18" charset="0"/>
              </a:rPr>
              <a:t>:</a:t>
            </a:r>
          </a:p>
          <a:p>
            <a:pPr algn="ctr"/>
            <a:endParaRPr lang="ru-RU" sz="2800" i="1" dirty="0">
              <a:latin typeface="Times New Roman" panose="02020603050405020304" pitchFamily="18" charset="0"/>
              <a:cs typeface="Times New Roman" panose="02020603050405020304" pitchFamily="18" charset="0"/>
            </a:endParaRPr>
          </a:p>
          <a:p>
            <a:pPr>
              <a:buFont typeface="Wingdings" pitchFamily="2" charset="2"/>
              <a:buChar char="§"/>
            </a:pPr>
            <a:r>
              <a:rPr lang="ru-RU" sz="2400" i="1" dirty="0">
                <a:latin typeface="Times New Roman" panose="02020603050405020304" pitchFamily="18" charset="0"/>
                <a:cs typeface="Times New Roman" panose="02020603050405020304" pitchFamily="18" charset="0"/>
              </a:rPr>
              <a:t>     </a:t>
            </a:r>
            <a:r>
              <a:rPr lang="ru-RU" sz="2400" i="1" dirty="0" smtClean="0">
                <a:latin typeface="Times New Roman" panose="02020603050405020304" pitchFamily="18" charset="0"/>
                <a:cs typeface="Times New Roman" panose="02020603050405020304" pitchFamily="18" charset="0"/>
              </a:rPr>
              <a:t>изучение </a:t>
            </a:r>
            <a:r>
              <a:rPr lang="ru-RU" sz="2400" i="1" dirty="0">
                <a:latin typeface="Times New Roman" panose="02020603050405020304" pitchFamily="18" charset="0"/>
                <a:cs typeface="Times New Roman" panose="02020603050405020304" pitchFamily="18" charset="0"/>
              </a:rPr>
              <a:t>эффективности деятельности отделений ГБУ «КЦСОН СЗР» посредством разработки и внедрения инновационных технологий и концепций социального </a:t>
            </a:r>
            <a:r>
              <a:rPr lang="ru-RU" sz="2400" i="1" dirty="0" smtClean="0">
                <a:latin typeface="Times New Roman" panose="02020603050405020304" pitchFamily="18" charset="0"/>
                <a:cs typeface="Times New Roman" panose="02020603050405020304" pitchFamily="18" charset="0"/>
              </a:rPr>
              <a:t>обслуживания;</a:t>
            </a:r>
            <a:endParaRPr lang="ru-RU" sz="2400" i="1" dirty="0">
              <a:latin typeface="Times New Roman" panose="02020603050405020304" pitchFamily="18" charset="0"/>
              <a:cs typeface="Times New Roman" panose="02020603050405020304" pitchFamily="18" charset="0"/>
            </a:endParaRPr>
          </a:p>
          <a:p>
            <a:pPr>
              <a:buFont typeface="Wingdings" pitchFamily="2" charset="2"/>
              <a:buChar char="§"/>
            </a:pPr>
            <a:r>
              <a:rPr lang="ru-RU" sz="2400" i="1" dirty="0">
                <a:latin typeface="Times New Roman" panose="02020603050405020304" pitchFamily="18" charset="0"/>
                <a:cs typeface="Times New Roman" panose="02020603050405020304" pitchFamily="18" charset="0"/>
              </a:rPr>
              <a:t>   </a:t>
            </a:r>
            <a:r>
              <a:rPr lang="ru-RU" sz="2400" i="1" dirty="0" smtClean="0">
                <a:latin typeface="Times New Roman" panose="02020603050405020304" pitchFamily="18" charset="0"/>
                <a:cs typeface="Times New Roman" panose="02020603050405020304" pitchFamily="18" charset="0"/>
              </a:rPr>
              <a:t>разработка </a:t>
            </a:r>
            <a:r>
              <a:rPr lang="ru-RU" sz="2400" i="1" dirty="0">
                <a:latin typeface="Times New Roman" panose="02020603050405020304" pitchFamily="18" charset="0"/>
                <a:cs typeface="Times New Roman" panose="02020603050405020304" pitchFamily="18" charset="0"/>
              </a:rPr>
              <a:t>и распространение методических и информационных материалов по актуальным вопросам социальной защиты </a:t>
            </a:r>
            <a:r>
              <a:rPr lang="ru-RU" sz="2400" i="1" dirty="0" smtClean="0">
                <a:latin typeface="Times New Roman" panose="02020603050405020304" pitchFamily="18" charset="0"/>
                <a:cs typeface="Times New Roman" panose="02020603050405020304" pitchFamily="18" charset="0"/>
              </a:rPr>
              <a:t>населения;</a:t>
            </a:r>
            <a:endParaRPr lang="ru-RU" sz="2400" i="1" dirty="0">
              <a:latin typeface="Times New Roman" panose="02020603050405020304" pitchFamily="18" charset="0"/>
              <a:cs typeface="Times New Roman" panose="02020603050405020304" pitchFamily="18" charset="0"/>
            </a:endParaRPr>
          </a:p>
          <a:p>
            <a:pPr>
              <a:buFont typeface="Wingdings" pitchFamily="2" charset="2"/>
              <a:buChar char="§"/>
            </a:pPr>
            <a:r>
              <a:rPr lang="ru-RU" sz="2400" i="1" dirty="0">
                <a:latin typeface="Times New Roman" panose="02020603050405020304" pitchFamily="18" charset="0"/>
                <a:cs typeface="Times New Roman" panose="02020603050405020304" pitchFamily="18" charset="0"/>
              </a:rPr>
              <a:t>  </a:t>
            </a:r>
            <a:r>
              <a:rPr lang="ru-RU" sz="2400" i="1" dirty="0" smtClean="0">
                <a:latin typeface="Times New Roman" panose="02020603050405020304" pitchFamily="18" charset="0"/>
                <a:cs typeface="Times New Roman" panose="02020603050405020304" pitchFamily="18" charset="0"/>
              </a:rPr>
              <a:t>проведение мониторинга основных показателей деятельности Центра;</a:t>
            </a:r>
          </a:p>
          <a:p>
            <a:pPr>
              <a:buFont typeface="Wingdings" pitchFamily="2" charset="2"/>
              <a:buChar char="§"/>
            </a:pPr>
            <a:r>
              <a:rPr lang="ru-RU" sz="2400" i="1" dirty="0" smtClean="0">
                <a:latin typeface="Times New Roman" panose="02020603050405020304" pitchFamily="18" charset="0"/>
                <a:cs typeface="Times New Roman" panose="02020603050405020304" pitchFamily="18" charset="0"/>
              </a:rPr>
              <a:t>оказание информационно-методической помощи всем структурным подразделениям Центра;</a:t>
            </a:r>
            <a:endParaRPr lang="ru-RU" sz="2400" i="1" dirty="0">
              <a:latin typeface="Times New Roman" panose="02020603050405020304" pitchFamily="18" charset="0"/>
              <a:cs typeface="Times New Roman" panose="02020603050405020304" pitchFamily="18" charset="0"/>
            </a:endParaRPr>
          </a:p>
          <a:p>
            <a:pPr>
              <a:buFont typeface="Wingdings" pitchFamily="2" charset="2"/>
              <a:buChar char="§"/>
            </a:pPr>
            <a:r>
              <a:rPr lang="ru-RU" sz="2400" i="1" dirty="0">
                <a:latin typeface="Times New Roman" panose="02020603050405020304" pitchFamily="18" charset="0"/>
                <a:cs typeface="Times New Roman" panose="02020603050405020304" pitchFamily="18" charset="0"/>
              </a:rPr>
              <a:t>  </a:t>
            </a:r>
            <a:r>
              <a:rPr lang="ru-RU" sz="2400" i="1" dirty="0" smtClean="0">
                <a:latin typeface="Times New Roman" panose="02020603050405020304" pitchFamily="18" charset="0"/>
                <a:cs typeface="Times New Roman" panose="02020603050405020304" pitchFamily="18" charset="0"/>
              </a:rPr>
              <a:t>повышение </a:t>
            </a:r>
            <a:r>
              <a:rPr lang="ru-RU" sz="2400" i="1" dirty="0">
                <a:latin typeface="Times New Roman" panose="02020603050405020304" pitchFamily="18" charset="0"/>
                <a:cs typeface="Times New Roman" panose="02020603050405020304" pitchFamily="18" charset="0"/>
              </a:rPr>
              <a:t>эффективности функционирования на территории Северо-Западного района системы межведомственного взаимодействия по вопросам социального обслуживания</a:t>
            </a:r>
            <a:r>
              <a:rPr lang="ru-RU" sz="2400" i="1" dirty="0" smtClean="0">
                <a:latin typeface="Times New Roman" panose="02020603050405020304" pitchFamily="18" charset="0"/>
                <a:cs typeface="Times New Roman" panose="02020603050405020304" pitchFamily="18" charset="0"/>
              </a:rPr>
              <a:t>.</a:t>
            </a:r>
            <a:endParaRPr lang="ru-RU" sz="2400" i="1" dirty="0">
              <a:latin typeface="Times New Roman" panose="02020603050405020304" pitchFamily="18" charset="0"/>
              <a:cs typeface="Times New Roman" panose="02020603050405020304" pitchFamily="18" charset="0"/>
            </a:endParaRPr>
          </a:p>
          <a:p>
            <a:r>
              <a:rPr lang="ru-RU" sz="2400" i="1" dirty="0">
                <a:latin typeface="Times New Roman" panose="02020603050405020304" pitchFamily="18" charset="0"/>
                <a:cs typeface="Times New Roman" panose="02020603050405020304" pitchFamily="18" charset="0"/>
              </a:rPr>
              <a:t>    </a:t>
            </a:r>
          </a:p>
        </p:txBody>
      </p:sp>
      <p:sp>
        <p:nvSpPr>
          <p:cNvPr id="3" name="Нижний колонтитул 2"/>
          <p:cNvSpPr>
            <a:spLocks noGrp="1"/>
          </p:cNvSpPr>
          <p:nvPr>
            <p:ph type="ftr" sz="quarter" idx="11"/>
          </p:nvPr>
        </p:nvSpPr>
        <p:spPr/>
        <p:txBody>
          <a:bodyPr/>
          <a:lstStyle/>
          <a:p>
            <a:r>
              <a:rPr lang="ru-RU" smtClean="0"/>
              <a:t>ГБПОУ "Владикавказский торгово-экономический техникум"</a:t>
            </a:r>
            <a:endParaRPr lang="ru-RU" dirty="0"/>
          </a:p>
        </p:txBody>
      </p:sp>
    </p:spTree>
    <p:extLst>
      <p:ext uri="{BB962C8B-B14F-4D97-AF65-F5344CB8AC3E}">
        <p14:creationId xmlns:p14="http://schemas.microsoft.com/office/powerpoint/2010/main" val="1719673647"/>
      </p:ext>
    </p:extLst>
  </p:cSld>
  <p:clrMapOvr>
    <a:masterClrMapping/>
  </p:clrMapOvr>
  <p:transition spd="slow" advTm="5549">
    <p:dissolv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1" descr="C:\Users\1\Desktop\фото студ\WhatsApp Images\IMG-20170315-WA0000.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45989" y="1688756"/>
            <a:ext cx="3249600" cy="2437200"/>
          </a:xfrm>
          <a:prstGeom prst="rect">
            <a:avLst/>
          </a:prstGeom>
          <a:noFill/>
        </p:spPr>
      </p:pic>
      <p:pic>
        <p:nvPicPr>
          <p:cNvPr id="14338" name="Picture 2" descr="C:\Users\1\Desktop\фото студ\WhatsApp Images\IMG-20170315-WA0004.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781168" y="1672281"/>
            <a:ext cx="3249600" cy="2437200"/>
          </a:xfrm>
          <a:prstGeom prst="rect">
            <a:avLst/>
          </a:prstGeom>
          <a:noFill/>
        </p:spPr>
      </p:pic>
      <p:pic>
        <p:nvPicPr>
          <p:cNvPr id="14340" name="Picture 4" descr="C:\Users\1\Desktop\фото студ\WhatsApp Images\IMG-20170315-WA0017.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51402" y="4234248"/>
            <a:ext cx="3193056" cy="2437200"/>
          </a:xfrm>
          <a:prstGeom prst="rect">
            <a:avLst/>
          </a:prstGeom>
          <a:noFill/>
        </p:spPr>
      </p:pic>
      <p:pic>
        <p:nvPicPr>
          <p:cNvPr id="14341" name="Picture 5" descr="C:\Users\1\Desktop\фото студ\WhatsApp Images\IMG-20170315-WA0016.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758950" y="4217773"/>
            <a:ext cx="3236116" cy="2437200"/>
          </a:xfrm>
          <a:prstGeom prst="rect">
            <a:avLst/>
          </a:prstGeom>
          <a:noFill/>
        </p:spPr>
      </p:pic>
      <p:pic>
        <p:nvPicPr>
          <p:cNvPr id="14342" name="Picture 6" descr="C:\Users\1\Desktop\фото студ\WhatsApp Images\IMG-20170315-WA0036.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7128098" y="4226010"/>
            <a:ext cx="3212787" cy="2437200"/>
          </a:xfrm>
          <a:prstGeom prst="rect">
            <a:avLst/>
          </a:prstGeom>
          <a:noFill/>
        </p:spPr>
      </p:pic>
      <p:pic>
        <p:nvPicPr>
          <p:cNvPr id="14344" name="Picture 8" descr="C:\Users\1\Desktop\фото студ\WhatsApp Images\IMG-20170315-WA0029.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7084541" y="1696995"/>
            <a:ext cx="3249600" cy="2437200"/>
          </a:xfrm>
          <a:prstGeom prst="rect">
            <a:avLst/>
          </a:prstGeom>
          <a:noFill/>
        </p:spPr>
      </p:pic>
      <p:sp>
        <p:nvSpPr>
          <p:cNvPr id="12" name="Прямоугольник 11"/>
          <p:cNvSpPr/>
          <p:nvPr/>
        </p:nvSpPr>
        <p:spPr>
          <a:xfrm>
            <a:off x="2042984" y="550561"/>
            <a:ext cx="7414054" cy="523220"/>
          </a:xfrm>
          <a:prstGeom prst="rect">
            <a:avLst/>
          </a:prstGeom>
        </p:spPr>
        <p:txBody>
          <a:bodyPr wrap="square">
            <a:spAutoFit/>
          </a:bodyPr>
          <a:lstStyle/>
          <a:p>
            <a:r>
              <a:rPr lang="ru-RU" sz="2800" i="1" dirty="0" smtClean="0">
                <a:latin typeface="Times New Roman" panose="02020603050405020304" pitchFamily="18" charset="0"/>
                <a:cs typeface="Times New Roman" panose="02020603050405020304" pitchFamily="18" charset="0"/>
              </a:rPr>
              <a:t>Мы на практике в ГБУ</a:t>
            </a:r>
            <a:r>
              <a:rPr lang="en-US" sz="2800" i="1" dirty="0" smtClean="0">
                <a:latin typeface="Times New Roman" panose="02020603050405020304" pitchFamily="18" charset="0"/>
                <a:cs typeface="Times New Roman" panose="02020603050405020304" pitchFamily="18" charset="0"/>
              </a:rPr>
              <a:t> </a:t>
            </a:r>
            <a:r>
              <a:rPr lang="ru-RU" sz="2800" i="1" dirty="0" smtClean="0">
                <a:latin typeface="Times New Roman" panose="02020603050405020304" pitchFamily="18" charset="0"/>
                <a:cs typeface="Times New Roman" panose="02020603050405020304" pitchFamily="18" charset="0"/>
              </a:rPr>
              <a:t>«КЦСОН СЗР» </a:t>
            </a:r>
            <a:endParaRPr lang="ru-RU" sz="2800" dirty="0"/>
          </a:p>
        </p:txBody>
      </p:sp>
      <p:sp>
        <p:nvSpPr>
          <p:cNvPr id="2" name="Нижний колонтитул 1"/>
          <p:cNvSpPr>
            <a:spLocks noGrp="1"/>
          </p:cNvSpPr>
          <p:nvPr>
            <p:ph type="ftr" sz="quarter" idx="11"/>
          </p:nvPr>
        </p:nvSpPr>
        <p:spPr/>
        <p:txBody>
          <a:bodyPr/>
          <a:lstStyle/>
          <a:p>
            <a:r>
              <a:rPr lang="ru-RU" smtClean="0"/>
              <a:t>ГБПОУ "Владикавказский торгово-экономический техникум"</a:t>
            </a:r>
            <a:endParaRPr lang="ru-RU" dirty="0"/>
          </a:p>
        </p:txBody>
      </p:sp>
    </p:spTree>
    <p:extLst>
      <p:ext uri="{BB962C8B-B14F-4D97-AF65-F5344CB8AC3E}">
        <p14:creationId xmlns:p14="http://schemas.microsoft.com/office/powerpoint/2010/main" val="676963917"/>
      </p:ext>
    </p:extLst>
  </p:cSld>
  <p:clrMapOvr>
    <a:masterClrMapping/>
  </p:clrMapOvr>
  <p:transition spd="slow" advTm="5549">
    <p:dissolv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39545" y="2397211"/>
            <a:ext cx="7285969" cy="830997"/>
          </a:xfrm>
          <a:prstGeom prst="rect">
            <a:avLst/>
          </a:prstGeom>
          <a:noFill/>
        </p:spPr>
        <p:txBody>
          <a:bodyPr wrap="none" rtlCol="0">
            <a:spAutoFit/>
          </a:bodyPr>
          <a:lstStyle/>
          <a:p>
            <a:r>
              <a:rPr lang="ru-RU" sz="48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Спасибо за внимание!</a:t>
            </a:r>
            <a:endParaRPr lang="ru-RU" sz="4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3" name="Нижний колонтитул 2"/>
          <p:cNvSpPr>
            <a:spLocks noGrp="1"/>
          </p:cNvSpPr>
          <p:nvPr>
            <p:ph type="ftr" sz="quarter" idx="11"/>
          </p:nvPr>
        </p:nvSpPr>
        <p:spPr/>
        <p:txBody>
          <a:bodyPr/>
          <a:lstStyle/>
          <a:p>
            <a:r>
              <a:rPr lang="ru-RU" smtClean="0"/>
              <a:t>ГБПОУ "Владикавказский торгово-экономический техникум"</a:t>
            </a:r>
            <a:endParaRPr lang="ru-RU" dirty="0"/>
          </a:p>
        </p:txBody>
      </p:sp>
    </p:spTree>
  </p:cSld>
  <p:clrMapOvr>
    <a:masterClrMapping/>
  </p:clrMapOvr>
  <p:transition spd="slow" advTm="5549">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01868" y="375874"/>
            <a:ext cx="8275279" cy="584775"/>
          </a:xfrm>
          <a:prstGeom prst="rect">
            <a:avLst/>
          </a:prstGeom>
        </p:spPr>
        <p:txBody>
          <a:bodyPr wrap="none">
            <a:spAutoFit/>
          </a:bodyPr>
          <a:lstStyle/>
          <a:p>
            <a:r>
              <a:rPr lang="ru-RU" sz="3200" i="1" dirty="0" smtClean="0">
                <a:latin typeface="Times New Roman" panose="02020603050405020304" pitchFamily="18" charset="0"/>
                <a:cs typeface="Times New Roman" panose="02020603050405020304" pitchFamily="18" charset="0"/>
              </a:rPr>
              <a:t>Основные задачи деятельности Учреждения:</a:t>
            </a:r>
            <a:endParaRPr lang="ru-RU" sz="3200" i="1" dirty="0">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764087" y="1224078"/>
            <a:ext cx="10784910" cy="5016758"/>
          </a:xfrm>
          <a:prstGeom prst="rect">
            <a:avLst/>
          </a:prstGeom>
        </p:spPr>
        <p:txBody>
          <a:bodyPr wrap="square">
            <a:spAutoFit/>
          </a:bodyPr>
          <a:lstStyle/>
          <a:p>
            <a:pPr marL="285750" indent="-285750">
              <a:buFont typeface="Wingdings" panose="05000000000000000000" pitchFamily="2" charset="2"/>
              <a:buChar char="Ø"/>
            </a:pPr>
            <a:r>
              <a:rPr lang="ru-RU" sz="2000" i="1" dirty="0" smtClean="0">
                <a:latin typeface="Times New Roman" panose="02020603050405020304" pitchFamily="18" charset="0"/>
                <a:cs typeface="Times New Roman" panose="02020603050405020304" pitchFamily="18" charset="0"/>
              </a:rPr>
              <a:t>выявление на территории Северо-Западного района г. Владикавказ граждан пожилого возраста, инвалидов  и других лиц, нуждающихся в социальной поддержке, совместно с государственными, муниципальными организациями, общественными организациями;</a:t>
            </a:r>
          </a:p>
          <a:p>
            <a:pPr marL="285750" indent="-285750">
              <a:buFont typeface="Wingdings" panose="05000000000000000000" pitchFamily="2" charset="2"/>
              <a:buChar char="Ø"/>
            </a:pPr>
            <a:r>
              <a:rPr lang="ru-RU" sz="2000" i="1" dirty="0" smtClean="0">
                <a:latin typeface="Times New Roman" panose="02020603050405020304" pitchFamily="18" charset="0"/>
                <a:cs typeface="Times New Roman" panose="02020603050405020304" pitchFamily="18" charset="0"/>
              </a:rPr>
              <a:t>выявление и учет пенсионеров и инвалидов, нуждающихся в предоставлении услуг в форме социального обслуживания на дому;</a:t>
            </a:r>
          </a:p>
          <a:p>
            <a:pPr marL="285750" indent="-285750">
              <a:buFont typeface="Wingdings" panose="05000000000000000000" pitchFamily="2" charset="2"/>
              <a:buChar char="Ø"/>
            </a:pPr>
            <a:r>
              <a:rPr lang="ru-RU" sz="2000" i="1" dirty="0" smtClean="0">
                <a:latin typeface="Times New Roman" panose="02020603050405020304" pitchFamily="18" charset="0"/>
                <a:cs typeface="Times New Roman" panose="02020603050405020304" pitchFamily="18" charset="0"/>
              </a:rPr>
              <a:t>определение конкретных форм помощи, периодичности ее предоставления гражданам, нуждающимся в социальном обслуживании; </a:t>
            </a:r>
          </a:p>
          <a:p>
            <a:pPr marL="285750" indent="-285750">
              <a:buFont typeface="Wingdings" panose="05000000000000000000" pitchFamily="2" charset="2"/>
              <a:buChar char="Ø"/>
            </a:pPr>
            <a:r>
              <a:rPr lang="ru-RU" sz="2000" i="1" dirty="0" smtClean="0">
                <a:latin typeface="Times New Roman" panose="02020603050405020304" pitchFamily="18" charset="0"/>
                <a:cs typeface="Times New Roman" panose="02020603050405020304" pitchFamily="18" charset="0"/>
              </a:rPr>
              <a:t>участие в работе по профилактике безнадзорности несовершеннолетних;</a:t>
            </a:r>
          </a:p>
          <a:p>
            <a:pPr marL="285750" indent="-285750">
              <a:buFont typeface="Wingdings" panose="05000000000000000000" pitchFamily="2" charset="2"/>
              <a:buChar char="Ø"/>
            </a:pPr>
            <a:r>
              <a:rPr lang="ru-RU" sz="2000" i="1" dirty="0" smtClean="0">
                <a:latin typeface="Times New Roman" panose="02020603050405020304" pitchFamily="18" charset="0"/>
                <a:cs typeface="Times New Roman" panose="02020603050405020304" pitchFamily="18" charset="0"/>
              </a:rPr>
              <a:t>содействие в организации оздоровительного отдыха детей;</a:t>
            </a:r>
          </a:p>
          <a:p>
            <a:pPr marL="285750" indent="-285750">
              <a:buFont typeface="Wingdings" panose="05000000000000000000" pitchFamily="2" charset="2"/>
              <a:buChar char="Ø"/>
            </a:pPr>
            <a:r>
              <a:rPr lang="ru-RU" sz="2000" i="1" dirty="0" smtClean="0">
                <a:latin typeface="Times New Roman" panose="02020603050405020304" pitchFamily="18" charset="0"/>
                <a:cs typeface="Times New Roman" panose="02020603050405020304" pitchFamily="18" charset="0"/>
              </a:rPr>
              <a:t>оказание содействия в социальной реабилитации инвалидов;</a:t>
            </a:r>
          </a:p>
          <a:p>
            <a:pPr marL="285750" indent="-285750">
              <a:buFont typeface="Wingdings" panose="05000000000000000000" pitchFamily="2" charset="2"/>
              <a:buChar char="Ø"/>
            </a:pPr>
            <a:r>
              <a:rPr lang="ru-RU" sz="2000" i="1" dirty="0" smtClean="0">
                <a:latin typeface="Times New Roman" panose="02020603050405020304" pitchFamily="18" charset="0"/>
                <a:cs typeface="Times New Roman" panose="02020603050405020304" pitchFamily="18" charset="0"/>
              </a:rPr>
              <a:t>внедрение в практику инновационных форм социального обслуживания;</a:t>
            </a:r>
          </a:p>
          <a:p>
            <a:pPr marL="285750" indent="-285750">
              <a:buFont typeface="Wingdings" panose="05000000000000000000" pitchFamily="2" charset="2"/>
              <a:buChar char="Ø"/>
            </a:pPr>
            <a:r>
              <a:rPr lang="ru-RU" sz="2000" i="1" dirty="0" smtClean="0">
                <a:latin typeface="Times New Roman" panose="02020603050405020304" pitchFamily="18" charset="0"/>
                <a:cs typeface="Times New Roman" panose="02020603050405020304" pitchFamily="18" charset="0"/>
              </a:rPr>
              <a:t>привлечение различных государственных и негосударственных структур к решению вопросов оказания социальной помощи получателям социальных услуг Учреждения;</a:t>
            </a:r>
          </a:p>
          <a:p>
            <a:pPr marL="285750" indent="-285750">
              <a:buFont typeface="Wingdings" panose="05000000000000000000" pitchFamily="2" charset="2"/>
              <a:buChar char="Ø"/>
            </a:pPr>
            <a:r>
              <a:rPr lang="ru-RU" sz="2000" i="1" dirty="0" smtClean="0">
                <a:latin typeface="Times New Roman" panose="02020603050405020304" pitchFamily="18" charset="0"/>
                <a:cs typeface="Times New Roman" panose="02020603050405020304" pitchFamily="18" charset="0"/>
              </a:rPr>
              <a:t>проведение мероприятий по повышению качества социальных услуг гражданам;</a:t>
            </a:r>
          </a:p>
          <a:p>
            <a:pPr marL="285750" indent="-285750">
              <a:buFont typeface="Wingdings" panose="05000000000000000000" pitchFamily="2" charset="2"/>
              <a:buChar char="Ø"/>
            </a:pPr>
            <a:r>
              <a:rPr lang="ru-RU" sz="2000" i="1" dirty="0" smtClean="0">
                <a:latin typeface="Times New Roman" panose="02020603050405020304" pitchFamily="18" charset="0"/>
                <a:cs typeface="Times New Roman" panose="02020603050405020304" pitchFamily="18" charset="0"/>
              </a:rPr>
              <a:t>осуществление мероприятий по повышению профессионального уровня работников Учреждения.</a:t>
            </a:r>
            <a:endParaRPr lang="ru-RU" sz="2000" i="1" dirty="0">
              <a:latin typeface="Times New Roman" panose="02020603050405020304" pitchFamily="18" charset="0"/>
              <a:cs typeface="Times New Roman" panose="02020603050405020304" pitchFamily="18" charset="0"/>
            </a:endParaRPr>
          </a:p>
        </p:txBody>
      </p:sp>
      <p:sp>
        <p:nvSpPr>
          <p:cNvPr id="3" name="Нижний колонтитул 2"/>
          <p:cNvSpPr>
            <a:spLocks noGrp="1"/>
          </p:cNvSpPr>
          <p:nvPr>
            <p:ph type="ftr" sz="quarter" idx="11"/>
          </p:nvPr>
        </p:nvSpPr>
        <p:spPr/>
        <p:txBody>
          <a:bodyPr/>
          <a:lstStyle/>
          <a:p>
            <a:r>
              <a:rPr lang="ru-RU" smtClean="0"/>
              <a:t>ГБПОУ "Владикавказский торгово-экономический техникум"</a:t>
            </a:r>
            <a:endParaRPr lang="ru-RU" dirty="0"/>
          </a:p>
        </p:txBody>
      </p:sp>
    </p:spTree>
    <p:extLst>
      <p:ext uri="{BB962C8B-B14F-4D97-AF65-F5344CB8AC3E}">
        <p14:creationId xmlns:p14="http://schemas.microsoft.com/office/powerpoint/2010/main" val="2036749602"/>
      </p:ext>
    </p:extLst>
  </p:cSld>
  <p:clrMapOvr>
    <a:masterClrMapping/>
  </p:clrMapOvr>
  <p:transition spd="slow" advTm="5549">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6111" y="250521"/>
            <a:ext cx="9404723" cy="726509"/>
          </a:xfrm>
        </p:spPr>
        <p:txBody>
          <a:bodyPr/>
          <a:lstStyle/>
          <a:p>
            <a:pPr algn="ctr"/>
            <a:r>
              <a:rPr lang="ru-RU" i="1" dirty="0" smtClean="0">
                <a:latin typeface="Times New Roman" panose="02020603050405020304" pitchFamily="18" charset="0"/>
                <a:cs typeface="Times New Roman" panose="02020603050405020304" pitchFamily="18" charset="0"/>
              </a:rPr>
              <a:t>Структура </a:t>
            </a:r>
            <a:endParaRPr lang="ru-RU" i="1"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1540701" y="1114817"/>
            <a:ext cx="8254652" cy="5436296"/>
          </a:xfrm>
        </p:spPr>
      </p:pic>
      <p:sp>
        <p:nvSpPr>
          <p:cNvPr id="3" name="Нижний колонтитул 2"/>
          <p:cNvSpPr>
            <a:spLocks noGrp="1"/>
          </p:cNvSpPr>
          <p:nvPr>
            <p:ph type="ftr" sz="quarter" idx="11"/>
          </p:nvPr>
        </p:nvSpPr>
        <p:spPr/>
        <p:txBody>
          <a:bodyPr/>
          <a:lstStyle/>
          <a:p>
            <a:r>
              <a:rPr lang="ru-RU" smtClean="0"/>
              <a:t>ГБПОУ "Владикавказский торгово-экономический техникум"</a:t>
            </a:r>
            <a:endParaRPr lang="ru-RU" dirty="0"/>
          </a:p>
        </p:txBody>
      </p:sp>
    </p:spTree>
    <p:extLst>
      <p:ext uri="{BB962C8B-B14F-4D97-AF65-F5344CB8AC3E}">
        <p14:creationId xmlns:p14="http://schemas.microsoft.com/office/powerpoint/2010/main" val="3179077578"/>
      </p:ext>
    </p:extLst>
  </p:cSld>
  <p:clrMapOvr>
    <a:masterClrMapping/>
  </p:clrMapOvr>
  <p:transition spd="slow" advTm="5549">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95538" y="304436"/>
            <a:ext cx="9404723" cy="1400530"/>
          </a:xfrm>
        </p:spPr>
        <p:txBody>
          <a:bodyPr/>
          <a:lstStyle/>
          <a:p>
            <a:pPr algn="ctr"/>
            <a:r>
              <a:rPr lang="ru-RU" sz="3200" i="1" dirty="0" smtClean="0">
                <a:latin typeface="Times New Roman" panose="02020603050405020304" pitchFamily="18" charset="0"/>
                <a:cs typeface="Times New Roman" panose="02020603050405020304" pitchFamily="18" charset="0"/>
              </a:rPr>
              <a:t>В состав учреждения входят следующие структурные подразделения:</a:t>
            </a:r>
            <a:endParaRPr lang="ru-RU" sz="3200" i="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103312" y="1703540"/>
            <a:ext cx="8946541" cy="4544859"/>
          </a:xfrm>
        </p:spPr>
        <p:txBody>
          <a:bodyPr>
            <a:normAutofit/>
          </a:bodyPr>
          <a:lstStyle/>
          <a:p>
            <a:pPr marL="457200" indent="-457200">
              <a:buFont typeface="+mj-lt"/>
              <a:buAutoNum type="arabicPeriod"/>
            </a:pPr>
            <a:r>
              <a:rPr lang="ru-RU" sz="2800" i="1" dirty="0" smtClean="0">
                <a:latin typeface="Times New Roman" panose="02020603050405020304" pitchFamily="18" charset="0"/>
                <a:cs typeface="Times New Roman" panose="02020603050405020304" pitchFamily="18" charset="0"/>
              </a:rPr>
              <a:t>ОСРПГ и И (отделение социальной реабилитации пожилых граждан и инвалидов).</a:t>
            </a:r>
          </a:p>
          <a:p>
            <a:pPr marL="457200" indent="-457200">
              <a:buFont typeface="+mj-lt"/>
              <a:buAutoNum type="arabicPeriod"/>
            </a:pPr>
            <a:r>
              <a:rPr lang="ru-RU" sz="2800" i="1" dirty="0" smtClean="0">
                <a:latin typeface="Times New Roman" panose="02020603050405020304" pitchFamily="18" charset="0"/>
                <a:cs typeface="Times New Roman" panose="02020603050405020304" pitchFamily="18" charset="0"/>
              </a:rPr>
              <a:t>Отделения социального обслуживания на дому (№1,2,3)</a:t>
            </a:r>
          </a:p>
          <a:p>
            <a:pPr marL="457200" indent="-457200">
              <a:buFont typeface="+mj-lt"/>
              <a:buAutoNum type="arabicPeriod"/>
            </a:pPr>
            <a:r>
              <a:rPr lang="ru-RU" sz="2800" i="1" dirty="0" smtClean="0">
                <a:latin typeface="Times New Roman" panose="02020603050405020304" pitchFamily="18" charset="0"/>
                <a:cs typeface="Times New Roman" panose="02020603050405020304" pitchFamily="18" charset="0"/>
              </a:rPr>
              <a:t>Отделение социальной помощи семье и детям, в том числе с ограниченными возможностями здоровья.</a:t>
            </a:r>
          </a:p>
          <a:p>
            <a:pPr marL="457200" indent="-457200">
              <a:buFont typeface="+mj-lt"/>
              <a:buAutoNum type="arabicPeriod"/>
            </a:pPr>
            <a:r>
              <a:rPr lang="ru-RU" sz="2800" i="1" dirty="0" smtClean="0">
                <a:latin typeface="Times New Roman" panose="02020603050405020304" pitchFamily="18" charset="0"/>
                <a:cs typeface="Times New Roman" panose="02020603050405020304" pitchFamily="18" charset="0"/>
              </a:rPr>
              <a:t>Отделение социально-бытового обслуживания.</a:t>
            </a:r>
          </a:p>
          <a:p>
            <a:pPr marL="457200" indent="-457200">
              <a:buFont typeface="+mj-lt"/>
              <a:buAutoNum type="arabicPeriod"/>
            </a:pPr>
            <a:r>
              <a:rPr lang="ru-RU" sz="2800" i="1" dirty="0" smtClean="0">
                <a:latin typeface="Times New Roman" panose="02020603050405020304" pitchFamily="18" charset="0"/>
                <a:cs typeface="Times New Roman" panose="02020603050405020304" pitchFamily="18" charset="0"/>
              </a:rPr>
              <a:t>Организационно-методическое отделение.</a:t>
            </a:r>
          </a:p>
          <a:p>
            <a:pPr marL="0" indent="0">
              <a:buNone/>
            </a:pPr>
            <a:endParaRPr lang="ru-RU" sz="2400" i="1" dirty="0">
              <a:latin typeface="Times New Roman" panose="02020603050405020304" pitchFamily="18" charset="0"/>
              <a:cs typeface="Times New Roman" panose="02020603050405020304" pitchFamily="18" charset="0"/>
            </a:endParaRPr>
          </a:p>
        </p:txBody>
      </p:sp>
      <p:sp>
        <p:nvSpPr>
          <p:cNvPr id="4" name="Нижний колонтитул 3"/>
          <p:cNvSpPr>
            <a:spLocks noGrp="1"/>
          </p:cNvSpPr>
          <p:nvPr>
            <p:ph type="ftr" sz="quarter" idx="11"/>
          </p:nvPr>
        </p:nvSpPr>
        <p:spPr/>
        <p:txBody>
          <a:bodyPr/>
          <a:lstStyle/>
          <a:p>
            <a:r>
              <a:rPr lang="ru-RU" smtClean="0"/>
              <a:t>ГБПОУ "Владикавказский торгово-экономический техникум"</a:t>
            </a:r>
            <a:endParaRPr lang="ru-RU" dirty="0"/>
          </a:p>
        </p:txBody>
      </p:sp>
    </p:spTree>
    <p:extLst>
      <p:ext uri="{BB962C8B-B14F-4D97-AF65-F5344CB8AC3E}">
        <p14:creationId xmlns:p14="http://schemas.microsoft.com/office/powerpoint/2010/main" val="4248083364"/>
      </p:ext>
    </p:extLst>
  </p:cSld>
  <p:clrMapOvr>
    <a:masterClrMapping/>
  </p:clrMapOvr>
  <p:transition spd="slow" advTm="5549">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600" i="1" dirty="0" smtClean="0">
                <a:latin typeface="Times New Roman" panose="02020603050405020304" pitchFamily="18" charset="0"/>
                <a:cs typeface="Times New Roman" panose="02020603050405020304" pitchFamily="18" charset="0"/>
              </a:rPr>
              <a:t>ОСРПГ и И (отделение социальной реабилитации пожилых граждан и инвалидов)</a:t>
            </a:r>
            <a:endParaRPr lang="ru-RU" sz="3600" i="1" dirty="0">
              <a:latin typeface="Times New Roman" panose="02020603050405020304" pitchFamily="18" charset="0"/>
              <a:cs typeface="Times New Roman" panose="02020603050405020304" pitchFamily="18" charset="0"/>
            </a:endParaRPr>
          </a:p>
        </p:txBody>
      </p:sp>
      <p:pic>
        <p:nvPicPr>
          <p:cNvPr id="7" name="Объект 6"/>
          <p:cNvPicPr>
            <a:picLocks noGrp="1" noChangeAspect="1"/>
          </p:cNvPicPr>
          <p:nvPr>
            <p:ph sz="half" idx="2"/>
          </p:nvPr>
        </p:nvPicPr>
        <p:blipFill>
          <a:blip r:embed="rId2" cstate="email">
            <a:extLst>
              <a:ext uri="{28A0092B-C50C-407E-A947-70E740481C1C}">
                <a14:useLocalDpi xmlns:a14="http://schemas.microsoft.com/office/drawing/2010/main"/>
              </a:ext>
            </a:extLst>
          </a:blip>
          <a:stretch>
            <a:fillRect/>
          </a:stretch>
        </p:blipFill>
        <p:spPr>
          <a:xfrm>
            <a:off x="1103313" y="2406055"/>
            <a:ext cx="4395787" cy="3296840"/>
          </a:xfrm>
        </p:spPr>
      </p:pic>
      <p:pic>
        <p:nvPicPr>
          <p:cNvPr id="8" name="Объект 7"/>
          <p:cNvPicPr>
            <a:picLocks noGrp="1" noChangeAspect="1"/>
          </p:cNvPicPr>
          <p:nvPr>
            <p:ph sz="quarter" idx="4"/>
          </p:nvPr>
        </p:nvPicPr>
        <p:blipFill>
          <a:blip r:embed="rId3" cstate="email">
            <a:extLst>
              <a:ext uri="{28A0092B-C50C-407E-A947-70E740481C1C}">
                <a14:useLocalDpi xmlns:a14="http://schemas.microsoft.com/office/drawing/2010/main"/>
              </a:ext>
            </a:extLst>
          </a:blip>
          <a:stretch>
            <a:fillRect/>
          </a:stretch>
        </p:blipFill>
        <p:spPr>
          <a:xfrm>
            <a:off x="5654675" y="2406055"/>
            <a:ext cx="4395788" cy="3296841"/>
          </a:xfrm>
        </p:spPr>
      </p:pic>
      <p:sp>
        <p:nvSpPr>
          <p:cNvPr id="3" name="Нижний колонтитул 2"/>
          <p:cNvSpPr>
            <a:spLocks noGrp="1"/>
          </p:cNvSpPr>
          <p:nvPr>
            <p:ph type="ftr" sz="quarter" idx="11"/>
          </p:nvPr>
        </p:nvSpPr>
        <p:spPr/>
        <p:txBody>
          <a:bodyPr/>
          <a:lstStyle/>
          <a:p>
            <a:r>
              <a:rPr lang="ru-RU" smtClean="0"/>
              <a:t>ГБПОУ "Владикавказский торгово-экономический техникум"</a:t>
            </a:r>
            <a:endParaRPr lang="ru-RU" dirty="0"/>
          </a:p>
        </p:txBody>
      </p:sp>
    </p:spTree>
    <p:extLst>
      <p:ext uri="{BB962C8B-B14F-4D97-AF65-F5344CB8AC3E}">
        <p14:creationId xmlns:p14="http://schemas.microsoft.com/office/powerpoint/2010/main" val="4045314825"/>
      </p:ext>
    </p:extLst>
  </p:cSld>
  <p:clrMapOvr>
    <a:masterClrMapping/>
  </p:clrMapOvr>
  <p:transition spd="slow" advTm="5549">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6111" y="187891"/>
            <a:ext cx="11140881" cy="6338170"/>
          </a:xfrm>
        </p:spPr>
        <p:txBody>
          <a:bodyPr/>
          <a:lstStyle/>
          <a:p>
            <a:pPr indent="457200"/>
            <a:r>
              <a:rPr lang="ru-RU" sz="3200" i="1" dirty="0" smtClean="0">
                <a:latin typeface="Times New Roman" panose="02020603050405020304" pitchFamily="18" charset="0"/>
                <a:cs typeface="Times New Roman" panose="02020603050405020304" pitchFamily="18" charset="0"/>
              </a:rPr>
              <a:t>Отделение  предоставляет социальные услуги  в полустационарной форме социального обслуживания гражданам, признанным нуждающимися в социальном обслуживании.</a:t>
            </a:r>
            <a:br>
              <a:rPr lang="ru-RU" sz="3200" i="1" dirty="0" smtClean="0">
                <a:latin typeface="Times New Roman" panose="02020603050405020304" pitchFamily="18" charset="0"/>
                <a:cs typeface="Times New Roman" panose="02020603050405020304" pitchFamily="18" charset="0"/>
              </a:rPr>
            </a:br>
            <a:r>
              <a:rPr lang="ru-RU" sz="3200" i="1" dirty="0" smtClean="0">
                <a:latin typeface="Times New Roman" panose="02020603050405020304" pitchFamily="18" charset="0"/>
                <a:cs typeface="Times New Roman" panose="02020603050405020304" pitchFamily="18" charset="0"/>
              </a:rPr>
              <a:t>   Отделение предназначено для временного или постоянного оказания социальных услуг гражданам пожилого возраста (мужчины старше 60 лет, женщины старше 55 лет) и инвалидам старше 18 лет с целью улучшения условий их жизнедеятельности и (или) расширения возможностей самостоятельно  обеспечивать свои жизненные  потребности, проведения мероприятий по профилактике обстоятельств, обуславливающих нуждаемость гражданина в социальном обслуживании.</a:t>
            </a:r>
            <a:br>
              <a:rPr lang="ru-RU" sz="3200" i="1" dirty="0" smtClean="0">
                <a:latin typeface="Times New Roman" panose="02020603050405020304" pitchFamily="18" charset="0"/>
                <a:cs typeface="Times New Roman" panose="02020603050405020304" pitchFamily="18" charset="0"/>
              </a:rPr>
            </a:br>
            <a:r>
              <a:rPr lang="ru-RU" sz="3200" i="1" dirty="0" smtClean="0">
                <a:latin typeface="Times New Roman" panose="02020603050405020304" pitchFamily="18" charset="0"/>
                <a:cs typeface="Times New Roman" panose="02020603050405020304" pitchFamily="18" charset="0"/>
              </a:rPr>
              <a:t/>
            </a:r>
            <a:br>
              <a:rPr lang="ru-RU" sz="3200" i="1" dirty="0" smtClean="0">
                <a:latin typeface="Times New Roman" panose="02020603050405020304" pitchFamily="18" charset="0"/>
                <a:cs typeface="Times New Roman" panose="02020603050405020304" pitchFamily="18" charset="0"/>
              </a:rPr>
            </a:br>
            <a:endParaRPr lang="ru-RU" sz="3200" i="1" dirty="0">
              <a:latin typeface="Times New Roman" panose="02020603050405020304" pitchFamily="18" charset="0"/>
              <a:cs typeface="Times New Roman" panose="02020603050405020304" pitchFamily="18" charset="0"/>
            </a:endParaRPr>
          </a:p>
        </p:txBody>
      </p:sp>
      <p:sp>
        <p:nvSpPr>
          <p:cNvPr id="3" name="Нижний колонтитул 2"/>
          <p:cNvSpPr>
            <a:spLocks noGrp="1"/>
          </p:cNvSpPr>
          <p:nvPr>
            <p:ph type="ftr" sz="quarter" idx="11"/>
          </p:nvPr>
        </p:nvSpPr>
        <p:spPr/>
        <p:txBody>
          <a:bodyPr/>
          <a:lstStyle/>
          <a:p>
            <a:r>
              <a:rPr lang="ru-RU" smtClean="0"/>
              <a:t>ГБПОУ "Владикавказский торгово-экономический техникум"</a:t>
            </a:r>
            <a:endParaRPr lang="ru-RU" dirty="0"/>
          </a:p>
        </p:txBody>
      </p:sp>
    </p:spTree>
    <p:extLst>
      <p:ext uri="{BB962C8B-B14F-4D97-AF65-F5344CB8AC3E}">
        <p14:creationId xmlns:p14="http://schemas.microsoft.com/office/powerpoint/2010/main" val="1661393428"/>
      </p:ext>
    </p:extLst>
  </p:cSld>
  <p:clrMapOvr>
    <a:masterClrMapping/>
  </p:clrMapOvr>
  <p:transition spd="slow" advTm="5549">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08670" y="295960"/>
            <a:ext cx="8716405" cy="1446550"/>
          </a:xfrm>
          <a:prstGeom prst="rect">
            <a:avLst/>
          </a:prstGeom>
        </p:spPr>
        <p:txBody>
          <a:bodyPr wrap="square">
            <a:spAutoFit/>
          </a:bodyPr>
          <a:lstStyle/>
          <a:p>
            <a:r>
              <a:rPr lang="ru-RU" sz="3200" i="1" dirty="0">
                <a:latin typeface="Times New Roman" panose="02020603050405020304" pitchFamily="18" charset="0"/>
                <a:cs typeface="Times New Roman" panose="02020603050405020304" pitchFamily="18" charset="0"/>
              </a:rPr>
              <a:t>Порядок и условия оказания социальных услуг</a:t>
            </a:r>
            <a:r>
              <a:rPr lang="ru-RU" sz="3200" i="1" dirty="0" smtClean="0">
                <a:latin typeface="Times New Roman" panose="02020603050405020304" pitchFamily="18" charset="0"/>
                <a:cs typeface="Times New Roman" panose="02020603050405020304" pitchFamily="18" charset="0"/>
              </a:rPr>
              <a:t>.</a:t>
            </a:r>
          </a:p>
          <a:p>
            <a:endParaRPr lang="ru-RU" sz="2800" i="1" dirty="0">
              <a:latin typeface="Times New Roman" panose="02020603050405020304" pitchFamily="18" charset="0"/>
              <a:cs typeface="Times New Roman" panose="02020603050405020304" pitchFamily="18" charset="0"/>
            </a:endParaRPr>
          </a:p>
          <a:p>
            <a:r>
              <a:rPr lang="ru-RU" sz="2800" dirty="0"/>
              <a:t> </a:t>
            </a:r>
          </a:p>
        </p:txBody>
      </p:sp>
      <p:sp>
        <p:nvSpPr>
          <p:cNvPr id="3" name="Прямоугольник 2"/>
          <p:cNvSpPr/>
          <p:nvPr/>
        </p:nvSpPr>
        <p:spPr>
          <a:xfrm>
            <a:off x="488350" y="1175840"/>
            <a:ext cx="11048999" cy="4893647"/>
          </a:xfrm>
          <a:prstGeom prst="rect">
            <a:avLst/>
          </a:prstGeom>
        </p:spPr>
        <p:txBody>
          <a:bodyPr wrap="square">
            <a:spAutoFit/>
          </a:bodyPr>
          <a:lstStyle/>
          <a:p>
            <a:pPr marL="342900" indent="-342900">
              <a:buFont typeface="Arial" panose="020B0604020202020204" pitchFamily="34" charset="0"/>
              <a:buChar char="•"/>
            </a:pPr>
            <a:r>
              <a:rPr lang="ru-RU" sz="2400" i="1" dirty="0">
                <a:latin typeface="Times New Roman" panose="02020603050405020304" pitchFamily="18" charset="0"/>
                <a:cs typeface="Times New Roman" panose="02020603050405020304" pitchFamily="18" charset="0"/>
              </a:rPr>
              <a:t>Социальные услуги предоставляются на основании </a:t>
            </a:r>
            <a:r>
              <a:rPr lang="ru-RU" sz="2400" i="1" dirty="0" smtClean="0">
                <a:latin typeface="Times New Roman" panose="02020603050405020304" pitchFamily="18" charset="0"/>
                <a:cs typeface="Times New Roman" panose="02020603050405020304" pitchFamily="18" charset="0"/>
              </a:rPr>
              <a:t>заявления гражданина</a:t>
            </a:r>
            <a:r>
              <a:rPr lang="ru-RU" sz="2400" i="1" dirty="0">
                <a:latin typeface="Times New Roman" panose="02020603050405020304" pitchFamily="18" charset="0"/>
                <a:cs typeface="Times New Roman" panose="02020603050405020304" pitchFamily="18" charset="0"/>
              </a:rPr>
              <a:t>, его опекуна, попечителя, другого законного представителя, органа государственной власти, органа местного самоуправления или общественного объединения. Социальные услуги предоставляются при условии добровольного согласия граждан на их получение, кроме случаев, предусмотренных законодательством Российской Федерации</a:t>
            </a:r>
            <a:r>
              <a:rPr lang="ru-RU" sz="2400" i="1" dirty="0" smtClean="0">
                <a:latin typeface="Times New Roman" panose="02020603050405020304" pitchFamily="18" charset="0"/>
                <a:cs typeface="Times New Roman" panose="02020603050405020304" pitchFamily="18" charset="0"/>
              </a:rPr>
              <a:t>.</a:t>
            </a:r>
            <a:endParaRPr lang="ru-RU" sz="2400" i="1"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ru-RU" sz="2400" i="1" dirty="0">
                <a:latin typeface="Times New Roman" panose="02020603050405020304" pitchFamily="18" charset="0"/>
                <a:cs typeface="Times New Roman" panose="02020603050405020304" pitchFamily="18" charset="0"/>
              </a:rPr>
              <a:t>При принятии решения о предоставлении </a:t>
            </a:r>
            <a:r>
              <a:rPr lang="ru-RU" sz="2400" i="1" dirty="0" smtClean="0">
                <a:latin typeface="Times New Roman" panose="02020603050405020304" pitchFamily="18" charset="0"/>
                <a:cs typeface="Times New Roman" panose="02020603050405020304" pitchFamily="18" charset="0"/>
              </a:rPr>
              <a:t>гражданам конкретных </a:t>
            </a:r>
            <a:r>
              <a:rPr lang="ru-RU" sz="2400" i="1" dirty="0">
                <a:latin typeface="Times New Roman" panose="02020603050405020304" pitchFamily="18" charset="0"/>
                <a:cs typeface="Times New Roman" panose="02020603050405020304" pitchFamily="18" charset="0"/>
              </a:rPr>
              <a:t>социальных услуг учитываются интересы </a:t>
            </a:r>
            <a:r>
              <a:rPr lang="ru-RU" sz="2400" i="1" dirty="0" smtClean="0">
                <a:latin typeface="Times New Roman" panose="02020603050405020304" pitchFamily="18" charset="0"/>
                <a:cs typeface="Times New Roman" panose="02020603050405020304" pitchFamily="18" charset="0"/>
              </a:rPr>
              <a:t>гражданина , </a:t>
            </a:r>
            <a:r>
              <a:rPr lang="ru-RU" sz="2400" i="1" dirty="0">
                <a:latin typeface="Times New Roman" panose="02020603050405020304" pitchFamily="18" charset="0"/>
                <a:cs typeface="Times New Roman" panose="02020603050405020304" pitchFamily="18" charset="0"/>
              </a:rPr>
              <a:t>состояние его здоровья, </a:t>
            </a:r>
            <a:r>
              <a:rPr lang="ru-RU" sz="2400" i="1" dirty="0" smtClean="0">
                <a:latin typeface="Times New Roman" panose="02020603050405020304" pitchFamily="18" charset="0"/>
                <a:cs typeface="Times New Roman" panose="02020603050405020304" pitchFamily="18" charset="0"/>
              </a:rPr>
              <a:t>специфика трудной </a:t>
            </a:r>
            <a:r>
              <a:rPr lang="ru-RU" sz="2400" i="1" dirty="0">
                <a:latin typeface="Times New Roman" panose="02020603050405020304" pitchFamily="18" charset="0"/>
                <a:cs typeface="Times New Roman" panose="02020603050405020304" pitchFamily="18" charset="0"/>
              </a:rPr>
              <a:t>жизненной ситуации, в </a:t>
            </a:r>
            <a:r>
              <a:rPr lang="ru-RU" sz="2400" i="1" dirty="0" smtClean="0">
                <a:latin typeface="Times New Roman" panose="02020603050405020304" pitchFamily="18" charset="0"/>
                <a:cs typeface="Times New Roman" panose="02020603050405020304" pitchFamily="18" charset="0"/>
              </a:rPr>
              <a:t>которой он </a:t>
            </a:r>
            <a:r>
              <a:rPr lang="ru-RU" sz="2400" i="1" dirty="0">
                <a:latin typeface="Times New Roman" panose="02020603050405020304" pitchFamily="18" charset="0"/>
                <a:cs typeface="Times New Roman" panose="02020603050405020304" pitchFamily="18" charset="0"/>
              </a:rPr>
              <a:t>находится </a:t>
            </a:r>
            <a:r>
              <a:rPr lang="ru-RU" sz="2400" i="1" dirty="0" smtClean="0">
                <a:latin typeface="Times New Roman" panose="02020603050405020304" pitchFamily="18" charset="0"/>
                <a:cs typeface="Times New Roman" panose="02020603050405020304" pitchFamily="18" charset="0"/>
              </a:rPr>
              <a:t>, </a:t>
            </a:r>
            <a:r>
              <a:rPr lang="ru-RU" sz="2400" i="1" dirty="0">
                <a:latin typeface="Times New Roman" panose="02020603050405020304" pitchFamily="18" charset="0"/>
                <a:cs typeface="Times New Roman" panose="02020603050405020304" pitchFamily="18" charset="0"/>
              </a:rPr>
              <a:t>содержание индивидуальной программы реабилитации </a:t>
            </a:r>
            <a:r>
              <a:rPr lang="ru-RU" sz="2400" i="1" dirty="0" smtClean="0">
                <a:latin typeface="Times New Roman" panose="02020603050405020304" pitchFamily="18" charset="0"/>
                <a:cs typeface="Times New Roman" panose="02020603050405020304" pitchFamily="18" charset="0"/>
              </a:rPr>
              <a:t> и абилитации (при </a:t>
            </a:r>
            <a:r>
              <a:rPr lang="ru-RU" sz="2400" i="1" dirty="0">
                <a:latin typeface="Times New Roman" panose="02020603050405020304" pitchFamily="18" charset="0"/>
                <a:cs typeface="Times New Roman" panose="02020603050405020304" pitchFamily="18" charset="0"/>
              </a:rPr>
              <a:t>наличии такой программы), кратковременность или долговременность потребности в этих услугах, материальные возможности </a:t>
            </a:r>
            <a:r>
              <a:rPr lang="ru-RU" sz="2400" i="1" dirty="0" smtClean="0">
                <a:latin typeface="Times New Roman" panose="02020603050405020304" pitchFamily="18" charset="0"/>
                <a:cs typeface="Times New Roman" panose="02020603050405020304" pitchFamily="18" charset="0"/>
              </a:rPr>
              <a:t>гражданина  </a:t>
            </a:r>
            <a:r>
              <a:rPr lang="ru-RU" sz="2400" i="1" dirty="0">
                <a:latin typeface="Times New Roman" panose="02020603050405020304" pitchFamily="18" charset="0"/>
                <a:cs typeface="Times New Roman" panose="02020603050405020304" pitchFamily="18" charset="0"/>
              </a:rPr>
              <a:t>и другие объективные факторы.</a:t>
            </a:r>
          </a:p>
        </p:txBody>
      </p:sp>
      <p:sp>
        <p:nvSpPr>
          <p:cNvPr id="4" name="Нижний колонтитул 3"/>
          <p:cNvSpPr>
            <a:spLocks noGrp="1"/>
          </p:cNvSpPr>
          <p:nvPr>
            <p:ph type="ftr" sz="quarter" idx="11"/>
          </p:nvPr>
        </p:nvSpPr>
        <p:spPr/>
        <p:txBody>
          <a:bodyPr/>
          <a:lstStyle/>
          <a:p>
            <a:r>
              <a:rPr lang="ru-RU" smtClean="0"/>
              <a:t>ГБПОУ "Владикавказский торгово-экономический техникум"</a:t>
            </a:r>
            <a:endParaRPr lang="ru-RU" dirty="0"/>
          </a:p>
        </p:txBody>
      </p:sp>
    </p:spTree>
    <p:extLst>
      <p:ext uri="{BB962C8B-B14F-4D97-AF65-F5344CB8AC3E}">
        <p14:creationId xmlns:p14="http://schemas.microsoft.com/office/powerpoint/2010/main" val="1514969225"/>
      </p:ext>
    </p:extLst>
  </p:cSld>
  <p:clrMapOvr>
    <a:masterClrMapping/>
  </p:clrMapOvr>
  <p:transition spd="slow" advTm="5549">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Ион">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xmlns="" name="Ion" id="{B8441ADB-2E43-4AF7-B97A-BD870242C6A8}" vid="{292E63A9-BB86-4E3D-B92A-7223C6510D2E}"/>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501</TotalTime>
  <Words>3087</Words>
  <Application>Microsoft Office PowerPoint</Application>
  <PresentationFormat>Произвольный</PresentationFormat>
  <Paragraphs>287</Paragraphs>
  <Slides>33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33</vt:i4>
      </vt:variant>
    </vt:vector>
  </HeadingPairs>
  <TitlesOfParts>
    <vt:vector size="34" baseType="lpstr">
      <vt:lpstr>Ион</vt:lpstr>
      <vt:lpstr>Государственное бюджетное учреждение социального обслуживания РСО-Алания "Комплексный центр социального обслуживания населения Северо-Западного района г. Владикавказ"</vt:lpstr>
      <vt:lpstr>Об учреждении</vt:lpstr>
      <vt:lpstr>Презентация PowerPoint</vt:lpstr>
      <vt:lpstr>Презентация PowerPoint</vt:lpstr>
      <vt:lpstr>Структура </vt:lpstr>
      <vt:lpstr>В состав учреждения входят следующие структурные подразделения:</vt:lpstr>
      <vt:lpstr>ОСРПГ и И (отделение социальной реабилитации пожилых граждан и инвалидов)</vt:lpstr>
      <vt:lpstr>Отделение  предоставляет социальные услуги  в полустационарной форме социального обслуживания гражданам, признанным нуждающимися в социальном обслуживании.    Отделение предназначено для временного или постоянного оказания социальных услуг гражданам пожилого возраста (мужчины старше 60 лет, женщины старше 55 лет) и инвалидам старше 18 лет с целью улучшения условий их жизнедеятельности и (или) расширения возможностей самостоятельно  обеспечивать свои жизненные  потребности, проведения мероприятий по профилактике обстоятельств, обуславливающих нуждаемость гражданина в социальном обслуживании.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Отделения социального обслуживания на дому (ОСОНД № 1, 2, 3)</vt:lpstr>
      <vt:lpstr>Отделения предназначены для временного или постоянного предоставления социальных услуг в форме социального обслуживания на дому гражданам, признанным нуждающимися в социальном обслуживании согласно действующему законодательству (ст.15 ФЗ от 28.12.2013 г. № 442).</vt:lpstr>
      <vt:lpstr>Презентация PowerPoint</vt:lpstr>
      <vt:lpstr>Презентация PowerPoint</vt:lpstr>
      <vt:lpstr>Отделение социальной помощи семье и детям, в том числе с ограниченными возможностями здоровья</vt:lpstr>
      <vt:lpstr>Отделение предназначено для оказания семьям, воспитывающим детей, в том числе с ограниченными возможностями здоровья  социальной помощи, направленной  на устранение или возможно более полную компенсацию ограничений жизнедеятельности путем предоставления  социально-бытовых, социально-медицинских, социально-психологических, социально - педагогических, социально-правовых, социально-экономических услуг. Обеспечение их максимально полной и своевременной социальной адаптации к жизни в обществе, семье, к обучению и труду, а также обучения родителей особенностям  их воспитания и методикам реабилитации. Помощи в реализации законных прав и интересов, содействия в улучшении их социального и материального положения, а также психологического статуса.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Организационно-методическое отделение</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Государственное бюджетное учреждение социального обслуживания РСО-Алания "Комплексный центр социального обслуживания населения Северо-Западного района г. Владикавказ"</dc:title>
  <dc:creator>Пользователь</dc:creator>
  <cp:lastModifiedBy>USER</cp:lastModifiedBy>
  <cp:revision>75</cp:revision>
  <dcterms:created xsi:type="dcterms:W3CDTF">2017-03-08T12:57:48Z</dcterms:created>
  <dcterms:modified xsi:type="dcterms:W3CDTF">2017-05-24T10:45:33Z</dcterms:modified>
</cp:coreProperties>
</file>