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20" r:id="rId3"/>
    <p:sldId id="311" r:id="rId4"/>
    <p:sldId id="316" r:id="rId5"/>
    <p:sldId id="317" r:id="rId6"/>
    <p:sldId id="318" r:id="rId7"/>
    <p:sldId id="319" r:id="rId8"/>
    <p:sldId id="28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EAEAEA"/>
    <a:srgbClr val="DDDDDD"/>
    <a:srgbClr val="000000"/>
    <a:srgbClr val="CC33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59" autoAdjust="0"/>
    <p:restoredTop sz="94660"/>
  </p:normalViewPr>
  <p:slideViewPr>
    <p:cSldViewPr>
      <p:cViewPr>
        <p:scale>
          <a:sx n="53" d="100"/>
          <a:sy n="53" d="100"/>
        </p:scale>
        <p:origin x="-86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3331DF-9B84-4596-87A4-842E8DBE5B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28176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Freeform 34"/>
          <p:cNvSpPr>
            <a:spLocks/>
          </p:cNvSpPr>
          <p:nvPr/>
        </p:nvSpPr>
        <p:spPr bwMode="gray">
          <a:xfrm>
            <a:off x="6153150" y="369888"/>
            <a:ext cx="2730500" cy="1808162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6151563" y="365125"/>
            <a:ext cx="2732087" cy="1822450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8" name="Freeform 36" descr="1"/>
          <p:cNvSpPr>
            <a:spLocks/>
          </p:cNvSpPr>
          <p:nvPr/>
        </p:nvSpPr>
        <p:spPr bwMode="gray">
          <a:xfrm>
            <a:off x="3244850" y="2398713"/>
            <a:ext cx="2717800" cy="1800225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9" name="Freeform 37" descr="6"/>
          <p:cNvSpPr>
            <a:spLocks/>
          </p:cNvSpPr>
          <p:nvPr/>
        </p:nvSpPr>
        <p:spPr bwMode="gray">
          <a:xfrm>
            <a:off x="323850" y="377825"/>
            <a:ext cx="2717800" cy="1800225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0" name="Freeform 38" descr="4"/>
          <p:cNvSpPr>
            <a:spLocks/>
          </p:cNvSpPr>
          <p:nvPr/>
        </p:nvSpPr>
        <p:spPr bwMode="gray">
          <a:xfrm>
            <a:off x="323850" y="4441825"/>
            <a:ext cx="2717800" cy="1800225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1" name="Freeform 39"/>
          <p:cNvSpPr>
            <a:spLocks/>
          </p:cNvSpPr>
          <p:nvPr/>
        </p:nvSpPr>
        <p:spPr bwMode="gray">
          <a:xfrm>
            <a:off x="3236913" y="2393950"/>
            <a:ext cx="2725737" cy="181133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2" name="Freeform 40"/>
          <p:cNvSpPr>
            <a:spLocks/>
          </p:cNvSpPr>
          <p:nvPr/>
        </p:nvSpPr>
        <p:spPr bwMode="gray">
          <a:xfrm>
            <a:off x="320675" y="4437063"/>
            <a:ext cx="2733675" cy="1811337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314325" y="373063"/>
            <a:ext cx="2732088" cy="1809750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3235325" y="377825"/>
            <a:ext cx="2727325" cy="1800225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6156325" y="2398713"/>
            <a:ext cx="2727325" cy="1800225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6" name="Freeform 44" descr="3"/>
          <p:cNvSpPr>
            <a:spLocks/>
          </p:cNvSpPr>
          <p:nvPr/>
        </p:nvSpPr>
        <p:spPr bwMode="gray">
          <a:xfrm>
            <a:off x="285720" y="2428868"/>
            <a:ext cx="2727325" cy="1800225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17" name="Picture 45" descr="OPENAS_31874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287838"/>
            <a:ext cx="4267200" cy="2817812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990600" y="4486275"/>
            <a:ext cx="7772400" cy="1165225"/>
          </a:xfrm>
        </p:spPr>
        <p:txBody>
          <a:bodyPr/>
          <a:lstStyle>
            <a:lvl1pPr algn="r">
              <a:defRPr lang="ru-RU" sz="1100" baseline="0"/>
            </a:lvl1pPr>
          </a:lstStyle>
          <a:p>
            <a:endParaRPr lang="ru-RU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5867400"/>
            <a:ext cx="3733800" cy="533400"/>
          </a:xfrm>
        </p:spPr>
        <p:txBody>
          <a:bodyPr/>
          <a:lstStyle>
            <a:lvl1pPr marL="0" indent="0" algn="dist">
              <a:buFontTx/>
              <a:buNone/>
              <a:defRPr sz="1500" i="1">
                <a:latin typeface="Times New Roman" pitchFamily="18" charset="0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8725"/>
            <a:ext cx="2133600" cy="257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872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8725"/>
            <a:ext cx="2133600" cy="257175"/>
          </a:xfrm>
        </p:spPr>
        <p:txBody>
          <a:bodyPr/>
          <a:lstStyle>
            <a:lvl1pPr>
              <a:defRPr/>
            </a:lvl1pPr>
          </a:lstStyle>
          <a:p>
            <a:fld id="{20C038F2-16CB-4980-A03B-AB39171E90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899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99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899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399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99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799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799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699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998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299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797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297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899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6" grpId="0" animBg="1" autoUpdateAnimBg="0"/>
      <p:bldP spid="3107" grpId="0" animBg="1" autoUpdateAnimBg="0"/>
      <p:bldP spid="3108" grpId="0" animBg="1" autoUpdateAnimBg="0"/>
      <p:bldP spid="3109" grpId="0" animBg="1" autoUpdateAnimBg="0"/>
      <p:bldP spid="3110" grpId="0" animBg="1" autoUpdateAnimBg="0"/>
      <p:bldP spid="3111" grpId="0" animBg="1" autoUpdateAnimBg="0"/>
      <p:bldP spid="3112" grpId="0" animBg="1" autoUpdateAnimBg="0"/>
      <p:bldP spid="3113" grpId="0" animBg="1" autoUpdateAnimBg="0"/>
      <p:bldP spid="3114" grpId="0" animBg="1" autoUpdateAnimBg="0"/>
      <p:bldP spid="3115" grpId="0" animBg="1" autoUpdateAnimBg="0"/>
      <p:bldP spid="3116" grpId="0" animBg="1" autoUpdateAnimBg="0"/>
      <p:bldP spid="3074" grpId="0" autoUpdateAnimBg="0"/>
      <p:bldP spid="3075" grpId="0" build="p" autoUpdateAnimBg="0" advAuto="0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4392B-47EA-493A-B73B-03E832D1E7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284163"/>
            <a:ext cx="2063750" cy="584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8625" y="284163"/>
            <a:ext cx="6042025" cy="584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43DFF-776D-43C1-9252-61F364A48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5819775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04A0E6-9C62-49B3-BA8C-7D630B9B57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4163"/>
            <a:ext cx="5819775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1541B5-94B1-48B6-A233-64BF7E010C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7DE6F-FB8C-49FF-BA62-2A3477C611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597E4-78F0-4E30-B2D2-335508123B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F562D-7F08-458D-B1AF-2FFC16F8E3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729A0-D064-432D-8EDC-A6F486E197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4DDA7-9CBC-464F-9399-63C4262F1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B6358-93B9-4469-B289-37A6537C0A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ED194-CFB5-4B17-AD46-6A99795D5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E1FAA-0668-49C1-9F32-AD195F3A60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295275" y="342900"/>
            <a:ext cx="8848725" cy="6515100"/>
          </a:xfrm>
          <a:custGeom>
            <a:avLst/>
            <a:gdLst/>
            <a:ahLst/>
            <a:cxnLst>
              <a:cxn ang="0">
                <a:pos x="5574" y="4104"/>
              </a:cxn>
              <a:cxn ang="0">
                <a:pos x="5574" y="24"/>
              </a:cxn>
              <a:cxn ang="0">
                <a:pos x="4194" y="24"/>
              </a:cxn>
              <a:cxn ang="0">
                <a:pos x="2310" y="24"/>
              </a:cxn>
              <a:cxn ang="0">
                <a:pos x="144" y="42"/>
              </a:cxn>
              <a:cxn ang="0">
                <a:pos x="16" y="202"/>
              </a:cxn>
              <a:cxn ang="0">
                <a:pos x="16" y="835"/>
              </a:cxn>
              <a:cxn ang="0">
                <a:pos x="12" y="2700"/>
              </a:cxn>
              <a:cxn ang="0">
                <a:pos x="6" y="4104"/>
              </a:cxn>
              <a:cxn ang="0">
                <a:pos x="5574" y="4104"/>
              </a:cxn>
            </a:cxnLst>
            <a:rect l="0" t="0" r="r" b="b"/>
            <a:pathLst>
              <a:path w="5574" h="4104">
                <a:moveTo>
                  <a:pt x="5574" y="4104"/>
                </a:moveTo>
                <a:lnTo>
                  <a:pt x="5574" y="24"/>
                </a:lnTo>
                <a:cubicBezTo>
                  <a:pt x="4920" y="0"/>
                  <a:pt x="4738" y="24"/>
                  <a:pt x="4194" y="24"/>
                </a:cubicBezTo>
                <a:cubicBezTo>
                  <a:pt x="3650" y="24"/>
                  <a:pt x="2983" y="29"/>
                  <a:pt x="2310" y="24"/>
                </a:cubicBezTo>
                <a:cubicBezTo>
                  <a:pt x="1637" y="19"/>
                  <a:pt x="520" y="18"/>
                  <a:pt x="144" y="42"/>
                </a:cubicBezTo>
                <a:cubicBezTo>
                  <a:pt x="24" y="60"/>
                  <a:pt x="20" y="67"/>
                  <a:pt x="16" y="202"/>
                </a:cubicBezTo>
                <a:cubicBezTo>
                  <a:pt x="12" y="337"/>
                  <a:pt x="15" y="418"/>
                  <a:pt x="16" y="835"/>
                </a:cubicBezTo>
                <a:cubicBezTo>
                  <a:pt x="13" y="1258"/>
                  <a:pt x="12" y="2156"/>
                  <a:pt x="12" y="2700"/>
                </a:cubicBezTo>
                <a:cubicBezTo>
                  <a:pt x="12" y="3244"/>
                  <a:pt x="0" y="3600"/>
                  <a:pt x="6" y="4104"/>
                </a:cubicBezTo>
                <a:cubicBezTo>
                  <a:pt x="2790" y="4104"/>
                  <a:pt x="5574" y="4104"/>
                  <a:pt x="5574" y="4104"/>
                </a:cubicBezTo>
                <a:close/>
              </a:path>
            </a:pathLst>
          </a:custGeom>
          <a:gradFill rotWithShape="1">
            <a:gsLst>
              <a:gs pos="0">
                <a:srgbClr val="E6E6E6">
                  <a:alpha val="70000"/>
                </a:srgbClr>
              </a:gs>
              <a:gs pos="100000">
                <a:srgbClr val="E6E6E6">
                  <a:gamma/>
                  <a:tint val="0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gray">
          <a:xfrm>
            <a:off x="328613" y="0"/>
            <a:ext cx="8821737" cy="314325"/>
          </a:xfrm>
          <a:custGeom>
            <a:avLst/>
            <a:gdLst/>
            <a:ahLst/>
            <a:cxnLst>
              <a:cxn ang="0">
                <a:pos x="5553" y="0"/>
              </a:cxn>
              <a:cxn ang="0">
                <a:pos x="5553" y="150"/>
              </a:cxn>
              <a:cxn ang="0">
                <a:pos x="4585" y="186"/>
              </a:cxn>
              <a:cxn ang="0">
                <a:pos x="2246" y="180"/>
              </a:cxn>
              <a:cxn ang="0">
                <a:pos x="960" y="180"/>
              </a:cxn>
              <a:cxn ang="0">
                <a:pos x="76" y="198"/>
              </a:cxn>
              <a:cxn ang="0">
                <a:pos x="1" y="153"/>
              </a:cxn>
              <a:cxn ang="0">
                <a:pos x="1" y="0"/>
              </a:cxn>
              <a:cxn ang="0">
                <a:pos x="5553" y="0"/>
              </a:cxn>
            </a:cxnLst>
            <a:rect l="0" t="0" r="r" b="b"/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1588" y="393700"/>
            <a:ext cx="242888" cy="6469063"/>
          </a:xfrm>
          <a:custGeom>
            <a:avLst/>
            <a:gdLst/>
            <a:ahLst/>
            <a:cxnLst>
              <a:cxn ang="0">
                <a:pos x="0" y="4061"/>
              </a:cxn>
              <a:cxn ang="0">
                <a:pos x="145" y="4064"/>
              </a:cxn>
              <a:cxn ang="0">
                <a:pos x="149" y="3364"/>
              </a:cxn>
              <a:cxn ang="0">
                <a:pos x="137" y="1651"/>
              </a:cxn>
              <a:cxn ang="0">
                <a:pos x="139" y="710"/>
              </a:cxn>
              <a:cxn ang="0">
                <a:pos x="136" y="65"/>
              </a:cxn>
              <a:cxn ang="0">
                <a:pos x="102" y="18"/>
              </a:cxn>
              <a:cxn ang="0">
                <a:pos x="1" y="7"/>
              </a:cxn>
              <a:cxn ang="0">
                <a:pos x="0" y="4061"/>
              </a:cxn>
            </a:cxnLst>
            <a:rect l="0" t="0" r="r" b="b"/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-3175" y="0"/>
            <a:ext cx="247650" cy="3270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50" y="0"/>
              </a:cxn>
              <a:cxn ang="0">
                <a:pos x="144" y="149"/>
              </a:cxn>
              <a:cxn ang="0">
                <a:pos x="87" y="197"/>
              </a:cxn>
              <a:cxn ang="0">
                <a:pos x="0" y="197"/>
              </a:cxn>
              <a:cxn ang="0">
                <a:pos x="2" y="0"/>
              </a:cxn>
            </a:cxnLst>
            <a:rect l="0" t="0" r="r" b="b"/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074E2E-4DD2-4FD5-9624-B64D57CBDF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4" name="Freeform 20"/>
          <p:cNvSpPr>
            <a:spLocks/>
          </p:cNvSpPr>
          <p:nvPr/>
        </p:nvSpPr>
        <p:spPr bwMode="gray">
          <a:xfrm>
            <a:off x="6132513" y="457200"/>
            <a:ext cx="917575" cy="635000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5" name="Freeform 21"/>
          <p:cNvSpPr>
            <a:spLocks/>
          </p:cNvSpPr>
          <p:nvPr/>
        </p:nvSpPr>
        <p:spPr bwMode="gray">
          <a:xfrm>
            <a:off x="8085138" y="457200"/>
            <a:ext cx="917575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6" name="Freeform 22"/>
          <p:cNvSpPr>
            <a:spLocks/>
          </p:cNvSpPr>
          <p:nvPr/>
        </p:nvSpPr>
        <p:spPr bwMode="gray">
          <a:xfrm>
            <a:off x="7113588" y="457200"/>
            <a:ext cx="917575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7" name="Freeform 23"/>
          <p:cNvSpPr>
            <a:spLocks/>
          </p:cNvSpPr>
          <p:nvPr/>
        </p:nvSpPr>
        <p:spPr bwMode="gray">
          <a:xfrm>
            <a:off x="6132513" y="457200"/>
            <a:ext cx="917575" cy="635000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8" name="Freeform 24"/>
          <p:cNvSpPr>
            <a:spLocks/>
          </p:cNvSpPr>
          <p:nvPr/>
        </p:nvSpPr>
        <p:spPr bwMode="gray">
          <a:xfrm>
            <a:off x="7107238" y="452438"/>
            <a:ext cx="930275" cy="644525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9" name="Freeform 25"/>
          <p:cNvSpPr>
            <a:spLocks/>
          </p:cNvSpPr>
          <p:nvPr/>
        </p:nvSpPr>
        <p:spPr bwMode="gray">
          <a:xfrm>
            <a:off x="8085138" y="457200"/>
            <a:ext cx="917575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50" name="Picture 26" descr="OPENAS_318748"/>
          <p:cNvPicPr>
            <a:picLocks noChangeAspect="1" noChangeArrowheads="1"/>
          </p:cNvPicPr>
          <p:nvPr/>
        </p:nvPicPr>
        <p:blipFill>
          <a:blip r:embed="rId18" cstate="print"/>
          <a:srcRect t="9825" b="10228"/>
          <a:stretch>
            <a:fillRect/>
          </a:stretch>
        </p:blipFill>
        <p:spPr bwMode="auto">
          <a:xfrm>
            <a:off x="6553200" y="0"/>
            <a:ext cx="2590800" cy="136683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28625" y="284163"/>
            <a:ext cx="58197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2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12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2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2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3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12" dur="13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13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3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3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7" dur="13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8" dur="13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3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" grpId="0" animBg="1"/>
      <p:bldP spid="1033" grpId="0" animBg="1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4581128"/>
            <a:ext cx="8215338" cy="1427156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«Родительская помощь 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подготовке к ГИА: 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 и практика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1934" y="6324600"/>
            <a:ext cx="4729167" cy="533400"/>
          </a:xfrm>
        </p:spPr>
        <p:txBody>
          <a:bodyPr/>
          <a:lstStyle/>
          <a:p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Гилева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 Е., учитель информатики и ИКТ</a:t>
            </a:r>
            <a:endParaRPr lang="en-US" sz="1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Индивидуальные </a:t>
            </a:r>
            <a:r>
              <a:rPr lang="ru-RU" sz="2800" dirty="0"/>
              <a:t>стратегии </a:t>
            </a:r>
            <a:r>
              <a:rPr lang="ru-RU" sz="2800" dirty="0" smtClean="0"/>
              <a:t>при подготовке к ГИА</a:t>
            </a:r>
            <a:endParaRPr lang="ru-RU" sz="2800" dirty="0"/>
          </a:p>
        </p:txBody>
      </p:sp>
      <p:pic>
        <p:nvPicPr>
          <p:cNvPr id="5" name="Рисунок 4" descr="992170_ucheniki-kartinki-animac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94008" y="1700807"/>
            <a:ext cx="1785950" cy="2600789"/>
          </a:xfrm>
          <a:prstGeom prst="rect">
            <a:avLst/>
          </a:prstGeom>
        </p:spPr>
      </p:pic>
      <p:pic>
        <p:nvPicPr>
          <p:cNvPr id="6" name="Рисунок 5" descr="2031904184e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2652515"/>
            <a:ext cx="2238039" cy="3298163"/>
          </a:xfrm>
          <a:prstGeom prst="rect">
            <a:avLst/>
          </a:prstGeom>
        </p:spPr>
      </p:pic>
      <p:pic>
        <p:nvPicPr>
          <p:cNvPr id="7" name="Рисунок 6" descr="hello_html_7fae8df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0128" y="1916832"/>
            <a:ext cx="1287303" cy="2552663"/>
          </a:xfrm>
          <a:prstGeom prst="rect">
            <a:avLst/>
          </a:prstGeom>
        </p:spPr>
      </p:pic>
      <p:pic>
        <p:nvPicPr>
          <p:cNvPr id="8" name="Рисунок 7" descr="454403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0" y="2926908"/>
            <a:ext cx="1054834" cy="2749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000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Инфантильные дети</a:t>
            </a:r>
            <a:endParaRPr lang="en-US" dirty="0"/>
          </a:p>
        </p:txBody>
      </p:sp>
      <p:sp>
        <p:nvSpPr>
          <p:cNvPr id="72711" name="AutoShape 7"/>
          <p:cNvSpPr>
            <a:spLocks/>
          </p:cNvSpPr>
          <p:nvPr/>
        </p:nvSpPr>
        <p:spPr bwMode="auto">
          <a:xfrm>
            <a:off x="4864127" y="3417457"/>
            <a:ext cx="4012505" cy="536575"/>
          </a:xfrm>
          <a:prstGeom prst="accentCallout2">
            <a:avLst>
              <a:gd name="adj1" fmla="val 21301"/>
              <a:gd name="adj2" fmla="val -2139"/>
              <a:gd name="adj3" fmla="val 21301"/>
              <a:gd name="adj4" fmla="val -9616"/>
              <a:gd name="adj5" fmla="val 104440"/>
              <a:gd name="adj6" fmla="val -56991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Я  недооцениваю важность экзамена, имею завышенную самооценку.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2" name="AutoShape 8"/>
          <p:cNvSpPr>
            <a:spLocks/>
          </p:cNvSpPr>
          <p:nvPr/>
        </p:nvSpPr>
        <p:spPr bwMode="gray">
          <a:xfrm>
            <a:off x="4525990" y="2607832"/>
            <a:ext cx="4332290" cy="538163"/>
          </a:xfrm>
          <a:prstGeom prst="accentCallout2">
            <a:avLst>
              <a:gd name="adj1" fmla="val 21241"/>
              <a:gd name="adj2" fmla="val -1981"/>
              <a:gd name="adj3" fmla="val 21241"/>
              <a:gd name="adj4" fmla="val -10681"/>
              <a:gd name="adj5" fmla="val 148968"/>
              <a:gd name="adj6" fmla="val -45403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 меня низкий уровень самоконтроля, волевых процессов и мотивации.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3" name="AutoShape 9"/>
          <p:cNvSpPr>
            <a:spLocks/>
          </p:cNvSpPr>
          <p:nvPr/>
        </p:nvSpPr>
        <p:spPr bwMode="gray">
          <a:xfrm>
            <a:off x="4062440" y="1874407"/>
            <a:ext cx="4316212" cy="536575"/>
          </a:xfrm>
          <a:prstGeom prst="accentCallout2">
            <a:avLst>
              <a:gd name="adj1" fmla="val 21301"/>
              <a:gd name="adj2" fmla="val -1986"/>
              <a:gd name="adj3" fmla="val 21301"/>
              <a:gd name="adj4" fmla="val -11630"/>
              <a:gd name="adj5" fmla="val 179588"/>
              <a:gd name="adj6" fmla="val -38454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Ответственность за неудачи  я возлагаю на педагогов и родителей.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4" name="AutoShape 10"/>
          <p:cNvSpPr>
            <a:spLocks/>
          </p:cNvSpPr>
          <p:nvPr/>
        </p:nvSpPr>
        <p:spPr bwMode="auto">
          <a:xfrm>
            <a:off x="3443314" y="1185401"/>
            <a:ext cx="4292987" cy="536575"/>
          </a:xfrm>
          <a:prstGeom prst="accentCallout2">
            <a:avLst>
              <a:gd name="adj1" fmla="val 21301"/>
              <a:gd name="adj2" fmla="val -1995"/>
              <a:gd name="adj3" fmla="val 21301"/>
              <a:gd name="adj4" fmla="val -11736"/>
              <a:gd name="adj5" fmla="val 204731"/>
              <a:gd name="adj6" fmla="val -32917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Мне трудно заставить себя готовиться к экзамену.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5" name="AutoShape 11"/>
          <p:cNvSpPr>
            <a:spLocks noChangeArrowheads="1"/>
          </p:cNvSpPr>
          <p:nvPr/>
        </p:nvSpPr>
        <p:spPr bwMode="gray">
          <a:xfrm>
            <a:off x="5357818" y="4850944"/>
            <a:ext cx="3679844" cy="1643074"/>
          </a:xfrm>
          <a:prstGeom prst="chevron">
            <a:avLst>
              <a:gd name="adj" fmla="val 3453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ltGray">
          <a:xfrm>
            <a:off x="3497242" y="4857760"/>
            <a:ext cx="2789270" cy="1643074"/>
          </a:xfrm>
          <a:prstGeom prst="chevron">
            <a:avLst>
              <a:gd name="adj" fmla="val 3508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7" name="AutoShape 13"/>
          <p:cNvSpPr>
            <a:spLocks noChangeArrowheads="1"/>
          </p:cNvSpPr>
          <p:nvPr/>
        </p:nvSpPr>
        <p:spPr bwMode="gray">
          <a:xfrm>
            <a:off x="1751018" y="4857760"/>
            <a:ext cx="2667986" cy="1643074"/>
          </a:xfrm>
          <a:prstGeom prst="chevron">
            <a:avLst>
              <a:gd name="adj" fmla="val 3330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gray">
          <a:xfrm>
            <a:off x="611197" y="4857760"/>
            <a:ext cx="2211391" cy="1643074"/>
          </a:xfrm>
          <a:prstGeom prst="homePlat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gray">
          <a:xfrm>
            <a:off x="500034" y="4828958"/>
            <a:ext cx="1714512" cy="1600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Важно постепенно возложить на ребенка ответственность за подготовку к экзамену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gray">
          <a:xfrm>
            <a:off x="2214546" y="5000636"/>
            <a:ext cx="1834565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Словесные способы воздействия необходимо применять </a:t>
            </a:r>
          </a:p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редко.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gray">
          <a:xfrm>
            <a:off x="4071934" y="4828958"/>
            <a:ext cx="1749412" cy="1600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Устранение последствий проступков ребенка </a:t>
            </a:r>
          </a:p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родитель не должен брать </a:t>
            </a:r>
          </a:p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на себя. 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gray">
          <a:xfrm>
            <a:off x="5929322" y="4857760"/>
            <a:ext cx="2678106" cy="1600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Необходимо помогать структурировать время подготовки, важно разбить материал на короткие, </a:t>
            </a:r>
          </a:p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легко выполнимые шаги и заканчивать работу на позитиве.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9" name="Рисунок 18" descr="992170_ucheniki-kartinki-animac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214554"/>
            <a:ext cx="1785950" cy="2600789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14282" y="4643470"/>
            <a:ext cx="428628" cy="200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5240" y="4703819"/>
            <a:ext cx="385298" cy="185736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СТРАТЕГИЯ</a:t>
            </a:r>
            <a:endParaRPr lang="ru-RU" sz="1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  <p:bldP spid="72719" grpId="0"/>
      <p:bldP spid="72720" grpId="0"/>
      <p:bldP spid="72721" grpId="0"/>
      <p:bldP spid="72722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Тревожные дети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1" name="AutoShape 7"/>
          <p:cNvSpPr>
            <a:spLocks/>
          </p:cNvSpPr>
          <p:nvPr/>
        </p:nvSpPr>
        <p:spPr bwMode="auto">
          <a:xfrm>
            <a:off x="4864127" y="3417457"/>
            <a:ext cx="4279873" cy="536575"/>
          </a:xfrm>
          <a:prstGeom prst="accentCallout2">
            <a:avLst>
              <a:gd name="adj1" fmla="val 21301"/>
              <a:gd name="adj2" fmla="val -2139"/>
              <a:gd name="adj3" fmla="val 21301"/>
              <a:gd name="adj4" fmla="val -9616"/>
              <a:gd name="adj5" fmla="val 104440"/>
              <a:gd name="adj6" fmla="val -56991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Задаю  множество уточняющих вопросов, часто переспрашиваю.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2" name="AutoShape 8"/>
          <p:cNvSpPr>
            <a:spLocks/>
          </p:cNvSpPr>
          <p:nvPr/>
        </p:nvSpPr>
        <p:spPr bwMode="gray">
          <a:xfrm>
            <a:off x="4525990" y="2607832"/>
            <a:ext cx="4618010" cy="538163"/>
          </a:xfrm>
          <a:prstGeom prst="accentCallout2">
            <a:avLst>
              <a:gd name="adj1" fmla="val 21241"/>
              <a:gd name="adj2" fmla="val -1981"/>
              <a:gd name="adj3" fmla="val 21241"/>
              <a:gd name="adj4" fmla="val -10681"/>
              <a:gd name="adj5" fmla="val 148968"/>
              <a:gd name="adj6" fmla="val -45403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Постоянно кручу  что-то в руках,  теряюсь, когда ко мне  обращаются внезапно.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3" name="AutoShape 9"/>
          <p:cNvSpPr>
            <a:spLocks/>
          </p:cNvSpPr>
          <p:nvPr/>
        </p:nvSpPr>
        <p:spPr bwMode="gray">
          <a:xfrm>
            <a:off x="4062440" y="1874407"/>
            <a:ext cx="5081560" cy="536575"/>
          </a:xfrm>
          <a:prstGeom prst="accentCallout2">
            <a:avLst>
              <a:gd name="adj1" fmla="val 21301"/>
              <a:gd name="adj2" fmla="val -1986"/>
              <a:gd name="adj3" fmla="val 21301"/>
              <a:gd name="adj4" fmla="val -11630"/>
              <a:gd name="adj5" fmla="val 179588"/>
              <a:gd name="adj6" fmla="val -38454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Воспринимаю  любую ситуацию, связанную с учебой, как опасную. </a:t>
            </a:r>
          </a:p>
        </p:txBody>
      </p:sp>
      <p:sp>
        <p:nvSpPr>
          <p:cNvPr id="72714" name="AutoShape 10"/>
          <p:cNvSpPr>
            <a:spLocks/>
          </p:cNvSpPr>
          <p:nvPr/>
        </p:nvSpPr>
        <p:spPr bwMode="auto">
          <a:xfrm>
            <a:off x="3443314" y="1185401"/>
            <a:ext cx="4292987" cy="536575"/>
          </a:xfrm>
          <a:prstGeom prst="accentCallout2">
            <a:avLst>
              <a:gd name="adj1" fmla="val 21301"/>
              <a:gd name="adj2" fmla="val -1995"/>
              <a:gd name="adj3" fmla="val 21301"/>
              <a:gd name="adj4" fmla="val -11736"/>
              <a:gd name="adj5" fmla="val 204731"/>
              <a:gd name="adj6" fmla="val -32917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eaLnBrk="0" hangingPunct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Я не  продолжу работу, не получив одобрения взрослых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5" name="AutoShape 11"/>
          <p:cNvSpPr>
            <a:spLocks noChangeArrowheads="1"/>
          </p:cNvSpPr>
          <p:nvPr/>
        </p:nvSpPr>
        <p:spPr bwMode="gray">
          <a:xfrm>
            <a:off x="5357818" y="4850944"/>
            <a:ext cx="3679844" cy="1643074"/>
          </a:xfrm>
          <a:prstGeom prst="chevron">
            <a:avLst>
              <a:gd name="adj" fmla="val 3453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ltGray">
          <a:xfrm>
            <a:off x="3497242" y="4857760"/>
            <a:ext cx="3090982" cy="1643074"/>
          </a:xfrm>
          <a:prstGeom prst="chevron">
            <a:avLst>
              <a:gd name="adj" fmla="val 3508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7" name="AutoShape 13"/>
          <p:cNvSpPr>
            <a:spLocks noChangeArrowheads="1"/>
          </p:cNvSpPr>
          <p:nvPr/>
        </p:nvSpPr>
        <p:spPr bwMode="gray">
          <a:xfrm>
            <a:off x="1751018" y="4857760"/>
            <a:ext cx="2667986" cy="1643074"/>
          </a:xfrm>
          <a:prstGeom prst="chevron">
            <a:avLst>
              <a:gd name="adj" fmla="val 3330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gray">
          <a:xfrm>
            <a:off x="611197" y="4857760"/>
            <a:ext cx="2211391" cy="1643074"/>
          </a:xfrm>
          <a:prstGeom prst="homePlat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gray">
          <a:xfrm>
            <a:off x="539552" y="4941168"/>
            <a:ext cx="1714512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Показать личным примером спокойное отношение к экзамену.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gray">
          <a:xfrm>
            <a:off x="6372200" y="4986799"/>
            <a:ext cx="2254545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Важно создание ситуации эмоционального комфорта на предэкзаменационном этапе. 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gray">
          <a:xfrm>
            <a:off x="4283968" y="4941168"/>
            <a:ext cx="1749412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Необходимо научить ребенка приемам саморегуляции, релаксации, аутотренинга.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gray">
          <a:xfrm>
            <a:off x="2411760" y="4941168"/>
            <a:ext cx="1728192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Необходимо обязательно дополнительно обсудить  процедуру экзамена.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4643470"/>
            <a:ext cx="428628" cy="200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5240" y="4703819"/>
            <a:ext cx="385298" cy="185736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СТРАТЕГИЯ</a:t>
            </a:r>
            <a:endParaRPr lang="ru-RU" sz="1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 descr="2031904184e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616731"/>
            <a:ext cx="2238039" cy="3298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  <p:bldP spid="72719" grpId="0"/>
      <p:bldP spid="72720" grpId="0"/>
      <p:bldP spid="72721" grpId="0"/>
      <p:bldP spid="72722" grpId="0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Неуверенные дети</a:t>
            </a:r>
            <a:endParaRPr lang="en-US" dirty="0"/>
          </a:p>
        </p:txBody>
      </p:sp>
      <p:sp>
        <p:nvSpPr>
          <p:cNvPr id="72711" name="AutoShape 7"/>
          <p:cNvSpPr>
            <a:spLocks/>
          </p:cNvSpPr>
          <p:nvPr/>
        </p:nvSpPr>
        <p:spPr bwMode="auto">
          <a:xfrm>
            <a:off x="4864127" y="3417457"/>
            <a:ext cx="4012505" cy="536575"/>
          </a:xfrm>
          <a:prstGeom prst="accentCallout2">
            <a:avLst>
              <a:gd name="adj1" fmla="val 21301"/>
              <a:gd name="adj2" fmla="val -2139"/>
              <a:gd name="adj3" fmla="val 21301"/>
              <a:gd name="adj4" fmla="val -9616"/>
              <a:gd name="adj5" fmla="val 104440"/>
              <a:gd name="adj6" fmla="val -56991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Не умею отстаивать собственную точку зрения.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2" name="AutoShape 8"/>
          <p:cNvSpPr>
            <a:spLocks/>
          </p:cNvSpPr>
          <p:nvPr/>
        </p:nvSpPr>
        <p:spPr bwMode="gray">
          <a:xfrm>
            <a:off x="4525990" y="2607832"/>
            <a:ext cx="4332290" cy="538163"/>
          </a:xfrm>
          <a:prstGeom prst="accentCallout2">
            <a:avLst>
              <a:gd name="adj1" fmla="val 21241"/>
              <a:gd name="adj2" fmla="val -1981"/>
              <a:gd name="adj3" fmla="val 21241"/>
              <a:gd name="adj4" fmla="val -10681"/>
              <a:gd name="adj5" fmla="val 148968"/>
              <a:gd name="adj6" fmla="val -45403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Списываю, потому что не уверен в правильности своих знаний и решений.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3" name="AutoShape 9"/>
          <p:cNvSpPr>
            <a:spLocks/>
          </p:cNvSpPr>
          <p:nvPr/>
        </p:nvSpPr>
        <p:spPr bwMode="gray">
          <a:xfrm>
            <a:off x="4062440" y="1874407"/>
            <a:ext cx="5081560" cy="536575"/>
          </a:xfrm>
          <a:prstGeom prst="accentCallout2">
            <a:avLst>
              <a:gd name="adj1" fmla="val 21301"/>
              <a:gd name="adj2" fmla="val -1986"/>
              <a:gd name="adj3" fmla="val 21301"/>
              <a:gd name="adj4" fmla="val -11630"/>
              <a:gd name="adj5" fmla="val 179588"/>
              <a:gd name="adj6" fmla="val -38454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Испытываю затруднения, если решаю задачи не по образцу.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4" name="AutoShape 10"/>
          <p:cNvSpPr>
            <a:spLocks/>
          </p:cNvSpPr>
          <p:nvPr/>
        </p:nvSpPr>
        <p:spPr bwMode="auto">
          <a:xfrm>
            <a:off x="3443314" y="1185401"/>
            <a:ext cx="4292987" cy="536575"/>
          </a:xfrm>
          <a:prstGeom prst="accentCallout2">
            <a:avLst>
              <a:gd name="adj1" fmla="val 21301"/>
              <a:gd name="adj2" fmla="val -1995"/>
              <a:gd name="adj3" fmla="val 21301"/>
              <a:gd name="adj4" fmla="val -11736"/>
              <a:gd name="adj5" fmla="val 204731"/>
              <a:gd name="adj6" fmla="val -32917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 меня нет собственного мнения, я опираюсь на опыт окружающих.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5" name="AutoShape 11"/>
          <p:cNvSpPr>
            <a:spLocks noChangeArrowheads="1"/>
          </p:cNvSpPr>
          <p:nvPr/>
        </p:nvSpPr>
        <p:spPr bwMode="gray">
          <a:xfrm>
            <a:off x="5357818" y="4850944"/>
            <a:ext cx="3679844" cy="1643074"/>
          </a:xfrm>
          <a:prstGeom prst="chevron">
            <a:avLst>
              <a:gd name="adj" fmla="val 3453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ltGray">
          <a:xfrm>
            <a:off x="3497242" y="4857760"/>
            <a:ext cx="3162990" cy="1643074"/>
          </a:xfrm>
          <a:prstGeom prst="chevron">
            <a:avLst>
              <a:gd name="adj" fmla="val 3508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7" name="AutoShape 13"/>
          <p:cNvSpPr>
            <a:spLocks noChangeArrowheads="1"/>
          </p:cNvSpPr>
          <p:nvPr/>
        </p:nvSpPr>
        <p:spPr bwMode="gray">
          <a:xfrm>
            <a:off x="1751018" y="4857760"/>
            <a:ext cx="2964998" cy="1643074"/>
          </a:xfrm>
          <a:prstGeom prst="chevron">
            <a:avLst>
              <a:gd name="adj" fmla="val 3330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gray">
          <a:xfrm>
            <a:off x="611197" y="4857760"/>
            <a:ext cx="2211391" cy="1643074"/>
          </a:xfrm>
          <a:prstGeom prst="homePlat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gray">
          <a:xfrm>
            <a:off x="683568" y="5085184"/>
            <a:ext cx="171451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Исключить авторитарный стиль общения с ребенком.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gray">
          <a:xfrm>
            <a:off x="2555776" y="4941168"/>
            <a:ext cx="1834565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Выражать ему поддержку в случаях, когда он принимает самостоятельное решение.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gray">
          <a:xfrm>
            <a:off x="4572000" y="5085184"/>
            <a:ext cx="174941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Помогать преодолеть неуверенность в собственных силах. 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gray">
          <a:xfrm>
            <a:off x="6588224" y="4996333"/>
            <a:ext cx="2019204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Важно внушать уверенность ребенку в его способности к самостоятельной работе.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4643470"/>
            <a:ext cx="428628" cy="200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5240" y="4703819"/>
            <a:ext cx="385298" cy="185736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СТРАТЕГИЯ</a:t>
            </a:r>
            <a:endParaRPr lang="ru-RU" sz="1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Рисунок 18" descr="hello_html_7fae8d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285991"/>
            <a:ext cx="1287303" cy="2552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  <p:bldP spid="72719" grpId="0"/>
      <p:bldP spid="72720" grpId="0"/>
      <p:bldP spid="72721" grpId="0"/>
      <p:bldP spid="72722" grpId="0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- отличники</a:t>
            </a:r>
            <a:endParaRPr lang="en-US" dirty="0"/>
          </a:p>
        </p:txBody>
      </p:sp>
      <p:sp>
        <p:nvSpPr>
          <p:cNvPr id="72711" name="AutoShape 7"/>
          <p:cNvSpPr>
            <a:spLocks/>
          </p:cNvSpPr>
          <p:nvPr/>
        </p:nvSpPr>
        <p:spPr bwMode="auto">
          <a:xfrm>
            <a:off x="4864127" y="3417457"/>
            <a:ext cx="4012505" cy="536575"/>
          </a:xfrm>
          <a:prstGeom prst="accentCallout2">
            <a:avLst>
              <a:gd name="adj1" fmla="val 21301"/>
              <a:gd name="adj2" fmla="val -2139"/>
              <a:gd name="adj3" fmla="val 21301"/>
              <a:gd name="adj4" fmla="val -9616"/>
              <a:gd name="adj5" fmla="val 104440"/>
              <a:gd name="adj6" fmla="val -56991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Во время экзамена у меня повышается уровень тревожности.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2" name="AutoShape 8"/>
          <p:cNvSpPr>
            <a:spLocks/>
          </p:cNvSpPr>
          <p:nvPr/>
        </p:nvSpPr>
        <p:spPr bwMode="gray">
          <a:xfrm>
            <a:off x="4525990" y="2607832"/>
            <a:ext cx="4618010" cy="538163"/>
          </a:xfrm>
          <a:prstGeom prst="accentCallout2">
            <a:avLst>
              <a:gd name="adj1" fmla="val 21241"/>
              <a:gd name="adj2" fmla="val -1981"/>
              <a:gd name="adj3" fmla="val 21241"/>
              <a:gd name="adj4" fmla="val -10681"/>
              <a:gd name="adj5" fmla="val 148968"/>
              <a:gd name="adj6" fmla="val -45403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Задание, я стремлюсь сделать лучше всех или быстрее остальных, использовать дополнительный материал.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3" name="AutoShape 9"/>
          <p:cNvSpPr>
            <a:spLocks/>
          </p:cNvSpPr>
          <p:nvPr/>
        </p:nvSpPr>
        <p:spPr bwMode="gray">
          <a:xfrm>
            <a:off x="4062440" y="1874407"/>
            <a:ext cx="5081560" cy="536575"/>
          </a:xfrm>
          <a:prstGeom prst="accentCallout2">
            <a:avLst>
              <a:gd name="adj1" fmla="val 21301"/>
              <a:gd name="adj2" fmla="val -1986"/>
              <a:gd name="adj3" fmla="val 21301"/>
              <a:gd name="adj4" fmla="val -11630"/>
              <a:gd name="adj5" fmla="val 179588"/>
              <a:gd name="adj6" fmla="val -38454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Чтобы чувствовать себя хорошей, мне нужно не просто успевать, а быть лучшей.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4" name="AutoShape 10"/>
          <p:cNvSpPr>
            <a:spLocks/>
          </p:cNvSpPr>
          <p:nvPr/>
        </p:nvSpPr>
        <p:spPr bwMode="auto">
          <a:xfrm>
            <a:off x="3443314" y="1185401"/>
            <a:ext cx="5700686" cy="536575"/>
          </a:xfrm>
          <a:prstGeom prst="accentCallout2">
            <a:avLst>
              <a:gd name="adj1" fmla="val 21301"/>
              <a:gd name="adj2" fmla="val -1995"/>
              <a:gd name="adj3" fmla="val 21301"/>
              <a:gd name="adj4" fmla="val -11736"/>
              <a:gd name="adj5" fmla="val 154609"/>
              <a:gd name="adj6" fmla="val -24425"/>
            </a:avLst>
          </a:prstGeom>
          <a:noFill/>
          <a:ln w="9525">
            <a:solidFill>
              <a:srgbClr val="1C1C1C"/>
            </a:solidFill>
            <a:miter lim="800000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lvl="0"/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</a:rPr>
              <a:t>Я отличаюсь высокой успеваемостью, ответственностью, организованностью, исполнительностью.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15" name="AutoShape 11"/>
          <p:cNvSpPr>
            <a:spLocks noChangeArrowheads="1"/>
          </p:cNvSpPr>
          <p:nvPr/>
        </p:nvSpPr>
        <p:spPr bwMode="gray">
          <a:xfrm>
            <a:off x="5357818" y="4850944"/>
            <a:ext cx="3679844" cy="1643074"/>
          </a:xfrm>
          <a:prstGeom prst="chevron">
            <a:avLst>
              <a:gd name="adj" fmla="val 3453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ltGray">
          <a:xfrm>
            <a:off x="3497242" y="4857760"/>
            <a:ext cx="3018974" cy="1643074"/>
          </a:xfrm>
          <a:prstGeom prst="chevron">
            <a:avLst>
              <a:gd name="adj" fmla="val 3508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7" name="AutoShape 13"/>
          <p:cNvSpPr>
            <a:spLocks noChangeArrowheads="1"/>
          </p:cNvSpPr>
          <p:nvPr/>
        </p:nvSpPr>
        <p:spPr bwMode="gray">
          <a:xfrm>
            <a:off x="1751018" y="4857760"/>
            <a:ext cx="2667986" cy="1643074"/>
          </a:xfrm>
          <a:prstGeom prst="chevron">
            <a:avLst>
              <a:gd name="adj" fmla="val 3330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gray">
          <a:xfrm>
            <a:off x="611197" y="4857760"/>
            <a:ext cx="2211391" cy="1643074"/>
          </a:xfrm>
          <a:prstGeom prst="homePlat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gray">
          <a:xfrm>
            <a:off x="467544" y="5157192"/>
            <a:ext cx="171451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Необходимо избегать сравнения с другими. 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gray">
          <a:xfrm>
            <a:off x="2233379" y="4869160"/>
            <a:ext cx="1834565" cy="1600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Важно помочь составить щадящий режим дня и регулировать степень загруженности. 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gray">
          <a:xfrm>
            <a:off x="4211960" y="4996333"/>
            <a:ext cx="1944216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Необходимо, чтобы родитель выражал любовь и поддержку ребенку независимо от его учебных успехов.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gray">
          <a:xfrm>
            <a:off x="6300192" y="5013176"/>
            <a:ext cx="2318066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Важно помочь таким детям скорректировать их ожидания </a:t>
            </a:r>
            <a:r>
              <a:rPr lang="ru-RU" sz="1400" b="1" smtClean="0">
                <a:solidFill>
                  <a:schemeClr val="tx2">
                    <a:lumMod val="50000"/>
                  </a:schemeClr>
                </a:solidFill>
              </a:rPr>
              <a:t>и осознать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разницу между «достаточным» и «превосходным».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4643470"/>
            <a:ext cx="428628" cy="200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5240" y="4703819"/>
            <a:ext cx="385298" cy="185736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СТРАТЕГИЯ</a:t>
            </a:r>
            <a:endParaRPr lang="ru-RU" sz="1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Рисунок 18" descr="45440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857364"/>
            <a:ext cx="1054834" cy="2749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  <p:bldP spid="72719" grpId="0"/>
      <p:bldP spid="72720" grpId="0"/>
      <p:bldP spid="72721" grpId="0"/>
      <p:bldP spid="72722" grpId="0"/>
      <p:bldP spid="20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612230"/>
            <a:ext cx="6735663" cy="944562"/>
          </a:xfrm>
        </p:spPr>
        <p:txBody>
          <a:bodyPr/>
          <a:lstStyle/>
          <a:p>
            <a:r>
              <a:rPr lang="ru-RU" sz="2800" dirty="0" smtClean="0"/>
              <a:t>Практические рекомендации  «Родительская помощь при подготовке к ГИА».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676456" cy="4525963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Стараюсь обеспечить полноценное питание, так как знаю, что такие продукты, как рыба, творог, орехи, курага, стимулируют работу головного мозга. 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Не допускаю перегрузок ребенка. Через каждые 40-50 минут занятий напоминаю ему, что нужно делать перерывы на 10-15 минут.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Обращаю внимание на то, чтобы ребенок отдыхал и высыпался, как в обычные дни, так и накануне пробного экзамена. Наблюдаю за его самочувствием.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У моего ребенка есть дома удобное место для занятий, где ему никто не мешает.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Мы с ребенком пытаемся разработать индивидуальную стратегию деятельности при подготовке к экзамену.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У нас есть сборники тестовых заданий, и во время индивидуальной работы над вариантами  мы учимся ориентироваться во времени и распределять его.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Я показываю своё спокойствие.  Знаю, что мой пример поможет ребенку успешно справиться с собственным волнением.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Оказываю эмоциональную поддержку и стараюсь повысить уверенность ребенка  в себе.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Исключаю повышенный тон, нервозность в общении со своим ребенком. Часто, щедро и от всей души говорю ему о том, что все в жизни получится!</a:t>
            </a:r>
          </a:p>
          <a:p>
            <a:pPr lvl="0">
              <a:buFont typeface="+mj-lt"/>
              <a:buAutoNum type="arabicPeriod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</a:rPr>
              <a:t>Я не тревожусь о количестве баллов, которые мой ребенок получит на экзамене. Внушаю ему мысль, что количество баллов не является совершенным измерением его возможностей.</a:t>
            </a:r>
          </a:p>
          <a:p>
            <a:pPr>
              <a:buFont typeface="+mj-lt"/>
              <a:buAutoNum type="arabicPeriod"/>
            </a:pPr>
            <a:endParaRPr lang="ru-RU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4676775"/>
            <a:ext cx="7772400" cy="1165225"/>
          </a:xfrm>
        </p:spPr>
        <p:txBody>
          <a:bodyPr/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br>
              <a:rPr lang="ru-RU" sz="6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</a:t>
            </a:r>
            <a:r>
              <a:rPr sz="320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Школа № 1394</a:t>
            </a:r>
            <a:endParaRPr lang="en-US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1100">
  <a:themeElements>
    <a:clrScheme name="Default Design 1">
      <a:dk1>
        <a:srgbClr val="000000"/>
      </a:dk1>
      <a:lt1>
        <a:srgbClr val="FFFFFF"/>
      </a:lt1>
      <a:dk2>
        <a:srgbClr val="3160AD"/>
      </a:dk2>
      <a:lt2>
        <a:srgbClr val="808080"/>
      </a:lt2>
      <a:accent1>
        <a:srgbClr val="FF9900"/>
      </a:accent1>
      <a:accent2>
        <a:srgbClr val="8CD32D"/>
      </a:accent2>
      <a:accent3>
        <a:srgbClr val="FFFFFF"/>
      </a:accent3>
      <a:accent4>
        <a:srgbClr val="000000"/>
      </a:accent4>
      <a:accent5>
        <a:srgbClr val="FFCAAA"/>
      </a:accent5>
      <a:accent6>
        <a:srgbClr val="7EBF28"/>
      </a:accent6>
      <a:hlink>
        <a:srgbClr val="F45E5E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3160AD"/>
        </a:dk2>
        <a:lt2>
          <a:srgbClr val="808080"/>
        </a:lt2>
        <a:accent1>
          <a:srgbClr val="FF9900"/>
        </a:accent1>
        <a:accent2>
          <a:srgbClr val="8CD32D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7EBF28"/>
        </a:accent6>
        <a:hlink>
          <a:srgbClr val="F45E5E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990033"/>
        </a:dk2>
        <a:lt2>
          <a:srgbClr val="808080"/>
        </a:lt2>
        <a:accent1>
          <a:srgbClr val="E466B7"/>
        </a:accent1>
        <a:accent2>
          <a:srgbClr val="699EF3"/>
        </a:accent2>
        <a:accent3>
          <a:srgbClr val="FFFFFF"/>
        </a:accent3>
        <a:accent4>
          <a:srgbClr val="000000"/>
        </a:accent4>
        <a:accent5>
          <a:srgbClr val="EFB8D8"/>
        </a:accent5>
        <a:accent6>
          <a:srgbClr val="5E8FDC"/>
        </a:accent6>
        <a:hlink>
          <a:srgbClr val="FEB93C"/>
        </a:hlink>
        <a:folHlink>
          <a:srgbClr val="6ED8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134920"/>
        </a:dk2>
        <a:lt2>
          <a:srgbClr val="808080"/>
        </a:lt2>
        <a:accent1>
          <a:srgbClr val="3FA2E5"/>
        </a:accent1>
        <a:accent2>
          <a:srgbClr val="BB75D1"/>
        </a:accent2>
        <a:accent3>
          <a:srgbClr val="FFFFFF"/>
        </a:accent3>
        <a:accent4>
          <a:srgbClr val="000000"/>
        </a:accent4>
        <a:accent5>
          <a:srgbClr val="AFCEF0"/>
        </a:accent5>
        <a:accent6>
          <a:srgbClr val="A969BD"/>
        </a:accent6>
        <a:hlink>
          <a:srgbClr val="77D379"/>
        </a:hlink>
        <a:folHlink>
          <a:srgbClr val="EF9F4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f1100</Template>
  <TotalTime>218</TotalTime>
  <Words>602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f1100</vt:lpstr>
      <vt:lpstr> «Родительская помощь  в подготовке к ГИА:  теория и практика»</vt:lpstr>
      <vt:lpstr>Индивидуальные стратегии при подготовке к ГИА</vt:lpstr>
      <vt:lpstr>Инфантильные дети</vt:lpstr>
      <vt:lpstr>Тревожные дети</vt:lpstr>
      <vt:lpstr>Неуверенные дети</vt:lpstr>
      <vt:lpstr>Дети - отличники</vt:lpstr>
      <vt:lpstr>Практические рекомендации  «Родительская помощь при подготовке к ГИА».  </vt:lpstr>
      <vt:lpstr>Спасибо за внимание! @ГБОУ Школа № 1394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Родительская помощь ребенку  в подготовке к ГИА:  теория и практика</dc:title>
  <dc:creator>LelKa</dc:creator>
  <cp:lastModifiedBy>LelKa</cp:lastModifiedBy>
  <cp:revision>27</cp:revision>
  <dcterms:created xsi:type="dcterms:W3CDTF">2016-12-18T15:10:41Z</dcterms:created>
  <dcterms:modified xsi:type="dcterms:W3CDTF">2017-05-24T18:53:28Z</dcterms:modified>
</cp:coreProperties>
</file>