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1474" y="478583"/>
            <a:ext cx="9157680" cy="3427053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96370" y="2006440"/>
            <a:ext cx="8568531" cy="2015913"/>
          </a:xfrm>
        </p:spPr>
        <p:txBody>
          <a:bodyPr lIns="50397" rIns="50397" bIns="50397"/>
          <a:lstStyle>
            <a:lvl1pPr algn="r">
              <a:defRPr sz="50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96370" y="4062065"/>
            <a:ext cx="8568531" cy="1007957"/>
          </a:xfrm>
        </p:spPr>
        <p:txBody>
          <a:bodyPr lIns="201589" tIns="0"/>
          <a:lstStyle>
            <a:lvl1pPr marL="40318" indent="0" algn="r">
              <a:spcBef>
                <a:spcPts val="0"/>
              </a:spcBef>
              <a:buNone/>
              <a:defRPr sz="2200">
                <a:solidFill>
                  <a:schemeClr val="bg2">
                    <a:shade val="25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435" y="5493364"/>
            <a:ext cx="9022159" cy="11591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4435" y="584615"/>
            <a:ext cx="9022159" cy="461644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587980"/>
            <a:ext cx="2184135" cy="5795750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8037" y="587977"/>
            <a:ext cx="6552406" cy="57957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2376000" y="-167040"/>
            <a:ext cx="5328360" cy="1869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504000" y="1823760"/>
            <a:ext cx="9072720" cy="584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435" y="5493364"/>
            <a:ext cx="9022159" cy="11591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4435" y="584615"/>
            <a:ext cx="9022159" cy="461644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1474" y="478584"/>
            <a:ext cx="9157680" cy="4785511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317" y="5432886"/>
            <a:ext cx="9022159" cy="745888"/>
          </a:xfrm>
        </p:spPr>
        <p:txBody>
          <a:bodyPr lIns="100794" bIns="0" anchor="b"/>
          <a:lstStyle>
            <a:lvl1pPr algn="l">
              <a:buNone/>
              <a:defRPr sz="40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6317" y="6199952"/>
            <a:ext cx="9022159" cy="463660"/>
          </a:xfrm>
        </p:spPr>
        <p:txBody>
          <a:bodyPr lIns="131033" tIns="0" anchor="t"/>
          <a:lstStyle>
            <a:lvl1pPr marL="0" marR="40318" indent="0" algn="l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7037" y="584615"/>
            <a:ext cx="4334669" cy="483819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42454" y="584615"/>
            <a:ext cx="4334669" cy="483819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435" y="5493364"/>
            <a:ext cx="9022159" cy="115915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9422" y="638723"/>
            <a:ext cx="4334669" cy="873212"/>
          </a:xfrm>
        </p:spPr>
        <p:txBody>
          <a:bodyPr lIns="161271" anchor="ctr"/>
          <a:lstStyle>
            <a:lvl1pPr marL="0" indent="0" algn="l">
              <a:buNone/>
              <a:defRPr sz="2600" b="1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28693" y="638723"/>
            <a:ext cx="4334669" cy="873212"/>
          </a:xfrm>
        </p:spPr>
        <p:txBody>
          <a:bodyPr lIns="151191" anchor="ctr"/>
          <a:lstStyle>
            <a:lvl1pPr marL="0" indent="0" algn="l">
              <a:buNone/>
              <a:defRPr sz="2600" b="1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69422" y="1595931"/>
            <a:ext cx="4334669" cy="3847035"/>
          </a:xfrm>
        </p:spPr>
        <p:txBody>
          <a:bodyPr anchor="t"/>
          <a:lstStyle>
            <a:lvl1pPr algn="l">
              <a:defRPr sz="2600"/>
            </a:lvl1pPr>
            <a:lvl2pPr algn="l">
              <a:defRPr sz="22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8693" y="1595931"/>
            <a:ext cx="4334669" cy="3847035"/>
          </a:xfrm>
        </p:spPr>
        <p:txBody>
          <a:bodyPr anchor="t"/>
          <a:lstStyle>
            <a:lvl1pPr algn="l">
              <a:defRPr sz="2600"/>
            </a:lvl1pPr>
            <a:lvl2pPr algn="l">
              <a:defRPr sz="22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6125" y="587975"/>
            <a:ext cx="3276203" cy="1007957"/>
          </a:xfrm>
        </p:spPr>
        <p:txBody>
          <a:bodyPr anchor="b"/>
          <a:lstStyle>
            <a:lvl1pPr algn="l">
              <a:buNone/>
              <a:defRPr sz="24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06194" y="1595933"/>
            <a:ext cx="3276203" cy="4636460"/>
          </a:xfrm>
        </p:spPr>
        <p:txBody>
          <a:bodyPr lIns="100794"/>
          <a:lstStyle>
            <a:lvl1pPr marL="20159" marR="20159" indent="0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>
              <a:buNone/>
              <a:defRPr sz="1300">
                <a:solidFill>
                  <a:schemeClr val="tx1"/>
                </a:solidFill>
              </a:defRPr>
            </a:lvl2pPr>
            <a:lvl3pPr>
              <a:buNone/>
              <a:defRPr sz="1100">
                <a:solidFill>
                  <a:schemeClr val="tx1"/>
                </a:solidFill>
              </a:defRPr>
            </a:lvl3pPr>
            <a:lvl4pPr>
              <a:buNone/>
              <a:defRPr sz="1000">
                <a:solidFill>
                  <a:schemeClr val="tx1"/>
                </a:solidFill>
              </a:defRPr>
            </a:lvl4pPr>
            <a:lvl5pPr>
              <a:buNone/>
              <a:defRPr sz="10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39360" y="1025312"/>
            <a:ext cx="5100019" cy="5207778"/>
          </a:xfrm>
        </p:spPr>
        <p:txBody>
          <a:bodyPr/>
          <a:lstStyle>
            <a:lvl1pPr>
              <a:defRPr sz="3100">
                <a:solidFill>
                  <a:schemeClr val="tx1"/>
                </a:solidFill>
              </a:defRPr>
            </a:lvl1pPr>
            <a:lvl2pPr>
              <a:defRPr sz="2900">
                <a:solidFill>
                  <a:schemeClr val="tx1"/>
                </a:solidFill>
              </a:defRPr>
            </a:lvl2pPr>
            <a:lvl3pPr>
              <a:defRPr sz="2600">
                <a:solidFill>
                  <a:schemeClr val="tx1"/>
                </a:solidFill>
              </a:defRPr>
            </a:lvl3pPr>
            <a:lvl4pPr>
              <a:defRPr sz="2200">
                <a:solidFill>
                  <a:schemeClr val="tx1"/>
                </a:solidFill>
              </a:defRPr>
            </a:lvl4pPr>
            <a:lvl5pPr>
              <a:defRPr sz="22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7056438" y="478583"/>
            <a:ext cx="2562716" cy="4787794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5524864"/>
            <a:ext cx="9072563" cy="1159150"/>
          </a:xfrm>
        </p:spPr>
        <p:txBody>
          <a:bodyPr anchor="t"/>
          <a:lstStyle>
            <a:lvl1pPr algn="l">
              <a:buNone/>
              <a:defRPr sz="40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7124691" y="587975"/>
            <a:ext cx="2469753" cy="4642377"/>
          </a:xfrm>
        </p:spPr>
        <p:txBody>
          <a:bodyPr lIns="100794"/>
          <a:lstStyle>
            <a:lvl1pPr marL="50397" indent="0" algn="l">
              <a:spcBef>
                <a:spcPts val="0"/>
              </a:spcBef>
              <a:buNone/>
              <a:defRPr sz="1500">
                <a:solidFill>
                  <a:srgbClr val="FFFFFF"/>
                </a:solidFill>
              </a:defRPr>
            </a:lvl1pPr>
            <a:lvl2pPr>
              <a:defRPr sz="1300">
                <a:solidFill>
                  <a:srgbClr val="FFFFFF"/>
                </a:solidFill>
              </a:defRPr>
            </a:lvl2pPr>
            <a:lvl3pPr>
              <a:defRPr sz="1100">
                <a:solidFill>
                  <a:srgbClr val="FFFFFF"/>
                </a:solidFill>
              </a:defRPr>
            </a:lvl3pPr>
            <a:lvl4pPr>
              <a:defRPr sz="1000">
                <a:solidFill>
                  <a:srgbClr val="FFFFFF"/>
                </a:solidFill>
              </a:defRPr>
            </a:lvl4pPr>
            <a:lvl5pPr>
              <a:defRPr sz="10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F431D76D-0362-4604-AF3D-7F0C175B5D65}" type="slidenum">
              <a:rPr lang="ru-RU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4652" y="480354"/>
            <a:ext cx="6532245" cy="4787794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1474" y="478583"/>
            <a:ext cx="9157680" cy="604774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54435" y="5495690"/>
            <a:ext cx="9022159" cy="1159150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54435" y="584615"/>
            <a:ext cx="9022159" cy="4616442"/>
          </a:xfrm>
          <a:prstGeom prst="rect">
            <a:avLst/>
          </a:prstGeom>
        </p:spPr>
        <p:txBody>
          <a:bodyPr vert="horz" lIns="201589" tIns="100794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4163140" y="6737211"/>
            <a:ext cx="2520156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5/24/2017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683296" y="6737211"/>
            <a:ext cx="2520156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l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203452" y="6737211"/>
            <a:ext cx="504031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304" indent="-292304" algn="l" rtl="0" eaLnBrk="1" latinLnBrk="0" hangingPunct="1">
        <a:spcBef>
          <a:spcPts val="276"/>
        </a:spcBef>
        <a:buClr>
          <a:schemeClr val="accent1"/>
        </a:buClr>
        <a:buSzPct val="80000"/>
        <a:buFont typeface="Wingdings 2"/>
        <a:buChar char=""/>
        <a:defRPr kumimoji="0" sz="31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04766" indent="-221747" algn="l" rtl="0" eaLnBrk="1" latinLnBrk="0" hangingPunct="1">
        <a:spcBef>
          <a:spcPts val="276"/>
        </a:spcBef>
        <a:buClr>
          <a:schemeClr val="accent1"/>
        </a:buClr>
        <a:buSzPct val="100000"/>
        <a:buFont typeface="Verdana"/>
        <a:buChar char="◦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66831" indent="-201589" algn="l" rtl="0" eaLnBrk="1" latinLnBrk="0" hangingPunct="1">
        <a:spcBef>
          <a:spcPts val="276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8896" indent="-201589" algn="l" rtl="0" eaLnBrk="1" latinLnBrk="0" hangingPunct="1">
        <a:spcBef>
          <a:spcPts val="254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411120" indent="-201589" algn="l" rtl="0" eaLnBrk="1" latinLnBrk="0" hangingPunct="1">
        <a:spcBef>
          <a:spcPts val="276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2947" indent="-201589" algn="l" rtl="0" eaLnBrk="1" latinLnBrk="0" hangingPunct="1">
        <a:spcBef>
          <a:spcPts val="276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74774" indent="-201589" algn="l" rtl="0" eaLnBrk="1" latinLnBrk="0" hangingPunct="1">
        <a:spcBef>
          <a:spcPts val="28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116681" indent="-201589" algn="l" rtl="0" eaLnBrk="1" latinLnBrk="0" hangingPunct="1">
        <a:spcBef>
          <a:spcPts val="283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368666" indent="-201589" algn="l" rtl="0" eaLnBrk="1" latinLnBrk="0" hangingPunct="1">
        <a:spcBef>
          <a:spcPts val="28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504000" y="1224000"/>
            <a:ext cx="9071640" cy="584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Соревнования по легкой атлетике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Выполнила: Девятова Нина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Студентка 49 группы.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216000" y="1224000"/>
            <a:ext cx="9071640" cy="584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Соревнования</a:t>
            </a:r>
            <a:r>
              <a:rPr lang="ru-RU" sz="36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– это неотъемлемая часть всесторонней подготовки спортсмена, которая является одной из важнейших форм тренировочного процесса, средством подведения итогов учебно-тренировочной работы, а также эффективной формой популяризации легкой атлетики среди молодежи.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216000" y="1440000"/>
            <a:ext cx="9575640" cy="590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 цели: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соревнования могут быть основными, подводящими, отборочными, контрольными,зрелищными, массовыми, коммерческим.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 масштабу: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ДЮСШ, районные, городские,  региональные, областные, межрегиональные,всероссийские, международные;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 форме зачета существуют: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личные, командные и лично-командные соревнования.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144000" y="1512000"/>
            <a:ext cx="9791640" cy="584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 характеру организации соревнования могут быть: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открытые, закрытые, традиционные, матчевые.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 условиям проведения соревнований выделяется признак периодичности: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(ежегодно, один раз в два года и т.п.) </a:t>
            </a: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 признак места проведения: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(в закрытых помещениях, на открытом воздухе, на равнине, высокогорье).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144000" y="199080"/>
            <a:ext cx="9648000" cy="1096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Основные документы соревнований</a:t>
            </a:r>
          </a:p>
        </p:txBody>
      </p:sp>
      <p:sp>
        <p:nvSpPr>
          <p:cNvPr id="119" name="TextShape 2"/>
          <p:cNvSpPr txBox="1"/>
          <p:nvPr/>
        </p:nvSpPr>
        <p:spPr>
          <a:xfrm>
            <a:off x="216000" y="1296000"/>
            <a:ext cx="9072720" cy="5846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Календарь соревнований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Положение 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Заявки участников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Итоговый протокол результатов соревнований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396842" y="493689"/>
            <a:ext cx="9250798" cy="64899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Президентские состязания школьников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Этапы: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1 этап (школьный) – проводится в школах;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2 этап (муниципальные) – проводится в муниципальных образованиях;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3 этап (региональный) – в Челябинске проводится по районам;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4 этап (всероссийский)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Arial" pitchFamily="34" charset="0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Участие могут принимать 1 – 11 </a:t>
            </a:r>
            <a:r>
              <a:rPr lang="ru-RU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классы</a:t>
            </a:r>
          </a:p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Arial" pitchFamily="34" charset="0"/>
              <a:buChar char="•"/>
            </a:pPr>
            <a:r>
              <a:rPr lang="ru-RU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Проводятся в марте.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18" y="1136631"/>
            <a:ext cx="8929750" cy="52864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Осенние и весенние кроссы</a:t>
            </a: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Проводятся в сентябре – мае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Дистанции: </a:t>
            </a:r>
          </a:p>
          <a:p>
            <a:pPr algn="l"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Младшие школьники – 200 м.</a:t>
            </a:r>
          </a:p>
          <a:p>
            <a:pPr algn="l"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Средние школьники – от 400 до 1000 м.</a:t>
            </a:r>
          </a:p>
          <a:p>
            <a:pPr algn="l"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Старшие школьники – от 1000 до 3000м.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255</Words>
  <Application>LibreOffice/5.2.0.4$Windows_x86 LibreOffice_project/066b007f5ebcc236395c7d282ba488bca6720265</Application>
  <PresentationFormat>Произвольный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dc:description/>
  <cp:lastModifiedBy>Нина</cp:lastModifiedBy>
  <cp:revision>9</cp:revision>
  <dcterms:created xsi:type="dcterms:W3CDTF">2017-05-17T12:22:33Z</dcterms:created>
  <dcterms:modified xsi:type="dcterms:W3CDTF">2017-05-24T05:16:32Z</dcterms:modified>
  <dc:language>ru-RU</dc:language>
</cp:coreProperties>
</file>