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33"/>
  </p:notesMasterIdLst>
  <p:sldIdLst>
    <p:sldId id="266" r:id="rId2"/>
    <p:sldId id="276" r:id="rId3"/>
    <p:sldId id="277" r:id="rId4"/>
    <p:sldId id="283" r:id="rId5"/>
    <p:sldId id="258" r:id="rId6"/>
    <p:sldId id="256" r:id="rId7"/>
    <p:sldId id="259" r:id="rId8"/>
    <p:sldId id="289" r:id="rId9"/>
    <p:sldId id="260" r:id="rId10"/>
    <p:sldId id="261" r:id="rId11"/>
    <p:sldId id="286" r:id="rId12"/>
    <p:sldId id="274" r:id="rId13"/>
    <p:sldId id="262" r:id="rId14"/>
    <p:sldId id="263" r:id="rId15"/>
    <p:sldId id="264" r:id="rId16"/>
    <p:sldId id="265" r:id="rId17"/>
    <p:sldId id="267" r:id="rId18"/>
    <p:sldId id="291" r:id="rId19"/>
    <p:sldId id="292" r:id="rId20"/>
    <p:sldId id="293" r:id="rId21"/>
    <p:sldId id="268" r:id="rId22"/>
    <p:sldId id="294" r:id="rId23"/>
    <p:sldId id="269" r:id="rId24"/>
    <p:sldId id="295" r:id="rId25"/>
    <p:sldId id="270" r:id="rId26"/>
    <p:sldId id="271" r:id="rId27"/>
    <p:sldId id="296" r:id="rId28"/>
    <p:sldId id="297" r:id="rId29"/>
    <p:sldId id="298" r:id="rId30"/>
    <p:sldId id="272" r:id="rId31"/>
    <p:sldId id="27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C1900"/>
    <a:srgbClr val="602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984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8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B29CF-6086-4B0D-9CA6-ACF9AA12B66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91444-AB79-4C6A-99DC-01E94581E7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977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91444-AB79-4C6A-99DC-01E94581E771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6294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7436-4FB4-4187-A79A-6A5C3261FD9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6F47CE-338F-4B05-8FE2-762D9C27DC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7436-4FB4-4187-A79A-6A5C3261FD9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47CE-338F-4B05-8FE2-762D9C27DC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7436-4FB4-4187-A79A-6A5C3261FD9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47CE-338F-4B05-8FE2-762D9C27DC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8D7436-4FB4-4187-A79A-6A5C3261FD9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06F47CE-338F-4B05-8FE2-762D9C27DC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7436-4FB4-4187-A79A-6A5C3261FD9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47CE-338F-4B05-8FE2-762D9C27DC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7436-4FB4-4187-A79A-6A5C3261FD9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47CE-338F-4B05-8FE2-762D9C27DC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47CE-338F-4B05-8FE2-762D9C27DC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7436-4FB4-4187-A79A-6A5C3261FD9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7436-4FB4-4187-A79A-6A5C3261FD9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47CE-338F-4B05-8FE2-762D9C27DC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7436-4FB4-4187-A79A-6A5C3261FD9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47CE-338F-4B05-8FE2-762D9C27DC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8D7436-4FB4-4187-A79A-6A5C3261FD9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06F47CE-338F-4B05-8FE2-762D9C27DC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7436-4FB4-4187-A79A-6A5C3261FD9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6F47CE-338F-4B05-8FE2-762D9C27DC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8D7436-4FB4-4187-A79A-6A5C3261FD9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06F47CE-338F-4B05-8FE2-762D9C27DC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</p:bld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7028" y="1399309"/>
            <a:ext cx="7112000" cy="45259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 каком веке появилась Киевская Русь?</a:t>
            </a:r>
          </a:p>
          <a:p>
            <a:r>
              <a:rPr lang="ru-RU" sz="2800" b="1" dirty="0" smtClean="0"/>
              <a:t>Какой город стал центром Киевской Руси?</a:t>
            </a:r>
          </a:p>
          <a:p>
            <a:r>
              <a:rPr lang="ru-RU" sz="2800" b="1" dirty="0" smtClean="0"/>
              <a:t>Кто был первым её правителем?</a:t>
            </a:r>
          </a:p>
          <a:p>
            <a:r>
              <a:rPr lang="ru-RU" sz="2800" b="1" dirty="0" smtClean="0"/>
              <a:t>Назовите всех известных вам </a:t>
            </a:r>
            <a:r>
              <a:rPr lang="ru-RU" sz="2800" b="1" dirty="0"/>
              <a:t>киевских </a:t>
            </a:r>
            <a:r>
              <a:rPr lang="ru-RU" sz="2800" b="1" dirty="0" smtClean="0"/>
              <a:t>князей.</a:t>
            </a:r>
          </a:p>
          <a:p>
            <a:pPr>
              <a:buNone/>
            </a:pPr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300" y="431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602900"/>
                </a:solidFill>
              </a:rPr>
              <a:t>Давайте вспомним!</a:t>
            </a:r>
            <a:br>
              <a:rPr lang="ru-RU" b="1" dirty="0" smtClean="0">
                <a:solidFill>
                  <a:srgbClr val="602900"/>
                </a:solidFill>
              </a:rPr>
            </a:br>
            <a:endParaRPr lang="ru-RU" b="1" dirty="0">
              <a:solidFill>
                <a:srgbClr val="602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5730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13500" y="609600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800" y="122238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http://900igr.net/datai/istorija/Vladimir/0020-016-Knjaz-Vladimir-s-druzhino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352380"/>
            <a:ext cx="8527143" cy="61288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1887" y="2836047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И решил Владимир собрать большую дружину, чтобы снова объединить земли под властью князя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5893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upload.wikimedia.org/wikipedia/commons/b/b9/Knyaz_Igor_in_945_by_Lebede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160" y="215247"/>
            <a:ext cx="8148320" cy="60433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img1.liveinternet.ru/images/attach/c/6/91/55/91055033_knyaz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0351" y="743229"/>
            <a:ext cx="6667500" cy="4953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3554" y="1258454"/>
            <a:ext cx="4622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Владимиру хотелось помириться с братьями, но вскоре погиб его брат Олег, а затем и Ярополк. Остался Владимир один. Он и стал великим князем киевским.</a:t>
            </a:r>
            <a:endParaRPr lang="ru-RU" sz="3200" b="1" dirty="0"/>
          </a:p>
        </p:txBody>
      </p:sp>
      <p:pic>
        <p:nvPicPr>
          <p:cNvPr id="1026" name="Picture 2" descr="http://mtdata.ru/u25/photo2138/20890927075-0/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15" y="817880"/>
            <a:ext cx="3532506" cy="5238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921940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5600" y="1143000"/>
            <a:ext cx="7086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/>
              <a:t>Князь Владимир был умным человеком. Он знал, завоёвывая земли, надо думать о защите Руси.</a:t>
            </a:r>
            <a:endParaRPr lang="ru-RU" sz="4000" b="1" dirty="0"/>
          </a:p>
        </p:txBody>
      </p:sp>
    </p:spTree>
    <p:extLst>
      <p:ext uri="{BB962C8B-B14F-4D97-AF65-F5344CB8AC3E}">
        <p14:creationId xmlns="" xmlns:p14="http://schemas.microsoft.com/office/powerpoint/2010/main" val="59496932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100" y="0"/>
            <a:ext cx="8229600" cy="5491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u="sng" dirty="0" smtClean="0">
                <a:solidFill>
                  <a:srgbClr val="602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u="sng" dirty="0" smtClean="0">
                <a:solidFill>
                  <a:srgbClr val="602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Самая главная задача</a:t>
            </a:r>
            <a:r>
              <a:rPr lang="ru-RU" sz="4000" b="1" dirty="0" smtClean="0">
                <a:solidFill>
                  <a:srgbClr val="602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защитить Русь от нападения врагов</a:t>
            </a: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militariorgucoz.ru/uploads/p/2014-07-12/stojanie_na_ugre_i_konets_ordinskogo_vladichestva_na_rus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5" y="1422400"/>
            <a:ext cx="8879843" cy="5252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393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13360"/>
            <a:ext cx="8229600" cy="5227003"/>
          </a:xfrm>
        </p:spPr>
        <p:txBody>
          <a:bodyPr/>
          <a:lstStyle/>
          <a:p>
            <a:pPr marL="0" indent="0">
              <a:buNone/>
            </a:pPr>
            <a:r>
              <a:rPr lang="ru-RU" sz="3600" b="1" u="sng" dirty="0" smtClean="0">
                <a:solidFill>
                  <a:srgbClr val="602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задача</a:t>
            </a:r>
            <a:r>
              <a:rPr lang="ru-RU" sz="3600" b="1" dirty="0" smtClean="0">
                <a:solidFill>
                  <a:srgbClr val="602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упорядочить сбор дани, установить  ее точный размер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www.kray32.ru/images/history/024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" y="1417320"/>
            <a:ext cx="8382000" cy="5440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9202600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8873" y="691457"/>
            <a:ext cx="8096827" cy="538364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Обе эти задачи князь решал вместе со своей дружиной. </a:t>
            </a:r>
            <a:r>
              <a:rPr lang="ru-RU" dirty="0" smtClean="0">
                <a:solidFill>
                  <a:srgbClr val="FFFF00"/>
                </a:solidFill>
              </a:rPr>
              <a:t>Дружину возглавляли </a:t>
            </a:r>
            <a:r>
              <a:rPr lang="ru-RU" dirty="0" smtClean="0"/>
              <a:t>советники князя- </a:t>
            </a:r>
            <a:r>
              <a:rPr lang="ru-RU" b="1" i="1" dirty="0" smtClean="0">
                <a:solidFill>
                  <a:srgbClr val="FFFF00"/>
                </a:solidFill>
              </a:rPr>
              <a:t>бояре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Задание! </a:t>
            </a:r>
            <a:r>
              <a:rPr lang="ru-RU" b="1" dirty="0" smtClean="0"/>
              <a:t>Списать со </a:t>
            </a:r>
            <a:r>
              <a:rPr lang="ru-RU" b="1" dirty="0" smtClean="0">
                <a:solidFill>
                  <a:srgbClr val="FFFF00"/>
                </a:solidFill>
              </a:rPr>
              <a:t>стр. 118  </a:t>
            </a:r>
            <a:r>
              <a:rPr lang="ru-RU" b="1" dirty="0" smtClean="0"/>
              <a:t>определение </a:t>
            </a:r>
            <a:r>
              <a:rPr lang="ru-RU" b="1" dirty="0" smtClean="0">
                <a:solidFill>
                  <a:srgbClr val="FFFF00"/>
                </a:solidFill>
              </a:rPr>
              <a:t>«бояре»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8194" name="Picture 2" descr="https://pp.vk.me/c616519/v616519599/161f6/iL2aaf0UFx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280" y="1808480"/>
            <a:ext cx="5080000" cy="3586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425685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71040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Дружина занималась сбором дани вместе с князем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2480"/>
            <a:ext cx="8229600" cy="4033520"/>
          </a:xfrm>
        </p:spPr>
        <p:txBody>
          <a:bodyPr>
            <a:normAutofit/>
          </a:bodyPr>
          <a:lstStyle/>
          <a:p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 прежде князь делил дань между дружинниками..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НО..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07085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Бояре были богаче, чем простые дружинники , лучше одевались , строили большие дома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rozamira.ucoz.ru/_pu/26/765714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2" y="1582102"/>
            <a:ext cx="3530918" cy="4333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playing-field.ru/img/2015/052115/430093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0" y="1656080"/>
            <a:ext cx="4248912" cy="4185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6181012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96240"/>
            <a:ext cx="8229600" cy="257048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Восстановите правильный порядок княжения первых русских князей: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     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       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65200" y="2340262"/>
            <a:ext cx="15018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Ольга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32576" y="2343724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4297680" y="2367506"/>
            <a:ext cx="19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Рюрик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2560" y="2343724"/>
            <a:ext cx="1237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Игорь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9547" y="3031549"/>
            <a:ext cx="1990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Святослав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4988566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58 0.03866 L -0.06458 0.19398 C -0.06458 0.26366 -0.16371 0.35 -0.2441 0.35 L -0.42326 0.35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34" y="1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7.40741E-7 L -0.00764 0.36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18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03843 L -0.23003 0.3567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15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6 L 0.62466 0.3550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33" y="17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22222E-6 L -0.01233 0.3937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" y="1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1568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племена должны были повиноваться князю и его дружине, платить ему дань.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vsdn.ru/images/data/mus/70066_big_13635934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80" y="1483360"/>
            <a:ext cx="7508239" cy="4785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6521274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0" y="1006902"/>
            <a:ext cx="41148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Когда нападали </a:t>
            </a:r>
            <a:r>
              <a:rPr lang="ru-RU" sz="4000" dirty="0"/>
              <a:t>враги, </a:t>
            </a:r>
            <a:r>
              <a:rPr lang="ru-RU" sz="4000" dirty="0" smtClean="0"/>
              <a:t>князь собирал      </a:t>
            </a:r>
            <a:r>
              <a:rPr lang="ru-RU" sz="4000" dirty="0" smtClean="0">
                <a:solidFill>
                  <a:srgbClr val="FFFF00"/>
                </a:solidFill>
              </a:rPr>
              <a:t>временное войско </a:t>
            </a:r>
            <a:r>
              <a:rPr lang="ru-RU" sz="4000" dirty="0" smtClean="0"/>
              <a:t>–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ополчение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85900" y="4994256"/>
            <a:ext cx="73533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Задание! </a:t>
            </a:r>
            <a:r>
              <a:rPr lang="ru-RU" sz="3200" b="1" i="1" dirty="0" smtClean="0"/>
              <a:t>Списать со стр. 118 определение «ополчение»</a:t>
            </a:r>
            <a:endParaRPr lang="ru-RU" sz="3200" b="1" i="1" dirty="0"/>
          </a:p>
        </p:txBody>
      </p:sp>
      <p:pic>
        <p:nvPicPr>
          <p:cNvPr id="6146" name="Picture 2" descr="http://art-alex.ru/wp-content/uploads/2015/12/02-04-lebedev-veche-novgoro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394315"/>
            <a:ext cx="4457065" cy="45999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92289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князе и боярах всегда была постоянная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Дружинники помогали князю собирать дань и усмирять непослушных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517144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Решали споры между людьми и занимались торговлей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slavicnews.ru/wp-content/uploads/2016/10/polodi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2415858"/>
            <a:ext cx="1971040" cy="41983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stihi.ru/pics/2013/02/08/64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761" y="2415858"/>
            <a:ext cx="2300286" cy="41983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deduhova.ru/statesman/wp-content/uploads/2015/08/800px-Congress_in_Dolobsk_1103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279" y="2415858"/>
            <a:ext cx="2174241" cy="41983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hiztory.ru/upload/russkie-kupci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480" y="2415858"/>
            <a:ext cx="2011680" cy="41983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22135159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5440" y="497840"/>
            <a:ext cx="8887460" cy="5133023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Князь со своими дружинниками боролись с кочевниками, которые нападали на русские города . Во время сражения русские воины брали много пленников. Они назывались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рабами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84300" y="5028466"/>
            <a:ext cx="62611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Задание! </a:t>
            </a:r>
            <a:r>
              <a:rPr lang="ru-RU" sz="2800" b="1" i="1" dirty="0" smtClean="0"/>
              <a:t>Списать </a:t>
            </a:r>
            <a:r>
              <a:rPr lang="ru-RU" sz="2800" b="1" i="1" dirty="0" smtClean="0">
                <a:solidFill>
                  <a:srgbClr val="FFFF00"/>
                </a:solidFill>
              </a:rPr>
              <a:t>со стр. 118 </a:t>
            </a:r>
            <a:r>
              <a:rPr lang="ru-RU" sz="2800" b="1" i="1" dirty="0" smtClean="0"/>
              <a:t>определение </a:t>
            </a:r>
            <a:r>
              <a:rPr lang="ru-RU" sz="2800" b="1" i="1" dirty="0" smtClean="0">
                <a:solidFill>
                  <a:srgbClr val="FFFF00"/>
                </a:solidFill>
              </a:rPr>
              <a:t>«рабы»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7536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096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защиты границ Руси  от нападения врагов князь Владимир начал строить вокруг городов мощные крепости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.(укрепления для защиты города)</a:t>
            </a:r>
            <a:endParaRPr 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i1127.photobucket.com/albums/l627/Hatimaki/chuchin-j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" y="1544320"/>
            <a:ext cx="8138160" cy="4622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80952385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russian7.ru/wp-content/uploads/2013/04/1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280" y="1660842"/>
            <a:ext cx="3870960" cy="4257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4C1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Между сражениями дружинники пировали вместе с князем ,  устраивали кулачные бои.</a:t>
            </a:r>
            <a:endParaRPr lang="ru-RU" sz="2800" b="1" dirty="0">
              <a:solidFill>
                <a:srgbClr val="4C1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www.ollelukoe.ru/images/stories/pushkin/ruslanyludmyla/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734" y="1697355"/>
            <a:ext cx="3837305" cy="43580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270967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6150" y="635000"/>
            <a:ext cx="78740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Управлять огромной страной было сложно . Но князь смог установить на </a:t>
            </a:r>
            <a:r>
              <a:rPr lang="ru-RU" dirty="0"/>
              <a:t>Руси порядок. </a:t>
            </a:r>
            <a:r>
              <a:rPr lang="ru-RU" dirty="0" smtClean="0"/>
              <a:t>Князь </a:t>
            </a:r>
            <a:r>
              <a:rPr lang="ru-RU" dirty="0"/>
              <a:t>Владимир </a:t>
            </a:r>
            <a:r>
              <a:rPr lang="ru-RU" dirty="0" smtClean="0"/>
              <a:t> сумел организовать </a:t>
            </a:r>
            <a:r>
              <a:rPr lang="ru-RU" b="1" i="1" dirty="0" smtClean="0">
                <a:solidFill>
                  <a:srgbClr val="FFFF00"/>
                </a:solidFill>
              </a:rPr>
              <a:t>оборону</a:t>
            </a:r>
            <a:r>
              <a:rPr lang="ru-RU" b="1" i="1" dirty="0" smtClean="0"/>
              <a:t> </a:t>
            </a:r>
            <a:r>
              <a:rPr lang="ru-RU" dirty="0" smtClean="0"/>
              <a:t>границ и объединить все русские земли под своей властью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 Заботу о безопасности его прозвали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Владимиром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Красное Солнышко.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5440" y="5341035"/>
            <a:ext cx="5232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Задание! </a:t>
            </a:r>
            <a:r>
              <a:rPr lang="ru-RU" sz="2800" b="1" dirty="0" smtClean="0"/>
              <a:t>Списать со </a:t>
            </a:r>
            <a:r>
              <a:rPr lang="ru-RU" sz="2800" b="1" dirty="0" smtClean="0">
                <a:solidFill>
                  <a:srgbClr val="FFFF00"/>
                </a:solidFill>
              </a:rPr>
              <a:t>стр. 118 </a:t>
            </a:r>
            <a:r>
              <a:rPr lang="ru-RU" sz="2800" b="1" dirty="0" smtClean="0"/>
              <a:t>определение «оборона»</a:t>
            </a:r>
            <a:endParaRPr lang="ru-RU" sz="2800" b="1" dirty="0"/>
          </a:p>
        </p:txBody>
      </p:sp>
      <p:pic>
        <p:nvPicPr>
          <p:cNvPr id="11268" name="Picture 4" descr="http://kudago.com/media/thumbs/xl/images/event/71/f3/71f392b25b6bed445d1195c9ced9ca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760" y="2801035"/>
            <a:ext cx="4053840" cy="25978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8322868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Вставьте </a:t>
            </a:r>
            <a:r>
              <a:rPr lang="ru-RU" b="1" dirty="0">
                <a:solidFill>
                  <a:srgbClr val="FF0000"/>
                </a:solidFill>
              </a:rPr>
              <a:t>пропущенные слова в тексте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Главным </a:t>
            </a:r>
            <a:r>
              <a:rPr lang="ru-RU" dirty="0">
                <a:solidFill>
                  <a:srgbClr val="002060"/>
                </a:solidFill>
              </a:rPr>
              <a:t>человеком в Древней Руси был </a:t>
            </a:r>
            <a:r>
              <a:rPr lang="ru-RU" u="sng" dirty="0" smtClean="0">
                <a:solidFill>
                  <a:srgbClr val="002060"/>
                </a:solidFill>
              </a:rPr>
              <a:t>_____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002060"/>
                </a:solidFill>
              </a:rPr>
              <a:t>У него в подчинении была </a:t>
            </a:r>
            <a:r>
              <a:rPr lang="ru-RU" u="sng" dirty="0" smtClean="0">
                <a:solidFill>
                  <a:srgbClr val="002060"/>
                </a:solidFill>
              </a:rPr>
              <a:t>_______</a:t>
            </a: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dirty="0">
                <a:solidFill>
                  <a:srgbClr val="002060"/>
                </a:solidFill>
              </a:rPr>
              <a:t>это вооружённые люди, которые заставляли любого повиноваться князю. С дружиной князь советовался, ходил на войну, делил добычу.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2979718"/>
      </p:ext>
    </p:extLst>
  </p:cSld>
  <p:clrMapOvr>
    <a:masterClrMapping/>
  </p:clrMapOvr>
  <p:transition spd="med"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Выберите </a:t>
            </a:r>
            <a:r>
              <a:rPr lang="ru-RU" dirty="0">
                <a:solidFill>
                  <a:srgbClr val="FF0000"/>
                </a:solidFill>
              </a:rPr>
              <a:t>правильный ответ.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Опорой </a:t>
            </a:r>
            <a:r>
              <a:rPr lang="ru-RU" b="1" dirty="0">
                <a:solidFill>
                  <a:srgbClr val="002060"/>
                </a:solidFill>
              </a:rPr>
              <a:t>княжеской власти </a:t>
            </a:r>
            <a:r>
              <a:rPr lang="ru-RU" b="1" dirty="0" smtClean="0">
                <a:solidFill>
                  <a:srgbClr val="002060"/>
                </a:solidFill>
              </a:rPr>
              <a:t>была__________.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</a:t>
            </a:r>
            <a:r>
              <a:rPr lang="ru-RU" b="1" dirty="0" smtClean="0">
                <a:solidFill>
                  <a:srgbClr val="002060"/>
                </a:solidFill>
              </a:rPr>
              <a:t>дружина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</a:t>
            </a:r>
            <a:r>
              <a:rPr lang="ru-RU" b="1" dirty="0" smtClean="0">
                <a:solidFill>
                  <a:srgbClr val="002060"/>
                </a:solidFill>
              </a:rPr>
              <a:t>кольчуга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</a:t>
            </a:r>
            <a:r>
              <a:rPr lang="ru-RU" b="1" dirty="0" smtClean="0">
                <a:solidFill>
                  <a:srgbClr val="002060"/>
                </a:solidFill>
              </a:rPr>
              <a:t>жена.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26685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Выберите </a:t>
            </a:r>
            <a:r>
              <a:rPr lang="ru-RU" dirty="0">
                <a:solidFill>
                  <a:srgbClr val="FF0000"/>
                </a:solidFill>
              </a:rPr>
              <a:t>правильный ответ, объясните.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mtClean="0">
                <a:solidFill>
                  <a:srgbClr val="FF0000"/>
                </a:solidFill>
              </a:rPr>
              <a:t>       </a:t>
            </a:r>
            <a:r>
              <a:rPr lang="ru-RU" b="1" smtClean="0">
                <a:solidFill>
                  <a:srgbClr val="002060"/>
                </a:solidFill>
              </a:rPr>
              <a:t>Почему </a:t>
            </a:r>
            <a:r>
              <a:rPr lang="ru-RU" b="1" dirty="0">
                <a:solidFill>
                  <a:srgbClr val="002060"/>
                </a:solidFill>
              </a:rPr>
              <a:t>князь учитывал советы, требования дружинников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1.Дружина </a:t>
            </a:r>
            <a:r>
              <a:rPr lang="ru-RU" dirty="0"/>
              <a:t>помогала удерживать власть князя, увеличивала его богатства.</a:t>
            </a:r>
          </a:p>
          <a:p>
            <a:pPr marL="0" indent="0">
              <a:buNone/>
            </a:pPr>
            <a:r>
              <a:rPr lang="ru-RU" dirty="0"/>
              <a:t>2.Князь боялся дружинников.</a:t>
            </a:r>
          </a:p>
          <a:p>
            <a:pPr marL="0" indent="0">
              <a:buNone/>
            </a:pPr>
            <a:r>
              <a:rPr lang="ru-RU" dirty="0"/>
              <a:t>3.Князь затруднялся в решении вопросов.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5704849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23520"/>
            <a:ext cx="8229600" cy="5872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Догадайтесь</a:t>
            </a:r>
            <a:r>
              <a:rPr lang="ru-RU" sz="3200" b="1" dirty="0">
                <a:solidFill>
                  <a:srgbClr val="FFFF00"/>
                </a:solidFill>
              </a:rPr>
              <a:t>, кому принадлежат слова</a:t>
            </a:r>
            <a:r>
              <a:rPr lang="ru-RU" sz="3200" b="1" dirty="0" smtClean="0">
                <a:solidFill>
                  <a:srgbClr val="FFFF00"/>
                </a:solidFill>
              </a:rPr>
              <a:t>:</a:t>
            </a:r>
          </a:p>
          <a:p>
            <a:pPr marL="0" indent="0">
              <a:buNone/>
            </a:pPr>
            <a:endParaRPr lang="ru-RU" sz="3200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32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1.«Хочу </a:t>
            </a:r>
            <a:r>
              <a:rPr lang="ru-RU" sz="3200" b="1" dirty="0">
                <a:solidFill>
                  <a:srgbClr val="002060"/>
                </a:solidFill>
              </a:rPr>
              <a:t>мстить за мужа своего»,</a:t>
            </a:r>
          </a:p>
          <a:p>
            <a:pPr marL="0" indent="0" algn="ctr"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2.«Иду </a:t>
            </a:r>
            <a:r>
              <a:rPr lang="ru-RU" sz="3200" b="1" dirty="0">
                <a:solidFill>
                  <a:srgbClr val="002060"/>
                </a:solidFill>
              </a:rPr>
              <a:t>на вас</a:t>
            </a:r>
            <a:r>
              <a:rPr lang="ru-RU" sz="3200" b="1" dirty="0" smtClean="0">
                <a:solidFill>
                  <a:srgbClr val="002060"/>
                </a:solidFill>
              </a:rPr>
              <a:t>!».</a:t>
            </a:r>
          </a:p>
          <a:p>
            <a:pPr marL="0" indent="0">
              <a:buNone/>
            </a:pPr>
            <a:endParaRPr lang="ru-RU" sz="32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                    Олег</a:t>
            </a:r>
            <a:r>
              <a:rPr lang="ru-RU" sz="3200" b="1" dirty="0">
                <a:solidFill>
                  <a:srgbClr val="FF0000"/>
                </a:solidFill>
              </a:rPr>
              <a:t>, Святослав, Ольга.</a:t>
            </a:r>
          </a:p>
          <a:p>
            <a:pPr marL="0" indent="0">
              <a:buNone/>
            </a:pP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179701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2400" y="1079500"/>
            <a:ext cx="7239000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4C1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две задачи поставил перед собой князь Владимир?</a:t>
            </a:r>
          </a:p>
          <a:p>
            <a:r>
              <a:rPr lang="ru-RU" b="1" dirty="0" smtClean="0">
                <a:solidFill>
                  <a:srgbClr val="4C1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Какую помощь оказывала дружина князю?</a:t>
            </a:r>
          </a:p>
          <a:p>
            <a:r>
              <a:rPr lang="ru-RU" b="1" dirty="0" smtClean="0">
                <a:solidFill>
                  <a:srgbClr val="4C1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князь дорожил своей дружиной?</a:t>
            </a:r>
          </a:p>
          <a:p>
            <a:r>
              <a:rPr lang="ru-RU" b="1" dirty="0" smtClean="0">
                <a:solidFill>
                  <a:srgbClr val="4C1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что люди прозвали князя Владимира Красным Солнышком?</a:t>
            </a:r>
            <a:endParaRPr lang="ru-RU" b="1" dirty="0">
              <a:solidFill>
                <a:srgbClr val="4C1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92483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600" y="226853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4C1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br>
              <a:rPr lang="ru-RU" sz="7200" b="1" dirty="0" smtClean="0">
                <a:solidFill>
                  <a:srgbClr val="4C1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smtClean="0">
                <a:solidFill>
                  <a:srgbClr val="4C1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!</a:t>
            </a:r>
            <a:endParaRPr lang="ru-RU" sz="7200" b="1" dirty="0">
              <a:solidFill>
                <a:srgbClr val="4C1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886587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1"/>
            <a:ext cx="8229600" cy="1541929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образом княгиня Ольга отомстила древлянам за смерть своего мужа? Как она их наказала?</a:t>
            </a:r>
            <a:endParaRPr lang="ru-RU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.ytimg.com/vi/RApBhx5kCnM/hq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38400" y="1541929"/>
            <a:ext cx="1721224" cy="2026024"/>
          </a:xfrm>
          <a:prstGeom prst="rect">
            <a:avLst/>
          </a:prstGeom>
          <a:noFill/>
        </p:spPr>
      </p:pic>
      <p:pic>
        <p:nvPicPr>
          <p:cNvPr id="4100" name="Picture 4" descr="http://putisvaroga.ru/wp-content/uploads/2013/04/slavyanskoe-bratstv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2800" y="1577790"/>
            <a:ext cx="2040777" cy="2052917"/>
          </a:xfrm>
          <a:prstGeom prst="rect">
            <a:avLst/>
          </a:prstGeom>
          <a:noFill/>
        </p:spPr>
      </p:pic>
      <p:pic>
        <p:nvPicPr>
          <p:cNvPr id="28674" name="Picture 2" descr="http://etsphoto.ru/photocache/43/4366bd1f037aaddd9f9eddae869bc9a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04448" y="1547441"/>
            <a:ext cx="1936376" cy="2011548"/>
          </a:xfrm>
          <a:prstGeom prst="rect">
            <a:avLst/>
          </a:prstGeom>
          <a:noFill/>
        </p:spPr>
      </p:pic>
      <p:pic>
        <p:nvPicPr>
          <p:cNvPr id="7" name="Picture 4" descr="http://www.zdravrussia.ru/images/foto/fool/8322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42041" y="1515036"/>
            <a:ext cx="2201326" cy="2017059"/>
          </a:xfrm>
          <a:prstGeom prst="rect">
            <a:avLst/>
          </a:prstGeom>
          <a:noFill/>
        </p:spPr>
      </p:pic>
      <p:pic>
        <p:nvPicPr>
          <p:cNvPr id="8" name="Picture 2" descr="http://illustrators.ru/uploads/illustration/image/675252/main_675252_original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15554" y="3550024"/>
            <a:ext cx="2608729" cy="2958351"/>
          </a:xfrm>
          <a:prstGeom prst="rect">
            <a:avLst/>
          </a:prstGeom>
          <a:noFill/>
        </p:spPr>
      </p:pic>
      <p:pic>
        <p:nvPicPr>
          <p:cNvPr id="9" name="Picture 2" descr="http://deathsellers.16mb.com/olga_htm_files/5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6518" y="3576918"/>
            <a:ext cx="3012142" cy="2913529"/>
          </a:xfrm>
          <a:prstGeom prst="rect">
            <a:avLst/>
          </a:prstGeom>
          <a:noFill/>
        </p:spPr>
      </p:pic>
      <p:pic>
        <p:nvPicPr>
          <p:cNvPr id="28676" name="Picture 4" descr="http://www.bolhov.ru/images/fbfiles/images/___________-309589da1de78020d46d9b900b6de67c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58753" y="3621741"/>
            <a:ext cx="2804646" cy="276112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64160"/>
            <a:ext cx="8229600" cy="51508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Святослав завоевал много земель, но завоевания были непрочными. Киевскую Русь защищать было некому.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и разоряли её соседи-кочевники.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kuljturastran.ru/wp-content/uploads/kocevie-polovc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40" y="2174240"/>
            <a:ext cx="8280400" cy="43687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652291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58950" y="1254015"/>
            <a:ext cx="57340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4C1900"/>
                </a:solidFill>
              </a:rPr>
              <a:t>Тема урока:</a:t>
            </a:r>
            <a:br>
              <a:rPr lang="ru-RU" sz="3600" b="1" dirty="0">
                <a:solidFill>
                  <a:srgbClr val="4C1900"/>
                </a:solidFill>
              </a:rPr>
            </a:br>
            <a:r>
              <a:rPr lang="ru-RU" sz="7200" b="1" dirty="0" smtClean="0">
                <a:solidFill>
                  <a:srgbClr val="4C1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7200" b="1" dirty="0">
                <a:solidFill>
                  <a:srgbClr val="4C1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власти князя»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1207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3200" y="698500"/>
            <a:ext cx="71501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/>
              <a:t>После смерти Святослава остались трое его сыновей: Ярополк, Олег и Владимир.</a:t>
            </a:r>
            <a:endParaRPr lang="ru-RU" sz="3600" b="1" dirty="0"/>
          </a:p>
        </p:txBody>
      </p:sp>
      <p:pic>
        <p:nvPicPr>
          <p:cNvPr id="4098" name="Picture 2" descr="https://www.stihi.ru/pics/2014/02/07/97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599" y="2663267"/>
            <a:ext cx="5105401" cy="3380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9860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s://ds02.infourok.ru/uploads/ex/0b87/0002de2e-e079585d/640/img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47520" y="35560"/>
            <a:ext cx="14589760" cy="64312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7400" y="233681"/>
            <a:ext cx="8229600" cy="52447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Князь Владимир больше всех был похож на своего отца. Он был суровым и воинственным.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www.russlawa.info/wp-content/uploads/2012/06/img-SskY1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550" y="2427293"/>
            <a:ext cx="2782210" cy="39544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the-submarine.ru/images/topics/photos/b/2014/11/1096_3_1416055138_1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1940560"/>
            <a:ext cx="4324350" cy="44411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7400" y="2846149"/>
            <a:ext cx="132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Владимир</a:t>
            </a:r>
            <a:endParaRPr lang="ru-RU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11750" y="2609854"/>
            <a:ext cx="1352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Святослав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826091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399</TotalTime>
  <Words>582</Words>
  <Application>Microsoft Office PowerPoint</Application>
  <PresentationFormat>Экран (4:3)</PresentationFormat>
  <Paragraphs>87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Бумажная</vt:lpstr>
      <vt:lpstr>Давайте вспомним! </vt:lpstr>
      <vt:lpstr>Слайд 2</vt:lpstr>
      <vt:lpstr>Слайд 3</vt:lpstr>
      <vt:lpstr>        Каким образом княгиня Ольга отомстила древлянам за смерть своего мужа? Как она их наказала?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Дружина занималась сбором дани вместе с князем</vt:lpstr>
      <vt:lpstr>Бояре были богаче, чем простые дружинники , лучше одевались , строили большие дома</vt:lpstr>
      <vt:lpstr>Все племена должны были повиноваться князю и его дружине, платить ему дань.</vt:lpstr>
      <vt:lpstr>Слайд 21</vt:lpstr>
      <vt:lpstr>При князе и боярах всегда была постоянная дружина.</vt:lpstr>
      <vt:lpstr>Слайд 23</vt:lpstr>
      <vt:lpstr>Для защиты границ Руси  от нападения врагов князь Владимир начал строить вокруг городов мощные крепости.(укрепления для защиты города)</vt:lpstr>
      <vt:lpstr>Между сражениями дружинники пировали вместе с князем ,  устраивали кулачные бои.</vt:lpstr>
      <vt:lpstr>Слайд 26</vt:lpstr>
      <vt:lpstr>Слайд 27</vt:lpstr>
      <vt:lpstr>Слайд 28</vt:lpstr>
      <vt:lpstr>Слайд 29</vt:lpstr>
      <vt:lpstr>Слайд 30</vt:lpstr>
      <vt:lpstr>МОЛОДЦЫ! Спасибо 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 «Укрепление власти князя»</dc:title>
  <dc:creator>Alesya</dc:creator>
  <cp:lastModifiedBy>Валерия</cp:lastModifiedBy>
  <cp:revision>44</cp:revision>
  <dcterms:created xsi:type="dcterms:W3CDTF">2015-11-17T21:53:25Z</dcterms:created>
  <dcterms:modified xsi:type="dcterms:W3CDTF">2017-05-24T15:02:21Z</dcterms:modified>
</cp:coreProperties>
</file>