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4" d="100"/>
          <a:sy n="64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/>
          <a:lstStyle/>
          <a:p>
            <a:r>
              <a:rPr lang="ru-RU" dirty="0" smtClean="0"/>
              <a:t>Наибольший общий делитель.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Теперь давайте найдём разложение чисел 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24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35</a:t>
            </a:r>
          </a:p>
          <a:p>
            <a:pPr>
              <a:buFontTx/>
              <a:buNone/>
            </a:pPr>
            <a:r>
              <a:rPr lang="ru-RU" dirty="0" smtClean="0"/>
              <a:t>    24   2                   35    5</a:t>
            </a:r>
          </a:p>
          <a:p>
            <a:pPr>
              <a:buFontTx/>
              <a:buNone/>
            </a:pPr>
            <a:r>
              <a:rPr lang="ru-RU" dirty="0" smtClean="0"/>
              <a:t>    12   2                    7    7</a:t>
            </a:r>
          </a:p>
          <a:p>
            <a:pPr>
              <a:buFontTx/>
              <a:buNone/>
            </a:pPr>
            <a:r>
              <a:rPr lang="ru-RU" dirty="0" smtClean="0"/>
              <a:t>      6   2                    1</a:t>
            </a:r>
          </a:p>
          <a:p>
            <a:pPr>
              <a:buFontTx/>
              <a:buNone/>
            </a:pPr>
            <a:r>
              <a:rPr lang="ru-RU" dirty="0" smtClean="0"/>
              <a:t>      3   3</a:t>
            </a:r>
          </a:p>
          <a:p>
            <a:pPr>
              <a:buFontTx/>
              <a:buNone/>
            </a:pPr>
            <a:r>
              <a:rPr lang="ru-RU" dirty="0" smtClean="0"/>
              <a:t>       1               </a:t>
            </a:r>
          </a:p>
          <a:p>
            <a:pPr>
              <a:buFontTx/>
              <a:buNone/>
            </a:pPr>
            <a:r>
              <a:rPr lang="ru-RU" dirty="0" smtClean="0"/>
              <a:t>                        24 = 2 * 2 * 2 * 3</a:t>
            </a:r>
          </a:p>
          <a:p>
            <a:pPr>
              <a:buFontTx/>
              <a:buNone/>
            </a:pPr>
            <a:r>
              <a:rPr lang="ru-RU" dirty="0" smtClean="0"/>
              <a:t>                        35 = 5 * 7</a:t>
            </a:r>
          </a:p>
          <a:p>
            <a:pPr>
              <a:buFontTx/>
              <a:buNone/>
            </a:pPr>
            <a:r>
              <a:rPr lang="ru-RU" dirty="0" smtClean="0"/>
              <a:t>                        НОД(24; 35) = 1</a:t>
            </a:r>
          </a:p>
          <a:p>
            <a:pPr algn="ctr">
              <a:buNone/>
            </a:pPr>
            <a:endParaRPr lang="ru-RU" dirty="0">
              <a:latin typeface="Monotype Corsiva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19672" y="1916832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39952" y="1916832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563888" y="4437112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139952" y="4437112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644008" y="4437112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292080" y="4437112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563888" y="4941168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139952" y="4941168"/>
            <a:ext cx="216024" cy="288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Определение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Натуральные числа называют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ВЗАИМНО ПРОСТЫМИ</a:t>
            </a:r>
            <a:r>
              <a:rPr lang="ru-RU" dirty="0" smtClean="0">
                <a:latin typeface="Monotype Corsiva" pitchFamily="66" charset="0"/>
              </a:rPr>
              <a:t>, если их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НАИБОЛЬШИЙ ОБЩИЙ ДЕЛИТЕЛЬ </a:t>
            </a:r>
            <a:r>
              <a:rPr lang="ru-RU" dirty="0" smtClean="0">
                <a:latin typeface="Monotype Corsiva" pitchFamily="66" charset="0"/>
              </a:rPr>
              <a:t>равен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/>
                <a:solidFill>
                  <a:schemeClr val="accent3"/>
                </a:solidFill>
                <a:latin typeface="Monotype Corsiva" pitchFamily="66" charset="0"/>
              </a:rPr>
              <a:t>СПАСИБО ЗА ВНИМАНИЕ!!!</a:t>
            </a:r>
            <a:endParaRPr lang="ru-RU" b="1" dirty="0">
              <a:ln/>
              <a:solidFill>
                <a:schemeClr val="accent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391876" cy="980752"/>
          </a:xfrm>
        </p:spPr>
        <p:txBody>
          <a:bodyPr>
            <a:prstTxWarp prst="textTriangle">
              <a:avLst/>
            </a:prstTxWarp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Задача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715304" cy="531178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>
              <a:buNone/>
            </a:pPr>
            <a:endParaRPr lang="ru-RU" sz="4400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Антон купил на «День Учителя» 54 розы и 36 хризантем.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Какое наибольшее число букетов может составить мальчик?</a:t>
            </a:r>
            <a:endParaRPr lang="en-US" sz="44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2" descr="C:\Users\й\Desktop\р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085184"/>
            <a:ext cx="1800200" cy="1314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Решение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908720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dirty="0" smtClean="0"/>
              <a:t> Найдем все делители чисел </a:t>
            </a:r>
            <a:r>
              <a:rPr lang="ru-RU" sz="2800" b="1" i="1" dirty="0" smtClean="0">
                <a:solidFill>
                  <a:schemeClr val="accent2"/>
                </a:solidFill>
              </a:rPr>
              <a:t>54</a:t>
            </a:r>
            <a:r>
              <a:rPr lang="ru-RU" sz="2800" dirty="0" smtClean="0"/>
              <a:t> и </a:t>
            </a:r>
            <a:r>
              <a:rPr lang="ru-RU" sz="2800" b="1" i="1" dirty="0" smtClean="0">
                <a:solidFill>
                  <a:schemeClr val="accent2"/>
                </a:solidFill>
              </a:rPr>
              <a:t>36.</a:t>
            </a:r>
            <a:endParaRPr lang="ru-RU" sz="2800" b="1" i="1" dirty="0">
              <a:solidFill>
                <a:schemeClr val="accent2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43608" y="2420888"/>
            <a:ext cx="5143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54</a:t>
            </a: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1043608" y="4077072"/>
            <a:ext cx="5143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36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2492896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делится на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4077072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делится на</a:t>
            </a:r>
            <a:endParaRPr lang="ru-RU" sz="2800" dirty="0"/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3923928" y="2564904"/>
            <a:ext cx="46863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1, 2, 3, 6, 9, 18, 27, 54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sp>
        <p:nvSpPr>
          <p:cNvPr id="13" name="WordArt 7"/>
          <p:cNvSpPr>
            <a:spLocks noChangeArrowheads="1" noChangeShapeType="1" noTextEdit="1"/>
          </p:cNvSpPr>
          <p:nvPr/>
        </p:nvSpPr>
        <p:spPr bwMode="auto">
          <a:xfrm>
            <a:off x="4139952" y="4077072"/>
            <a:ext cx="4429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1, 2, 3, 4, 6, 9, 18, 36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pic>
        <p:nvPicPr>
          <p:cNvPr id="1027" name="Picture 3" descr="C:\Users\й\Desktop\хризантем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941168"/>
            <a:ext cx="2053250" cy="114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Общими делителями являются числа: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1, 2, 3, 6, 9, 18.</a:t>
            </a:r>
          </a:p>
          <a:p>
            <a:pPr algn="ctr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Значит из купленных цветов можно составить </a:t>
            </a:r>
          </a:p>
          <a:p>
            <a:pPr algn="ctr">
              <a:buNone/>
            </a:pP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1, 2, 3, 6, 9</a:t>
            </a:r>
            <a:r>
              <a:rPr lang="ru-RU" dirty="0" smtClean="0">
                <a:latin typeface="Monotype Corsiva" pitchFamily="66" charset="0"/>
              </a:rPr>
              <a:t> или 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18</a:t>
            </a:r>
            <a:r>
              <a:rPr lang="ru-RU" sz="3600" b="1" i="1" dirty="0" smtClean="0">
                <a:solidFill>
                  <a:srgbClr val="FF33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букетов.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Ответ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Наибольшее количество букетов </a:t>
            </a:r>
          </a:p>
          <a:p>
            <a:pPr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18</a:t>
            </a:r>
            <a:endParaRPr lang="ru-RU" dirty="0" smtClean="0">
              <a:solidFill>
                <a:srgbClr val="FF330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й\Desktop\роз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6768751" cy="2365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А сейчас давайте разложим эти числа,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54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36</a:t>
            </a:r>
            <a:r>
              <a:rPr lang="ru-RU" dirty="0" smtClean="0">
                <a:latin typeface="Monotype Corsiva" pitchFamily="66" charset="0"/>
              </a:rPr>
              <a:t>, на простые множители</a:t>
            </a:r>
          </a:p>
          <a:p>
            <a:pPr>
              <a:buFontTx/>
              <a:buNone/>
            </a:pPr>
            <a:r>
              <a:rPr lang="ru-RU" dirty="0" smtClean="0"/>
              <a:t> 54 2          36   2           54 = 2 * 3 * 3 *3</a:t>
            </a:r>
          </a:p>
          <a:p>
            <a:pPr>
              <a:buFontTx/>
              <a:buNone/>
            </a:pPr>
            <a:r>
              <a:rPr lang="ru-RU" dirty="0" smtClean="0"/>
              <a:t>27  3          18   2</a:t>
            </a:r>
          </a:p>
          <a:p>
            <a:pPr>
              <a:buFontTx/>
              <a:buNone/>
            </a:pPr>
            <a:r>
              <a:rPr lang="ru-RU" dirty="0" smtClean="0"/>
              <a:t> 9   3            9    3           36 = 2 * 2 * 3 * 3</a:t>
            </a:r>
          </a:p>
          <a:p>
            <a:pPr>
              <a:buFontTx/>
              <a:buNone/>
            </a:pPr>
            <a:r>
              <a:rPr lang="ru-RU" dirty="0" smtClean="0"/>
              <a:t> 3   3            3    3</a:t>
            </a:r>
          </a:p>
          <a:p>
            <a:pPr>
              <a:buFontTx/>
              <a:buNone/>
            </a:pPr>
            <a:r>
              <a:rPr lang="ru-RU" dirty="0" smtClean="0"/>
              <a:t> 1                  1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Вычеркнем из разложения первого числа множители, которых нет в разложении второго.</a:t>
            </a:r>
          </a:p>
          <a:p>
            <a:pPr>
              <a:buFontTx/>
              <a:buNone/>
            </a:pPr>
            <a:endParaRPr lang="ru-RU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31640" y="1988840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59832" y="1916832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796136" y="3212976"/>
            <a:ext cx="288032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796136" y="1988840"/>
            <a:ext cx="288032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Оставшиеся множители перемножим.</a:t>
            </a:r>
          </a:p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НОД(54, 36) =  2 * 3 * 3 = 18.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Определение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Наибольшее натуральное число на которое делятся без остатка числа</a:t>
            </a:r>
            <a:r>
              <a:rPr lang="en-US" dirty="0" smtClean="0">
                <a:latin typeface="Monotype Corsiva" pitchFamily="66" charset="0"/>
              </a:rPr>
              <a:t> </a:t>
            </a:r>
            <a:r>
              <a:rPr lang="en-US" b="1" dirty="0" smtClean="0">
                <a:latin typeface="Monotype Corsiva" pitchFamily="66" charset="0"/>
              </a:rPr>
              <a:t>a</a:t>
            </a:r>
            <a:r>
              <a:rPr lang="en-US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и </a:t>
            </a:r>
            <a:r>
              <a:rPr lang="en-US" b="1" dirty="0" smtClean="0">
                <a:latin typeface="Monotype Corsiva" pitchFamily="66" charset="0"/>
              </a:rPr>
              <a:t>b</a:t>
            </a:r>
            <a:r>
              <a:rPr lang="en-US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, называют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Наибольшим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ОБЩИМ ДЕЛИТЕЛЕМ</a:t>
            </a:r>
            <a:r>
              <a:rPr lang="ru-RU" dirty="0" smtClean="0">
                <a:latin typeface="Monotype Corsiva" pitchFamily="66" charset="0"/>
              </a:rPr>
              <a:t> этих чисел.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НОД (</a:t>
            </a:r>
            <a:r>
              <a:rPr lang="en-US" b="1" dirty="0" smtClean="0">
                <a:latin typeface="Monotype Corsiva" pitchFamily="66" charset="0"/>
              </a:rPr>
              <a:t>a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;</a:t>
            </a:r>
            <a:r>
              <a:rPr lang="en-US" b="1" dirty="0" smtClean="0">
                <a:latin typeface="Monotype Corsiva" pitchFamily="66" charset="0"/>
              </a:rPr>
              <a:t> 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)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Правило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Чтобы найти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НАИБОЛЬШИЙ ОБЩИЙ ДЕЛИТЕЛЬ</a:t>
            </a:r>
            <a:r>
              <a:rPr lang="ru-RU" dirty="0" smtClean="0">
                <a:latin typeface="Monotype Corsiva" pitchFamily="66" charset="0"/>
              </a:rPr>
              <a:t> нескольких натуральных чисел, надо:</a:t>
            </a:r>
          </a:p>
          <a:p>
            <a:r>
              <a:rPr lang="ru-RU" dirty="0" smtClean="0">
                <a:latin typeface="Monotype Corsiva" pitchFamily="66" charset="0"/>
              </a:rPr>
              <a:t>Разложить их на простые множители;</a:t>
            </a:r>
          </a:p>
          <a:p>
            <a:r>
              <a:rPr lang="ru-RU" dirty="0" smtClean="0">
                <a:latin typeface="Monotype Corsiva" pitchFamily="66" charset="0"/>
              </a:rPr>
              <a:t>Выбрать числа, входящие в разложение каждого из данных чисел на простые множители;</a:t>
            </a:r>
          </a:p>
          <a:p>
            <a:r>
              <a:rPr lang="ru-RU" dirty="0" smtClean="0">
                <a:latin typeface="Monotype Corsiva" pitchFamily="66" charset="0"/>
              </a:rPr>
              <a:t>Найти произведение этих выбранных чисел.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3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92</TotalTime>
  <Words>334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TS101908703</vt:lpstr>
      <vt:lpstr>Наибольший общий делитель.</vt:lpstr>
      <vt:lpstr>Задача</vt:lpstr>
      <vt:lpstr>Решение</vt:lpstr>
      <vt:lpstr>Слайд 4</vt:lpstr>
      <vt:lpstr>Ответ</vt:lpstr>
      <vt:lpstr>Слайд 6</vt:lpstr>
      <vt:lpstr>Слайд 7</vt:lpstr>
      <vt:lpstr>Определение</vt:lpstr>
      <vt:lpstr>Правило</vt:lpstr>
      <vt:lpstr>Слайд 10</vt:lpstr>
      <vt:lpstr>Определение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Наибольший общий делитель.</dc:title>
  <dc:subject>Шаблон оформления</dc:subject>
  <dc:creator>й</dc:creator>
  <dc:description>Шаблон оформления
Корпорация Майкрософт</dc:description>
  <cp:lastModifiedBy>RePack by SPecialiST</cp:lastModifiedBy>
  <cp:revision>2</cp:revision>
  <dcterms:created xsi:type="dcterms:W3CDTF">2013-09-19T15:43:53Z</dcterms:created>
  <dcterms:modified xsi:type="dcterms:W3CDTF">2016-09-17T03:22:36Z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