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1" r:id="rId2"/>
    <p:sldId id="330" r:id="rId3"/>
    <p:sldId id="331" r:id="rId4"/>
    <p:sldId id="332" r:id="rId5"/>
    <p:sldId id="333" r:id="rId6"/>
    <p:sldId id="335" r:id="rId7"/>
    <p:sldId id="337" r:id="rId8"/>
    <p:sldId id="345" r:id="rId9"/>
    <p:sldId id="347" r:id="rId10"/>
    <p:sldId id="346" r:id="rId11"/>
    <p:sldId id="348" r:id="rId12"/>
    <p:sldId id="341" r:id="rId13"/>
    <p:sldId id="342" r:id="rId14"/>
    <p:sldId id="343" r:id="rId15"/>
    <p:sldId id="349" r:id="rId16"/>
    <p:sldId id="350" r:id="rId17"/>
    <p:sldId id="34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19" autoAdjust="0"/>
    <p:restoredTop sz="94716" autoAdjust="0"/>
  </p:normalViewPr>
  <p:slideViewPr>
    <p:cSldViewPr>
      <p:cViewPr varScale="1">
        <p:scale>
          <a:sx n="65" d="100"/>
          <a:sy n="65" d="100"/>
        </p:scale>
        <p:origin x="-14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20.09.2016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188</a:t>
            </a:r>
            <a:r>
              <a:rPr lang="ru-RU" sz="1200" b="1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в.</a:t>
            </a: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№ 188</a:t>
            </a: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г.</a:t>
            </a:r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184.</a:t>
            </a:r>
            <a:endParaRPr lang="ru-RU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№185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№180 в, 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</a:t>
            </a:r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81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</a:t>
            </a:r>
            <a:r>
              <a:rPr lang="en-U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81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191.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№182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№ 183.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05" y="2852920"/>
            <a:ext cx="8820590" cy="108015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u="sng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Делимость чисел</a:t>
            </a:r>
          </a:p>
        </p:txBody>
      </p:sp>
      <p:pic>
        <p:nvPicPr>
          <p:cNvPr id="1028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6370" y="836640"/>
            <a:ext cx="1584220" cy="158422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15645" y="260560"/>
            <a:ext cx="5112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</a:t>
            </a:r>
            <a:br>
              <a:rPr lang="ru-RU" sz="5400" b="1" i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76570" y="9806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01780" y="4221110"/>
            <a:ext cx="774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№</a:t>
            </a:r>
            <a:r>
              <a:rPr lang="en-US" sz="3200" b="1" i="1" dirty="0" smtClean="0">
                <a:ln w="1905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16-19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</a:t>
            </a:r>
          </a:p>
          <a:p>
            <a:pPr algn="ctr"/>
            <a:endParaRPr lang="en-US" sz="3200" b="1" i="1" dirty="0" smtClean="0">
              <a:ln w="1905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400" y="260560"/>
            <a:ext cx="864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93505" y="692620"/>
            <a:ext cx="2556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396 и 180;        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400" y="5661310"/>
            <a:ext cx="864120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НОК (396; 180) = 2 ∙ 2 ∙ 3 ∙ 3 ∙ 11 ∙ 5 = 1980; 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91600" y="1268700"/>
          <a:ext cx="1152160" cy="2944368"/>
        </p:xfrm>
        <a:graphic>
          <a:graphicData uri="http://schemas.openxmlformats.org/drawingml/2006/table">
            <a:tbl>
              <a:tblPr/>
              <a:tblGrid>
                <a:gridCol w="710889"/>
                <a:gridCol w="44127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372250" y="1268700"/>
          <a:ext cx="1008140" cy="2944368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400" y="4797190"/>
            <a:ext cx="86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396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2 ∙ 2 ∙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3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· 11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= 2 ∙ 2 ∙ 3 ∙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· 5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8146210" y="489968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1285830" y="4827670"/>
            <a:ext cx="266437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3893430" y="5589300"/>
            <a:ext cx="2664370" cy="79211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6758590" y="576247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09400"/>
            <a:ext cx="2895600" cy="365125"/>
          </a:xfrm>
        </p:spPr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7841" y="764630"/>
            <a:ext cx="29883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е) 168, 231 и 60.</a:t>
            </a:r>
            <a:endParaRPr lang="ru-RU" sz="3200" b="1" i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400" y="260560"/>
            <a:ext cx="864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016" y="5589300"/>
            <a:ext cx="917751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е) НОК (168; 231; 60) = 231 ∙ 2 ∙ 2 ∙ 2 ∙ 3 ·  7 · 5 = 194 040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15520" y="1340710"/>
          <a:ext cx="1008140" cy="2944368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956338" y="1268700"/>
          <a:ext cx="1000132" cy="2453640"/>
        </p:xfrm>
        <a:graphic>
          <a:graphicData uri="http://schemas.openxmlformats.org/drawingml/2006/table">
            <a:tbl>
              <a:tblPr/>
              <a:tblGrid>
                <a:gridCol w="569195"/>
                <a:gridCol w="430937"/>
              </a:tblGrid>
              <a:tr h="4087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 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 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marR="88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51900" y="1412720"/>
          <a:ext cx="1440200" cy="981456"/>
        </p:xfrm>
        <a:graphic>
          <a:graphicData uri="http://schemas.openxmlformats.org/drawingml/2006/table">
            <a:tbl>
              <a:tblPr/>
              <a:tblGrid>
                <a:gridCol w="720100"/>
                <a:gridCol w="720100"/>
              </a:tblGrid>
              <a:tr h="4087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39101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3410" y="4509150"/>
            <a:ext cx="835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168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2 ∙ 2 ∙ 2 ∙ 3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· 7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231 = 1 · 231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    60 = 2 ∙ 2 ∙ 3 ∙ 5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1259540" y="4509150"/>
            <a:ext cx="216030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5076070" y="4581160"/>
            <a:ext cx="64809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8172500" y="458116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4860040" y="5608730"/>
            <a:ext cx="237633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Кольцо 17"/>
          <p:cNvSpPr/>
          <p:nvPr/>
        </p:nvSpPr>
        <p:spPr>
          <a:xfrm>
            <a:off x="3995920" y="5648930"/>
            <a:ext cx="64809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7277900" y="566131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337850"/>
            <a:ext cx="2786082" cy="157163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980660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48 см</a:t>
            </a:r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837916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 см</a:t>
            </a:r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9588" y="1353090"/>
            <a:ext cx="457200" cy="4572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14092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176647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3923910" y="1268700"/>
            <a:ext cx="5220090" cy="1512210"/>
          </a:xfrm>
          <a:prstGeom prst="cloudCallout">
            <a:avLst>
              <a:gd name="adj1" fmla="val -36203"/>
              <a:gd name="adj2" fmla="val 39109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НОД чисел 48 и 40 -  длина стороны  квадрата</a:t>
            </a:r>
            <a:endParaRPr lang="ru-RU" sz="28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9390" y="0"/>
            <a:ext cx="8964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1613" fontAlgn="base">
              <a:spcBef>
                <a:spcPct val="0"/>
              </a:spcBef>
              <a:spcAft>
                <a:spcPct val="0"/>
              </a:spcAft>
              <a:tabLst>
                <a:tab pos="533400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 картона имеет форму прямоугольника, длина которого 48 см, а ширина 40 см. Этот лист надо разрезать без отходов на равные квадраты.  Какие наибольшие квадраты можно получить из этого листа?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1400" y="3789050"/>
            <a:ext cx="8641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(48; 40) = 8,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квадраты будут со стороной 8 см.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48 ∙ 40 = 1920 (см</a:t>
            </a:r>
            <a:r>
              <a:rPr lang="ru-RU" sz="2800" b="1" i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– площадь прямоугольника.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∙ 8 = 64 (см²) - площадь квадрата,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1920</a:t>
            </a:r>
            <a:r>
              <a:rPr lang="en-US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64 = 30 (квадратов)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квадраты со стороной 8 см; 30 квадратов.</a:t>
            </a:r>
            <a:endParaRPr lang="ru-RU" sz="2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 animBg="1"/>
      <p:bldP spid="12" grpId="0"/>
      <p:bldP spid="13" grpId="0"/>
      <p:bldP spid="17" grpId="0" animBg="1"/>
      <p:bldP spid="17" grpId="1" animBg="1"/>
      <p:bldP spid="2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1400" y="260560"/>
            <a:ext cx="8713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Являются ли числа 54 и 65 взаимно простыми? Найдите наименьшее общее кратное чисел 54 и 65. Равно ли оно произведению 54 и 65? Запишите какие-нибудь два взаимно простых числа. Найдите наименьшее общее кратное этих чисел. Сделайте вывод.</a:t>
            </a:r>
            <a:endParaRPr lang="ru-RU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5420" y="1484730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907630" y="1484730"/>
          <a:ext cx="1080150" cy="1472184"/>
        </p:xfrm>
        <a:graphic>
          <a:graphicData uri="http://schemas.openxmlformats.org/drawingml/2006/table">
            <a:tbl>
              <a:tblPr/>
              <a:tblGrid>
                <a:gridCol w="576080"/>
                <a:gridCol w="504070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1400" y="3717040"/>
            <a:ext cx="3744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54 = 2 ∙ 3 ∙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3  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65 = 5 ∙ 13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1043510" y="3789050"/>
            <a:ext cx="216030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1187530" y="4221110"/>
            <a:ext cx="115216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400" y="4725180"/>
            <a:ext cx="576080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НОК (54; 65) = 54 · 65 = 3510;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868180" y="1628750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308380" y="1628750"/>
          <a:ext cx="1008140" cy="1472184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04060" y="3789050"/>
            <a:ext cx="3744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 = 2 ∙ 2 ∙ 2 ∙ 3  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35 =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5796170" y="3819530"/>
            <a:ext cx="194427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5905520" y="4376180"/>
            <a:ext cx="997090" cy="43206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390" y="5085230"/>
            <a:ext cx="576080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НОК (24; 35) = 24 · 35 = 840;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410" y="5445280"/>
            <a:ext cx="882059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двух взаимно простых 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 </a:t>
            </a:r>
            <a:r>
              <a:rPr lang="ru-RU" sz="2800" b="1" i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их 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произведению.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03810" y="1196690"/>
            <a:ext cx="5544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Найдем наименьшее общее кратное любых двух  взаимно простых чисел</a:t>
            </a:r>
            <a:endParaRPr lang="ru-RU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18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7620" y="85723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7405" y="0"/>
            <a:ext cx="8569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чисел:  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45 и 135;  б) 34 и 170. 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ли оно одному из данных чисел?</a:t>
            </a:r>
            <a:endParaRPr lang="ru-RU" sz="24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400" y="3861060"/>
            <a:ext cx="864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как  большее число делится на меньшее, то наименьшим 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общим кратным этих чисел будет являться большее число. </a:t>
            </a:r>
          </a:p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(45; 135) = 135;                    НОК (34; 170) = 170.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Наибольший общий делитель этих чисел: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 (45; 135) = 45;                       НОД (34; 170) = 34.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95420" y="1439010"/>
          <a:ext cx="1008140" cy="1962912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547580" y="1412720"/>
          <a:ext cx="1008140" cy="229616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76070" y="1412720"/>
          <a:ext cx="1152160" cy="1472184"/>
        </p:xfrm>
        <a:graphic>
          <a:graphicData uri="http://schemas.openxmlformats.org/drawingml/2006/table">
            <a:tbl>
              <a:tblPr/>
              <a:tblGrid>
                <a:gridCol w="648090"/>
                <a:gridCol w="504070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732300" y="1412720"/>
          <a:ext cx="1152160" cy="1962912"/>
        </p:xfrm>
        <a:graphic>
          <a:graphicData uri="http://schemas.openxmlformats.org/drawingml/2006/table">
            <a:tbl>
              <a:tblPr/>
              <a:tblGrid>
                <a:gridCol w="658377"/>
                <a:gridCol w="493783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Кольцо 18"/>
          <p:cNvSpPr/>
          <p:nvPr/>
        </p:nvSpPr>
        <p:spPr>
          <a:xfrm>
            <a:off x="395420" y="1412720"/>
            <a:ext cx="57608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1547580" y="1844780"/>
            <a:ext cx="57608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Кольцо 20"/>
          <p:cNvSpPr/>
          <p:nvPr/>
        </p:nvSpPr>
        <p:spPr>
          <a:xfrm>
            <a:off x="5652150" y="1412720"/>
            <a:ext cx="50407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ольцо 21"/>
          <p:cNvSpPr/>
          <p:nvPr/>
        </p:nvSpPr>
        <p:spPr>
          <a:xfrm>
            <a:off x="5724160" y="1916790"/>
            <a:ext cx="49569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7380390" y="1412720"/>
            <a:ext cx="49569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7380390" y="2420860"/>
            <a:ext cx="49569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2110" y="5085230"/>
            <a:ext cx="74524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НОД (22; 66) = 2 · 11 = 22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705" y="260560"/>
            <a:ext cx="88205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 и наибольший общий делитель чисел 22 и 66: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67555" y="1268700"/>
            <a:ext cx="6408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НОК (22; 66) = ?     НОД (22; 66) = ?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47580" y="1916790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80140" y="1916790"/>
          <a:ext cx="1080150" cy="1962912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92110" y="4221110"/>
            <a:ext cx="749044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(22; 66) = 2 · 3 · 11 = 66 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470" y="5301260"/>
            <a:ext cx="4800097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 (39; 65) = 13.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705" y="260560"/>
            <a:ext cx="88205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 и наибольший общий делитель чисел 39 и 65: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97967" y="1812796"/>
            <a:ext cx="6089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г) НОК (39; 65) = ?   НОД (39; 65) = ?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47580" y="2532896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08130" y="2604906"/>
          <a:ext cx="1080150" cy="1472184"/>
        </p:xfrm>
        <a:graphic>
          <a:graphicData uri="http://schemas.openxmlformats.org/drawingml/2006/table">
            <a:tbl>
              <a:tblPr/>
              <a:tblGrid>
                <a:gridCol w="666459"/>
                <a:gridCol w="413691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55470" y="4725180"/>
            <a:ext cx="795762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(39; 65) = 5 · 13 · 3 = 195; 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7281" y="188550"/>
            <a:ext cx="7549439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15" y="1188095"/>
            <a:ext cx="84251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число называют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наименьшим общим кратным 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натуральных чисел а и 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число называют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наибольшим общим делителем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натуральных чисел а и 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число является наименьшим общим кратным чисел т 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если число т кратно числу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натуральные числа называют простыми?</a:t>
            </a: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натуральные числа называют взаимно простыми?</a:t>
            </a: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4"/>
          <p:cNvSpPr>
            <a:spLocks/>
          </p:cNvSpPr>
          <p:nvPr/>
        </p:nvSpPr>
        <p:spPr bwMode="auto">
          <a:xfrm flipH="1">
            <a:off x="146" y="4556678"/>
            <a:ext cx="9109010" cy="23153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56" y="99"/>
              </a:cxn>
              <a:cxn ang="0">
                <a:pos x="1010" y="442"/>
              </a:cxn>
              <a:cxn ang="0">
                <a:pos x="697" y="301"/>
              </a:cxn>
              <a:cxn ang="0">
                <a:pos x="455" y="594"/>
              </a:cxn>
              <a:cxn ang="0">
                <a:pos x="727" y="877"/>
              </a:cxn>
              <a:cxn ang="0">
                <a:pos x="1071" y="675"/>
              </a:cxn>
              <a:cxn ang="0">
                <a:pos x="1263" y="311"/>
              </a:cxn>
              <a:cxn ang="0">
                <a:pos x="1627" y="79"/>
              </a:cxn>
              <a:cxn ang="0">
                <a:pos x="1940" y="372"/>
              </a:cxn>
              <a:cxn ang="0">
                <a:pos x="1667" y="281"/>
              </a:cxn>
              <a:cxn ang="0">
                <a:pos x="1485" y="594"/>
              </a:cxn>
              <a:cxn ang="0">
                <a:pos x="1738" y="907"/>
              </a:cxn>
              <a:cxn ang="0">
                <a:pos x="2112" y="715"/>
              </a:cxn>
              <a:cxn ang="0">
                <a:pos x="2213" y="392"/>
              </a:cxn>
              <a:cxn ang="0">
                <a:pos x="2546" y="58"/>
              </a:cxn>
              <a:cxn ang="0">
                <a:pos x="2910" y="382"/>
              </a:cxn>
              <a:cxn ang="0">
                <a:pos x="2607" y="301"/>
              </a:cxn>
              <a:cxn ang="0">
                <a:pos x="2465" y="584"/>
              </a:cxn>
              <a:cxn ang="0">
                <a:pos x="2496" y="756"/>
              </a:cxn>
              <a:cxn ang="0">
                <a:pos x="2839" y="897"/>
              </a:cxn>
              <a:cxn ang="0">
                <a:pos x="3052" y="766"/>
              </a:cxn>
              <a:cxn ang="0">
                <a:pos x="3102" y="614"/>
              </a:cxn>
              <a:cxn ang="0">
                <a:pos x="3183" y="402"/>
              </a:cxn>
              <a:cxn ang="0">
                <a:pos x="3294" y="169"/>
              </a:cxn>
              <a:cxn ang="0">
                <a:pos x="3486" y="48"/>
              </a:cxn>
              <a:cxn ang="0">
                <a:pos x="3708" y="109"/>
              </a:cxn>
              <a:cxn ang="0">
                <a:pos x="3900" y="372"/>
              </a:cxn>
              <a:cxn ang="0">
                <a:pos x="3567" y="240"/>
              </a:cxn>
              <a:cxn ang="0">
                <a:pos x="3456" y="483"/>
              </a:cxn>
              <a:cxn ang="0">
                <a:pos x="3425" y="604"/>
              </a:cxn>
              <a:cxn ang="0">
                <a:pos x="3476" y="756"/>
              </a:cxn>
              <a:cxn ang="0">
                <a:pos x="3587" y="826"/>
              </a:cxn>
              <a:cxn ang="0">
                <a:pos x="3729" y="857"/>
              </a:cxn>
              <a:cxn ang="0">
                <a:pos x="3900" y="796"/>
              </a:cxn>
              <a:cxn ang="0">
                <a:pos x="4133" y="584"/>
              </a:cxn>
              <a:cxn ang="0">
                <a:pos x="4173" y="422"/>
              </a:cxn>
              <a:cxn ang="0">
                <a:pos x="4436" y="18"/>
              </a:cxn>
              <a:cxn ang="0">
                <a:pos x="4871" y="311"/>
              </a:cxn>
              <a:cxn ang="0">
                <a:pos x="4567" y="240"/>
              </a:cxn>
              <a:cxn ang="0">
                <a:pos x="4416" y="503"/>
              </a:cxn>
              <a:cxn ang="0">
                <a:pos x="4416" y="725"/>
              </a:cxn>
              <a:cxn ang="0">
                <a:pos x="4588" y="826"/>
              </a:cxn>
              <a:cxn ang="0">
                <a:pos x="4891" y="867"/>
              </a:cxn>
              <a:cxn ang="0">
                <a:pos x="5073" y="604"/>
              </a:cxn>
              <a:cxn ang="0">
                <a:pos x="5153" y="372"/>
              </a:cxn>
              <a:cxn ang="0">
                <a:pos x="5295" y="129"/>
              </a:cxn>
              <a:cxn ang="0">
                <a:pos x="5497" y="58"/>
              </a:cxn>
              <a:cxn ang="0">
                <a:pos x="5740" y="190"/>
              </a:cxn>
              <a:cxn ang="0">
                <a:pos x="5810" y="442"/>
              </a:cxn>
              <a:cxn ang="0">
                <a:pos x="5578" y="240"/>
              </a:cxn>
              <a:cxn ang="0">
                <a:pos x="5366" y="553"/>
              </a:cxn>
              <a:cxn ang="0">
                <a:pos x="5416" y="725"/>
              </a:cxn>
              <a:cxn ang="0">
                <a:pos x="5537" y="836"/>
              </a:cxn>
              <a:cxn ang="0">
                <a:pos x="5719" y="867"/>
              </a:cxn>
              <a:cxn ang="0">
                <a:pos x="5750" y="766"/>
              </a:cxn>
            </a:cxnLst>
            <a:rect l="0" t="0" r="r" b="b"/>
            <a:pathLst>
              <a:path w="5837" h="927">
                <a:moveTo>
                  <a:pt x="0" y="816"/>
                </a:moveTo>
                <a:cubicBezTo>
                  <a:pt x="194" y="488"/>
                  <a:pt x="388" y="161"/>
                  <a:pt x="556" y="99"/>
                </a:cubicBezTo>
                <a:cubicBezTo>
                  <a:pt x="724" y="37"/>
                  <a:pt x="987" y="408"/>
                  <a:pt x="1010" y="442"/>
                </a:cubicBezTo>
                <a:cubicBezTo>
                  <a:pt x="1033" y="476"/>
                  <a:pt x="790" y="276"/>
                  <a:pt x="697" y="301"/>
                </a:cubicBezTo>
                <a:cubicBezTo>
                  <a:pt x="604" y="326"/>
                  <a:pt x="450" y="498"/>
                  <a:pt x="455" y="594"/>
                </a:cubicBezTo>
                <a:cubicBezTo>
                  <a:pt x="460" y="690"/>
                  <a:pt x="624" y="864"/>
                  <a:pt x="727" y="877"/>
                </a:cubicBezTo>
                <a:cubicBezTo>
                  <a:pt x="830" y="890"/>
                  <a:pt x="982" y="769"/>
                  <a:pt x="1071" y="675"/>
                </a:cubicBezTo>
                <a:cubicBezTo>
                  <a:pt x="1160" y="581"/>
                  <a:pt x="1170" y="410"/>
                  <a:pt x="1263" y="311"/>
                </a:cubicBezTo>
                <a:cubicBezTo>
                  <a:pt x="1356" y="212"/>
                  <a:pt x="1514" y="69"/>
                  <a:pt x="1627" y="79"/>
                </a:cubicBezTo>
                <a:cubicBezTo>
                  <a:pt x="1740" y="89"/>
                  <a:pt x="1933" y="338"/>
                  <a:pt x="1940" y="372"/>
                </a:cubicBezTo>
                <a:cubicBezTo>
                  <a:pt x="1947" y="406"/>
                  <a:pt x="1743" y="244"/>
                  <a:pt x="1667" y="281"/>
                </a:cubicBezTo>
                <a:cubicBezTo>
                  <a:pt x="1591" y="318"/>
                  <a:pt x="1473" y="490"/>
                  <a:pt x="1485" y="594"/>
                </a:cubicBezTo>
                <a:cubicBezTo>
                  <a:pt x="1497" y="698"/>
                  <a:pt x="1634" y="887"/>
                  <a:pt x="1738" y="907"/>
                </a:cubicBezTo>
                <a:cubicBezTo>
                  <a:pt x="1842" y="927"/>
                  <a:pt x="2033" y="801"/>
                  <a:pt x="2112" y="715"/>
                </a:cubicBezTo>
                <a:cubicBezTo>
                  <a:pt x="2191" y="629"/>
                  <a:pt x="2141" y="502"/>
                  <a:pt x="2213" y="392"/>
                </a:cubicBezTo>
                <a:cubicBezTo>
                  <a:pt x="2285" y="282"/>
                  <a:pt x="2430" y="60"/>
                  <a:pt x="2546" y="58"/>
                </a:cubicBezTo>
                <a:cubicBezTo>
                  <a:pt x="2662" y="56"/>
                  <a:pt x="2900" y="342"/>
                  <a:pt x="2910" y="382"/>
                </a:cubicBezTo>
                <a:cubicBezTo>
                  <a:pt x="2920" y="422"/>
                  <a:pt x="2681" y="267"/>
                  <a:pt x="2607" y="301"/>
                </a:cubicBezTo>
                <a:cubicBezTo>
                  <a:pt x="2533" y="335"/>
                  <a:pt x="2483" y="508"/>
                  <a:pt x="2465" y="584"/>
                </a:cubicBezTo>
                <a:cubicBezTo>
                  <a:pt x="2447" y="660"/>
                  <a:pt x="2434" y="704"/>
                  <a:pt x="2496" y="756"/>
                </a:cubicBezTo>
                <a:cubicBezTo>
                  <a:pt x="2558" y="808"/>
                  <a:pt x="2746" y="895"/>
                  <a:pt x="2839" y="897"/>
                </a:cubicBezTo>
                <a:cubicBezTo>
                  <a:pt x="2932" y="899"/>
                  <a:pt x="3008" y="813"/>
                  <a:pt x="3052" y="766"/>
                </a:cubicBezTo>
                <a:cubicBezTo>
                  <a:pt x="3096" y="719"/>
                  <a:pt x="3080" y="675"/>
                  <a:pt x="3102" y="614"/>
                </a:cubicBezTo>
                <a:cubicBezTo>
                  <a:pt x="3124" y="553"/>
                  <a:pt x="3151" y="476"/>
                  <a:pt x="3183" y="402"/>
                </a:cubicBezTo>
                <a:cubicBezTo>
                  <a:pt x="3215" y="328"/>
                  <a:pt x="3244" y="228"/>
                  <a:pt x="3294" y="169"/>
                </a:cubicBezTo>
                <a:cubicBezTo>
                  <a:pt x="3344" y="110"/>
                  <a:pt x="3417" y="58"/>
                  <a:pt x="3486" y="48"/>
                </a:cubicBezTo>
                <a:cubicBezTo>
                  <a:pt x="3555" y="38"/>
                  <a:pt x="3639" y="55"/>
                  <a:pt x="3708" y="109"/>
                </a:cubicBezTo>
                <a:cubicBezTo>
                  <a:pt x="3777" y="163"/>
                  <a:pt x="3923" y="350"/>
                  <a:pt x="3900" y="372"/>
                </a:cubicBezTo>
                <a:cubicBezTo>
                  <a:pt x="3877" y="394"/>
                  <a:pt x="3641" y="222"/>
                  <a:pt x="3567" y="240"/>
                </a:cubicBezTo>
                <a:cubicBezTo>
                  <a:pt x="3493" y="258"/>
                  <a:pt x="3480" y="422"/>
                  <a:pt x="3456" y="483"/>
                </a:cubicBezTo>
                <a:cubicBezTo>
                  <a:pt x="3432" y="544"/>
                  <a:pt x="3422" y="559"/>
                  <a:pt x="3425" y="604"/>
                </a:cubicBezTo>
                <a:cubicBezTo>
                  <a:pt x="3428" y="649"/>
                  <a:pt x="3449" y="719"/>
                  <a:pt x="3476" y="756"/>
                </a:cubicBezTo>
                <a:cubicBezTo>
                  <a:pt x="3503" y="793"/>
                  <a:pt x="3545" y="809"/>
                  <a:pt x="3587" y="826"/>
                </a:cubicBezTo>
                <a:cubicBezTo>
                  <a:pt x="3629" y="843"/>
                  <a:pt x="3677" y="862"/>
                  <a:pt x="3729" y="857"/>
                </a:cubicBezTo>
                <a:cubicBezTo>
                  <a:pt x="3781" y="852"/>
                  <a:pt x="3833" y="841"/>
                  <a:pt x="3900" y="796"/>
                </a:cubicBezTo>
                <a:cubicBezTo>
                  <a:pt x="3967" y="751"/>
                  <a:pt x="4087" y="646"/>
                  <a:pt x="4133" y="584"/>
                </a:cubicBezTo>
                <a:cubicBezTo>
                  <a:pt x="4179" y="522"/>
                  <a:pt x="4123" y="516"/>
                  <a:pt x="4173" y="422"/>
                </a:cubicBezTo>
                <a:cubicBezTo>
                  <a:pt x="4223" y="328"/>
                  <a:pt x="4320" y="36"/>
                  <a:pt x="4436" y="18"/>
                </a:cubicBezTo>
                <a:cubicBezTo>
                  <a:pt x="4552" y="0"/>
                  <a:pt x="4849" y="274"/>
                  <a:pt x="4871" y="311"/>
                </a:cubicBezTo>
                <a:cubicBezTo>
                  <a:pt x="4893" y="348"/>
                  <a:pt x="4643" y="208"/>
                  <a:pt x="4567" y="240"/>
                </a:cubicBezTo>
                <a:cubicBezTo>
                  <a:pt x="4491" y="272"/>
                  <a:pt x="4441" y="422"/>
                  <a:pt x="4416" y="503"/>
                </a:cubicBezTo>
                <a:cubicBezTo>
                  <a:pt x="4391" y="584"/>
                  <a:pt x="4387" y="671"/>
                  <a:pt x="4416" y="725"/>
                </a:cubicBezTo>
                <a:cubicBezTo>
                  <a:pt x="4445" y="779"/>
                  <a:pt x="4509" y="802"/>
                  <a:pt x="4588" y="826"/>
                </a:cubicBezTo>
                <a:cubicBezTo>
                  <a:pt x="4667" y="850"/>
                  <a:pt x="4810" y="904"/>
                  <a:pt x="4891" y="867"/>
                </a:cubicBezTo>
                <a:cubicBezTo>
                  <a:pt x="4972" y="830"/>
                  <a:pt x="5029" y="686"/>
                  <a:pt x="5073" y="604"/>
                </a:cubicBezTo>
                <a:cubicBezTo>
                  <a:pt x="5117" y="522"/>
                  <a:pt x="5116" y="451"/>
                  <a:pt x="5153" y="372"/>
                </a:cubicBezTo>
                <a:cubicBezTo>
                  <a:pt x="5190" y="293"/>
                  <a:pt x="5238" y="181"/>
                  <a:pt x="5295" y="129"/>
                </a:cubicBezTo>
                <a:cubicBezTo>
                  <a:pt x="5352" y="77"/>
                  <a:pt x="5423" y="48"/>
                  <a:pt x="5497" y="58"/>
                </a:cubicBezTo>
                <a:cubicBezTo>
                  <a:pt x="5571" y="68"/>
                  <a:pt x="5688" y="126"/>
                  <a:pt x="5740" y="190"/>
                </a:cubicBezTo>
                <a:cubicBezTo>
                  <a:pt x="5792" y="254"/>
                  <a:pt x="5837" y="434"/>
                  <a:pt x="5810" y="442"/>
                </a:cubicBezTo>
                <a:cubicBezTo>
                  <a:pt x="5783" y="450"/>
                  <a:pt x="5652" y="222"/>
                  <a:pt x="5578" y="240"/>
                </a:cubicBezTo>
                <a:cubicBezTo>
                  <a:pt x="5504" y="258"/>
                  <a:pt x="5393" y="472"/>
                  <a:pt x="5366" y="553"/>
                </a:cubicBezTo>
                <a:cubicBezTo>
                  <a:pt x="5339" y="634"/>
                  <a:pt x="5388" y="678"/>
                  <a:pt x="5416" y="725"/>
                </a:cubicBezTo>
                <a:cubicBezTo>
                  <a:pt x="5444" y="772"/>
                  <a:pt x="5487" y="812"/>
                  <a:pt x="5537" y="836"/>
                </a:cubicBezTo>
                <a:cubicBezTo>
                  <a:pt x="5587" y="860"/>
                  <a:pt x="5684" y="879"/>
                  <a:pt x="5719" y="867"/>
                </a:cubicBezTo>
                <a:cubicBezTo>
                  <a:pt x="5754" y="855"/>
                  <a:pt x="5743" y="781"/>
                  <a:pt x="5750" y="766"/>
                </a:cubicBezTo>
              </a:path>
            </a:pathLst>
          </a:custGeom>
          <a:noFill/>
          <a:ln w="7620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6" name="Picture 10" descr="sailboa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6363" flipH="1">
            <a:off x="2057006" y="3432502"/>
            <a:ext cx="1654969" cy="1285875"/>
          </a:xfrm>
          <a:prstGeom prst="rect">
            <a:avLst/>
          </a:prstGeom>
          <a:noFill/>
        </p:spPr>
      </p:pic>
      <p:pic>
        <p:nvPicPr>
          <p:cNvPr id="27" name="Picture 10" descr="sailboat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76363">
            <a:off x="-2014961" y="3289644"/>
            <a:ext cx="1655366" cy="1285875"/>
          </a:xfrm>
          <a:prstGeom prst="rect">
            <a:avLst/>
          </a:prstGeom>
          <a:noFill/>
        </p:spPr>
      </p:pic>
      <p:pic>
        <p:nvPicPr>
          <p:cNvPr id="28" name="Picture 10" descr="sailboa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6363">
            <a:off x="9201030" y="3569944"/>
            <a:ext cx="1539369" cy="1285875"/>
          </a:xfrm>
          <a:prstGeom prst="rect">
            <a:avLst/>
          </a:prstGeom>
          <a:noFill/>
        </p:spPr>
      </p:pic>
      <p:pic>
        <p:nvPicPr>
          <p:cNvPr id="29" name="Picture 10" descr="sailboat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76363" flipH="1">
            <a:off x="8843483" y="3435332"/>
            <a:ext cx="1715186" cy="1285875"/>
          </a:xfrm>
          <a:prstGeom prst="rect">
            <a:avLst/>
          </a:prstGeom>
          <a:noFill/>
        </p:spPr>
      </p:pic>
      <p:pic>
        <p:nvPicPr>
          <p:cNvPr id="31" name="Picture 10" descr="sailboa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6363" flipH="1">
            <a:off x="-1711743" y="3575377"/>
            <a:ext cx="1654969" cy="1285875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4973541" y="4786322"/>
            <a:ext cx="27558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Туда и обратно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идет 3 ч.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10" descr="sailboat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76363">
            <a:off x="3985831" y="3289645"/>
            <a:ext cx="1655366" cy="1285875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1043510" y="4786322"/>
            <a:ext cx="26661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Туда и обратно</a:t>
            </a:r>
          </a:p>
          <a:p>
            <a:pPr algn="ctr"/>
            <a:r>
              <a:rPr lang="ru-RU" sz="28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идет 2 ч.</a:t>
            </a:r>
            <a:endParaRPr lang="ru-RU" sz="28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410" y="836640"/>
            <a:ext cx="8641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одной пристани к другой ходят два катера. Начинают работу одновременно в 8 ч утра. Первый катер на рейс туда и обратно тратит 2ч, а второй - 3 ч.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какое наименьшее время оба катера опять окажутся на первой пристани, и сколько рейсов за это время сделает каждый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катер?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раз за сутки эти катера встретятся на первой пристани, и в какое время это будет происходить?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06541" y="116540"/>
            <a:ext cx="686662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1.28976 0.0004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23 L 1.32292 0.00023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-1.34653 -0.00833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" y="-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1.31702 -0.01065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2214546" y="0"/>
            <a:ext cx="5786478" cy="1785950"/>
          </a:xfrm>
          <a:prstGeom prst="cloudCallout">
            <a:avLst>
              <a:gd name="adj1" fmla="val -51550"/>
              <a:gd name="adj2" fmla="val -12954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Искомое время должно делиться без остатка и на 2, и на 3 то есть должно быть кратным числам 2 и 3.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928670"/>
            <a:ext cx="243848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Числа кратные:</a:t>
            </a:r>
            <a:endParaRPr lang="ru-RU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643050"/>
            <a:ext cx="667170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2: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1857364"/>
            <a:ext cx="4200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2, 4, 6, 8, 10, 12, 14, 16, 18, 20, 22, 24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2143116"/>
            <a:ext cx="667170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3: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2357430"/>
            <a:ext cx="2805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3, 6, 9, 12, 15, 18, 21, 24.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785918" y="0"/>
            <a:ext cx="5786478" cy="1785950"/>
          </a:xfrm>
          <a:prstGeom prst="cloudCallout">
            <a:avLst>
              <a:gd name="adj1" fmla="val -50233"/>
              <a:gd name="adj2" fmla="val -1210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Подчеркнем общие кратные чисел 2 и 3.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173588" y="2714620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750808" y="2714620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01384" y="2714620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268720" y="2714620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63200" y="2214554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26280" y="2214554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393750" y="2214554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424098" y="2214554"/>
            <a:ext cx="2143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Кольцо 24"/>
          <p:cNvSpPr/>
          <p:nvPr/>
        </p:nvSpPr>
        <p:spPr>
          <a:xfrm>
            <a:off x="2051650" y="2391900"/>
            <a:ext cx="414334" cy="357190"/>
          </a:xfrm>
          <a:prstGeom prst="donut">
            <a:avLst>
              <a:gd name="adj" fmla="val 49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2309210" y="1868400"/>
            <a:ext cx="414334" cy="357190"/>
          </a:xfrm>
          <a:prstGeom prst="donut">
            <a:avLst>
              <a:gd name="adj" fmla="val 49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1691600" y="2786058"/>
            <a:ext cx="380070" cy="35490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400" y="3068950"/>
            <a:ext cx="3650615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</a:t>
            </a:r>
            <a:endParaRPr lang="ru-RU" sz="2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400" y="3417989"/>
            <a:ext cx="8641200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19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через 6 ч после начала работы два катера однов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менно окажутся на первой пристани.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Выноска-облако 35"/>
          <p:cNvSpPr/>
          <p:nvPr/>
        </p:nvSpPr>
        <p:spPr>
          <a:xfrm>
            <a:off x="1571604" y="285728"/>
            <a:ext cx="5786478" cy="1214446"/>
          </a:xfrm>
          <a:prstGeom prst="cloudCallout">
            <a:avLst>
              <a:gd name="adj1" fmla="val -34957"/>
              <a:gd name="adj2" fmla="val -5374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рейсов за это время сделает каждый катер?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2411700" y="5517290"/>
            <a:ext cx="6480900" cy="115216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-589175 w 5286412"/>
              <a:gd name="connsiteY0" fmla="*/ 311231 h 785818"/>
              <a:gd name="connsiteX1" fmla="*/ -611003 w 5286412"/>
              <a:gd name="connsiteY1" fmla="*/ 333059 h 785818"/>
              <a:gd name="connsiteX2" fmla="*/ -632831 w 5286412"/>
              <a:gd name="connsiteY2" fmla="*/ 311231 h 785818"/>
              <a:gd name="connsiteX3" fmla="*/ -611003 w 5286412"/>
              <a:gd name="connsiteY3" fmla="*/ 289403 h 785818"/>
              <a:gd name="connsiteX4" fmla="*/ -589175 w 5286412"/>
              <a:gd name="connsiteY4" fmla="*/ 311231 h 785818"/>
              <a:gd name="connsiteX0" fmla="*/ -365929 w 5286412"/>
              <a:gd name="connsiteY0" fmla="*/ 316286 h 785818"/>
              <a:gd name="connsiteX1" fmla="*/ -409586 w 5286412"/>
              <a:gd name="connsiteY1" fmla="*/ 359943 h 785818"/>
              <a:gd name="connsiteX2" fmla="*/ -453243 w 5286412"/>
              <a:gd name="connsiteY2" fmla="*/ 316286 h 785818"/>
              <a:gd name="connsiteX3" fmla="*/ -409586 w 5286412"/>
              <a:gd name="connsiteY3" fmla="*/ 272629 h 785818"/>
              <a:gd name="connsiteX4" fmla="*/ -365929 w 5286412"/>
              <a:gd name="connsiteY4" fmla="*/ 316286 h 785818"/>
              <a:gd name="connsiteX0" fmla="*/ -99041 w 5286412"/>
              <a:gd name="connsiteY0" fmla="*/ 322437 h 785818"/>
              <a:gd name="connsiteX1" fmla="*/ -164526 w 5286412"/>
              <a:gd name="connsiteY1" fmla="*/ 387922 h 785818"/>
              <a:gd name="connsiteX2" fmla="*/ -230011 w 5286412"/>
              <a:gd name="connsiteY2" fmla="*/ 322437 h 785818"/>
              <a:gd name="connsiteX3" fmla="*/ -164526 w 5286412"/>
              <a:gd name="connsiteY3" fmla="*/ 256952 h 785818"/>
              <a:gd name="connsiteX4" fmla="*/ -99041 w 5286412"/>
              <a:gd name="connsiteY4" fmla="*/ 322437 h 78581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5286412" h="785818">
                <a:moveTo>
                  <a:pt x="-589175" y="311231"/>
                </a:moveTo>
                <a:cubicBezTo>
                  <a:pt x="-589175" y="323286"/>
                  <a:pt x="-598948" y="333059"/>
                  <a:pt x="-611003" y="333059"/>
                </a:cubicBezTo>
                <a:cubicBezTo>
                  <a:pt x="-623058" y="333059"/>
                  <a:pt x="-632831" y="323286"/>
                  <a:pt x="-632831" y="311231"/>
                </a:cubicBezTo>
                <a:cubicBezTo>
                  <a:pt x="-632831" y="299176"/>
                  <a:pt x="-623058" y="289403"/>
                  <a:pt x="-611003" y="289403"/>
                </a:cubicBezTo>
                <a:cubicBezTo>
                  <a:pt x="-598948" y="289403"/>
                  <a:pt x="-589175" y="299176"/>
                  <a:pt x="-589175" y="311231"/>
                </a:cubicBezTo>
                <a:close/>
              </a:path>
              <a:path w="5286412" h="785818">
                <a:moveTo>
                  <a:pt x="-365929" y="316286"/>
                </a:moveTo>
                <a:cubicBezTo>
                  <a:pt x="-365929" y="340397"/>
                  <a:pt x="-385475" y="359943"/>
                  <a:pt x="-409586" y="359943"/>
                </a:cubicBezTo>
                <a:cubicBezTo>
                  <a:pt x="-433697" y="359943"/>
                  <a:pt x="-453243" y="340397"/>
                  <a:pt x="-453243" y="316286"/>
                </a:cubicBezTo>
                <a:cubicBezTo>
                  <a:pt x="-453243" y="292175"/>
                  <a:pt x="-433697" y="272629"/>
                  <a:pt x="-409586" y="272629"/>
                </a:cubicBezTo>
                <a:cubicBezTo>
                  <a:pt x="-385475" y="272629"/>
                  <a:pt x="-365929" y="292175"/>
                  <a:pt x="-365929" y="316286"/>
                </a:cubicBezTo>
                <a:close/>
              </a:path>
              <a:path w="5286412" h="785818">
                <a:moveTo>
                  <a:pt x="-99041" y="322437"/>
                </a:moveTo>
                <a:cubicBezTo>
                  <a:pt x="-99041" y="358603"/>
                  <a:pt x="-128360" y="387922"/>
                  <a:pt x="-164526" y="387922"/>
                </a:cubicBezTo>
                <a:cubicBezTo>
                  <a:pt x="-200692" y="387922"/>
                  <a:pt x="-230011" y="358603"/>
                  <a:pt x="-230011" y="322437"/>
                </a:cubicBezTo>
                <a:cubicBezTo>
                  <a:pt x="-230011" y="286271"/>
                  <a:pt x="-200692" y="256952"/>
                  <a:pt x="-164526" y="256952"/>
                </a:cubicBezTo>
                <a:cubicBezTo>
                  <a:pt x="-128360" y="256952"/>
                  <a:pt x="-99041" y="286271"/>
                  <a:pt x="-99041" y="322437"/>
                </a:cubicBezTo>
                <a:close/>
              </a:path>
              <a:path w="43200" h="43200" fill="none" extrusionOk="0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– 3 рейса, второй – 2 рейса.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Выноска-облако 37"/>
          <p:cNvSpPr/>
          <p:nvPr/>
        </p:nvSpPr>
        <p:spPr>
          <a:xfrm>
            <a:off x="1724004" y="438128"/>
            <a:ext cx="5786478" cy="1214446"/>
          </a:xfrm>
          <a:prstGeom prst="cloudCallout">
            <a:avLst>
              <a:gd name="adj1" fmla="val -42859"/>
              <a:gd name="adj2" fmla="val -5375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раз за сутки эти катера встретятся?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олилиния 38"/>
          <p:cNvSpPr/>
          <p:nvPr/>
        </p:nvSpPr>
        <p:spPr>
          <a:xfrm>
            <a:off x="467430" y="4581160"/>
            <a:ext cx="2214578" cy="914400"/>
          </a:xfrm>
          <a:custGeom>
            <a:avLst/>
            <a:gdLst>
              <a:gd name="connsiteX0" fmla="*/ -6 w 2214578"/>
              <a:gd name="connsiteY0" fmla="*/ 588057 h 914400"/>
              <a:gd name="connsiteX1" fmla="*/ 341019 w 2214578"/>
              <a:gd name="connsiteY1" fmla="*/ 406949 h 914400"/>
              <a:gd name="connsiteX2" fmla="*/ 219311 w 2214578"/>
              <a:gd name="connsiteY2" fmla="*/ 181109 h 914400"/>
              <a:gd name="connsiteX3" fmla="*/ 766270 w 2214578"/>
              <a:gd name="connsiteY3" fmla="*/ 181109 h 914400"/>
              <a:gd name="connsiteX4" fmla="*/ 1107289 w 2214578"/>
              <a:gd name="connsiteY4" fmla="*/ 0 h 914400"/>
              <a:gd name="connsiteX5" fmla="*/ 1448308 w 2214578"/>
              <a:gd name="connsiteY5" fmla="*/ 181109 h 914400"/>
              <a:gd name="connsiteX6" fmla="*/ 1995267 w 2214578"/>
              <a:gd name="connsiteY6" fmla="*/ 181109 h 914400"/>
              <a:gd name="connsiteX7" fmla="*/ 1873559 w 2214578"/>
              <a:gd name="connsiteY7" fmla="*/ 406949 h 914400"/>
              <a:gd name="connsiteX8" fmla="*/ 2214584 w 2214578"/>
              <a:gd name="connsiteY8" fmla="*/ 588057 h 914400"/>
              <a:gd name="connsiteX9" fmla="*/ 1721788 w 2214578"/>
              <a:gd name="connsiteY9" fmla="*/ 688565 h 914400"/>
              <a:gd name="connsiteX10" fmla="*/ 1600076 w 2214578"/>
              <a:gd name="connsiteY10" fmla="*/ 914405 h 914400"/>
              <a:gd name="connsiteX11" fmla="*/ 1107289 w 2214578"/>
              <a:gd name="connsiteY11" fmla="*/ 813896 h 914400"/>
              <a:gd name="connsiteX12" fmla="*/ 614502 w 2214578"/>
              <a:gd name="connsiteY12" fmla="*/ 914405 h 914400"/>
              <a:gd name="connsiteX13" fmla="*/ 492790 w 2214578"/>
              <a:gd name="connsiteY13" fmla="*/ 688565 h 914400"/>
              <a:gd name="connsiteX14" fmla="*/ -6 w 2214578"/>
              <a:gd name="connsiteY14" fmla="*/ 588057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4578" h="914400">
                <a:moveTo>
                  <a:pt x="-6" y="588057"/>
                </a:moveTo>
                <a:lnTo>
                  <a:pt x="341019" y="406949"/>
                </a:lnTo>
                <a:lnTo>
                  <a:pt x="219311" y="181109"/>
                </a:lnTo>
                <a:lnTo>
                  <a:pt x="766270" y="181109"/>
                </a:lnTo>
                <a:lnTo>
                  <a:pt x="1107289" y="0"/>
                </a:lnTo>
                <a:lnTo>
                  <a:pt x="1448308" y="181109"/>
                </a:lnTo>
                <a:lnTo>
                  <a:pt x="1995267" y="181109"/>
                </a:lnTo>
                <a:lnTo>
                  <a:pt x="1873559" y="406949"/>
                </a:lnTo>
                <a:lnTo>
                  <a:pt x="2214584" y="588057"/>
                </a:lnTo>
                <a:lnTo>
                  <a:pt x="1721788" y="688565"/>
                </a:lnTo>
                <a:lnTo>
                  <a:pt x="1600076" y="914405"/>
                </a:lnTo>
                <a:lnTo>
                  <a:pt x="1107289" y="813896"/>
                </a:lnTo>
                <a:lnTo>
                  <a:pt x="614502" y="914405"/>
                </a:lnTo>
                <a:lnTo>
                  <a:pt x="492790" y="688565"/>
                </a:lnTo>
                <a:lnTo>
                  <a:pt x="-6" y="588057"/>
                </a:ln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раза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Дата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1" name="Нижний колонтитул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2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2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/>
      <p:bldP spid="7" grpId="0"/>
      <p:bldP spid="9" grpId="0" animBg="1"/>
      <p:bldP spid="9" grpId="1" animBg="1"/>
      <p:bldP spid="25" grpId="0" animBg="1"/>
      <p:bldP spid="26" grpId="0" animBg="1"/>
      <p:bldP spid="32" grpId="0"/>
      <p:bldP spid="27649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3119" y="980660"/>
            <a:ext cx="493776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Обозначение: НОК (2; 3) = 6.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1500174"/>
            <a:ext cx="354456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нахождения НОК:</a:t>
            </a:r>
            <a:endParaRPr lang="ru-RU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314324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42900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чисел:  75 и 60.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3929066"/>
          <a:ext cx="1000132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66"/>
                <a:gridCol w="5000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928926" y="3929066"/>
          <a:ext cx="1119174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9587"/>
                <a:gridCol w="55958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6248" y="4572008"/>
            <a:ext cx="2656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75 = 3 ∙ 5∙ 5</a:t>
            </a:r>
            <a:endParaRPr lang="ru-RU" sz="4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4810" y="4071942"/>
            <a:ext cx="3169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= 2∙ 2∙ 3 ∙ 5</a:t>
            </a:r>
            <a:endParaRPr lang="ru-RU" sz="4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470" y="6143644"/>
            <a:ext cx="8140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(75; 60)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 ∙ 5 ∙ 5∙ 2∙ 2 = 75∙ 2 ∙ 2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300.  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5368300" y="4653170"/>
            <a:ext cx="1610510" cy="57322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3491850" y="6165380"/>
            <a:ext cx="144020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5204850" y="4210060"/>
            <a:ext cx="951370" cy="47492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4860040" y="6240250"/>
            <a:ext cx="936130" cy="42920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1857364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Разложить все числа на простые множители.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2214554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Написать разложение одного из чисел (лучше наибольшего).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4282" y="2571744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Дополнить данное разложение теми множителями из разложения  	других чисел, которые не вошли в написанное разложение.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Определение. 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натуральное число, которое делится на каждое из данных натуральных чисел, называется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наименьшим общим кратным.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7" grpId="0"/>
      <p:bldP spid="10" grpId="0"/>
      <p:bldP spid="11" grpId="0"/>
      <p:bldP spid="20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683460" y="1772770"/>
            <a:ext cx="8137130" cy="1296180"/>
          </a:xfrm>
          <a:prstGeom prst="cloudCallout">
            <a:avLst>
              <a:gd name="adj1" fmla="val 34856"/>
              <a:gd name="adj2" fmla="val 3777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найти НОК </a:t>
            </a:r>
            <a:r>
              <a:rPr lang="ru-RU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 45 и 60.</a:t>
            </a:r>
            <a:endParaRPr lang="ru-RU" sz="3600" b="1" i="1" dirty="0">
              <a:ln w="1905"/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410" y="188550"/>
            <a:ext cx="864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9550" fontAlgn="base">
              <a:spcBef>
                <a:spcPct val="0"/>
              </a:spcBef>
              <a:spcAft>
                <a:spcPct val="0"/>
              </a:spcAft>
              <a:tabLst>
                <a:tab pos="549275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Вдоль дороги от пункта А поставлены столбы через каждые 45 м. Эти столбы решили заменить другими, поставив их на расстоянии 60 м друг от друга. Найдите расстояние от пункта А до ближайшего столба, который будет стоять на месте старого.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430" y="3212970"/>
            <a:ext cx="81371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=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3 ∙ 5          60 = 2 ∙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5</a:t>
            </a:r>
            <a:endParaRPr lang="ru-RU" sz="4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(45; 60) = 60 ∙ 3 = </a:t>
            </a: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180   </a:t>
            </a:r>
            <a:endParaRPr lang="ru-RU" sz="4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180 м.</a:t>
            </a:r>
            <a:endParaRPr lang="ru-RU" sz="44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5837700" y="3212970"/>
            <a:ext cx="2592360" cy="79211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267680" y="3284980"/>
            <a:ext cx="504070" cy="57608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uiExpand="1" build="p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0" descr="sailboa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76363">
            <a:off x="8200931" y="3569944"/>
            <a:ext cx="1539369" cy="1285875"/>
          </a:xfrm>
          <a:prstGeom prst="rect">
            <a:avLst/>
          </a:prstGeom>
          <a:noFill/>
        </p:spPr>
      </p:pic>
      <p:pic>
        <p:nvPicPr>
          <p:cNvPr id="29" name="Picture 10" descr="sailboat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76363" flipH="1">
            <a:off x="5628773" y="3435332"/>
            <a:ext cx="1715186" cy="1285875"/>
          </a:xfrm>
          <a:prstGeom prst="rect">
            <a:avLst/>
          </a:prstGeom>
          <a:noFill/>
        </p:spPr>
      </p:pic>
      <p:pic>
        <p:nvPicPr>
          <p:cNvPr id="31" name="Picture 10" descr="sailboat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276363" flipH="1">
            <a:off x="6843352" y="3432501"/>
            <a:ext cx="1654969" cy="1285875"/>
          </a:xfrm>
          <a:prstGeom prst="rect">
            <a:avLst/>
          </a:prstGeom>
          <a:noFill/>
        </p:spPr>
      </p:pic>
      <p:sp>
        <p:nvSpPr>
          <p:cNvPr id="15" name="Freeform 4"/>
          <p:cNvSpPr>
            <a:spLocks/>
          </p:cNvSpPr>
          <p:nvPr/>
        </p:nvSpPr>
        <p:spPr bwMode="auto">
          <a:xfrm flipH="1">
            <a:off x="-571536" y="4572008"/>
            <a:ext cx="10144196" cy="214314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56" y="99"/>
              </a:cxn>
              <a:cxn ang="0">
                <a:pos x="1010" y="442"/>
              </a:cxn>
              <a:cxn ang="0">
                <a:pos x="697" y="301"/>
              </a:cxn>
              <a:cxn ang="0">
                <a:pos x="455" y="594"/>
              </a:cxn>
              <a:cxn ang="0">
                <a:pos x="727" y="877"/>
              </a:cxn>
              <a:cxn ang="0">
                <a:pos x="1071" y="675"/>
              </a:cxn>
              <a:cxn ang="0">
                <a:pos x="1263" y="311"/>
              </a:cxn>
              <a:cxn ang="0">
                <a:pos x="1627" y="79"/>
              </a:cxn>
              <a:cxn ang="0">
                <a:pos x="1940" y="372"/>
              </a:cxn>
              <a:cxn ang="0">
                <a:pos x="1667" y="281"/>
              </a:cxn>
              <a:cxn ang="0">
                <a:pos x="1485" y="594"/>
              </a:cxn>
              <a:cxn ang="0">
                <a:pos x="1738" y="907"/>
              </a:cxn>
              <a:cxn ang="0">
                <a:pos x="2112" y="715"/>
              </a:cxn>
              <a:cxn ang="0">
                <a:pos x="2213" y="392"/>
              </a:cxn>
              <a:cxn ang="0">
                <a:pos x="2546" y="58"/>
              </a:cxn>
              <a:cxn ang="0">
                <a:pos x="2910" y="382"/>
              </a:cxn>
              <a:cxn ang="0">
                <a:pos x="2607" y="301"/>
              </a:cxn>
              <a:cxn ang="0">
                <a:pos x="2465" y="584"/>
              </a:cxn>
              <a:cxn ang="0">
                <a:pos x="2496" y="756"/>
              </a:cxn>
              <a:cxn ang="0">
                <a:pos x="2839" y="897"/>
              </a:cxn>
              <a:cxn ang="0">
                <a:pos x="3052" y="766"/>
              </a:cxn>
              <a:cxn ang="0">
                <a:pos x="3102" y="614"/>
              </a:cxn>
              <a:cxn ang="0">
                <a:pos x="3183" y="402"/>
              </a:cxn>
              <a:cxn ang="0">
                <a:pos x="3294" y="169"/>
              </a:cxn>
              <a:cxn ang="0">
                <a:pos x="3486" y="48"/>
              </a:cxn>
              <a:cxn ang="0">
                <a:pos x="3708" y="109"/>
              </a:cxn>
              <a:cxn ang="0">
                <a:pos x="3900" y="372"/>
              </a:cxn>
              <a:cxn ang="0">
                <a:pos x="3567" y="240"/>
              </a:cxn>
              <a:cxn ang="0">
                <a:pos x="3456" y="483"/>
              </a:cxn>
              <a:cxn ang="0">
                <a:pos x="3425" y="604"/>
              </a:cxn>
              <a:cxn ang="0">
                <a:pos x="3476" y="756"/>
              </a:cxn>
              <a:cxn ang="0">
                <a:pos x="3587" y="826"/>
              </a:cxn>
              <a:cxn ang="0">
                <a:pos x="3729" y="857"/>
              </a:cxn>
              <a:cxn ang="0">
                <a:pos x="3900" y="796"/>
              </a:cxn>
              <a:cxn ang="0">
                <a:pos x="4133" y="584"/>
              </a:cxn>
              <a:cxn ang="0">
                <a:pos x="4173" y="422"/>
              </a:cxn>
              <a:cxn ang="0">
                <a:pos x="4436" y="18"/>
              </a:cxn>
              <a:cxn ang="0">
                <a:pos x="4871" y="311"/>
              </a:cxn>
              <a:cxn ang="0">
                <a:pos x="4567" y="240"/>
              </a:cxn>
              <a:cxn ang="0">
                <a:pos x="4416" y="503"/>
              </a:cxn>
              <a:cxn ang="0">
                <a:pos x="4416" y="725"/>
              </a:cxn>
              <a:cxn ang="0">
                <a:pos x="4588" y="826"/>
              </a:cxn>
              <a:cxn ang="0">
                <a:pos x="4891" y="867"/>
              </a:cxn>
              <a:cxn ang="0">
                <a:pos x="5073" y="604"/>
              </a:cxn>
              <a:cxn ang="0">
                <a:pos x="5153" y="372"/>
              </a:cxn>
              <a:cxn ang="0">
                <a:pos x="5295" y="129"/>
              </a:cxn>
              <a:cxn ang="0">
                <a:pos x="5497" y="58"/>
              </a:cxn>
              <a:cxn ang="0">
                <a:pos x="5740" y="190"/>
              </a:cxn>
              <a:cxn ang="0">
                <a:pos x="5810" y="442"/>
              </a:cxn>
              <a:cxn ang="0">
                <a:pos x="5578" y="240"/>
              </a:cxn>
              <a:cxn ang="0">
                <a:pos x="5366" y="553"/>
              </a:cxn>
              <a:cxn ang="0">
                <a:pos x="5416" y="725"/>
              </a:cxn>
              <a:cxn ang="0">
                <a:pos x="5537" y="836"/>
              </a:cxn>
              <a:cxn ang="0">
                <a:pos x="5719" y="867"/>
              </a:cxn>
              <a:cxn ang="0">
                <a:pos x="5750" y="766"/>
              </a:cxn>
            </a:cxnLst>
            <a:rect l="0" t="0" r="r" b="b"/>
            <a:pathLst>
              <a:path w="5837" h="927">
                <a:moveTo>
                  <a:pt x="0" y="816"/>
                </a:moveTo>
                <a:cubicBezTo>
                  <a:pt x="194" y="488"/>
                  <a:pt x="388" y="161"/>
                  <a:pt x="556" y="99"/>
                </a:cubicBezTo>
                <a:cubicBezTo>
                  <a:pt x="724" y="37"/>
                  <a:pt x="987" y="408"/>
                  <a:pt x="1010" y="442"/>
                </a:cubicBezTo>
                <a:cubicBezTo>
                  <a:pt x="1033" y="476"/>
                  <a:pt x="790" y="276"/>
                  <a:pt x="697" y="301"/>
                </a:cubicBezTo>
                <a:cubicBezTo>
                  <a:pt x="604" y="326"/>
                  <a:pt x="450" y="498"/>
                  <a:pt x="455" y="594"/>
                </a:cubicBezTo>
                <a:cubicBezTo>
                  <a:pt x="460" y="690"/>
                  <a:pt x="624" y="864"/>
                  <a:pt x="727" y="877"/>
                </a:cubicBezTo>
                <a:cubicBezTo>
                  <a:pt x="830" y="890"/>
                  <a:pt x="982" y="769"/>
                  <a:pt x="1071" y="675"/>
                </a:cubicBezTo>
                <a:cubicBezTo>
                  <a:pt x="1160" y="581"/>
                  <a:pt x="1170" y="410"/>
                  <a:pt x="1263" y="311"/>
                </a:cubicBezTo>
                <a:cubicBezTo>
                  <a:pt x="1356" y="212"/>
                  <a:pt x="1514" y="69"/>
                  <a:pt x="1627" y="79"/>
                </a:cubicBezTo>
                <a:cubicBezTo>
                  <a:pt x="1740" y="89"/>
                  <a:pt x="1933" y="338"/>
                  <a:pt x="1940" y="372"/>
                </a:cubicBezTo>
                <a:cubicBezTo>
                  <a:pt x="1947" y="406"/>
                  <a:pt x="1743" y="244"/>
                  <a:pt x="1667" y="281"/>
                </a:cubicBezTo>
                <a:cubicBezTo>
                  <a:pt x="1591" y="318"/>
                  <a:pt x="1473" y="490"/>
                  <a:pt x="1485" y="594"/>
                </a:cubicBezTo>
                <a:cubicBezTo>
                  <a:pt x="1497" y="698"/>
                  <a:pt x="1634" y="887"/>
                  <a:pt x="1738" y="907"/>
                </a:cubicBezTo>
                <a:cubicBezTo>
                  <a:pt x="1842" y="927"/>
                  <a:pt x="2033" y="801"/>
                  <a:pt x="2112" y="715"/>
                </a:cubicBezTo>
                <a:cubicBezTo>
                  <a:pt x="2191" y="629"/>
                  <a:pt x="2141" y="502"/>
                  <a:pt x="2213" y="392"/>
                </a:cubicBezTo>
                <a:cubicBezTo>
                  <a:pt x="2285" y="282"/>
                  <a:pt x="2430" y="60"/>
                  <a:pt x="2546" y="58"/>
                </a:cubicBezTo>
                <a:cubicBezTo>
                  <a:pt x="2662" y="56"/>
                  <a:pt x="2900" y="342"/>
                  <a:pt x="2910" y="382"/>
                </a:cubicBezTo>
                <a:cubicBezTo>
                  <a:pt x="2920" y="422"/>
                  <a:pt x="2681" y="267"/>
                  <a:pt x="2607" y="301"/>
                </a:cubicBezTo>
                <a:cubicBezTo>
                  <a:pt x="2533" y="335"/>
                  <a:pt x="2483" y="508"/>
                  <a:pt x="2465" y="584"/>
                </a:cubicBezTo>
                <a:cubicBezTo>
                  <a:pt x="2447" y="660"/>
                  <a:pt x="2434" y="704"/>
                  <a:pt x="2496" y="756"/>
                </a:cubicBezTo>
                <a:cubicBezTo>
                  <a:pt x="2558" y="808"/>
                  <a:pt x="2746" y="895"/>
                  <a:pt x="2839" y="897"/>
                </a:cubicBezTo>
                <a:cubicBezTo>
                  <a:pt x="2932" y="899"/>
                  <a:pt x="3008" y="813"/>
                  <a:pt x="3052" y="766"/>
                </a:cubicBezTo>
                <a:cubicBezTo>
                  <a:pt x="3096" y="719"/>
                  <a:pt x="3080" y="675"/>
                  <a:pt x="3102" y="614"/>
                </a:cubicBezTo>
                <a:cubicBezTo>
                  <a:pt x="3124" y="553"/>
                  <a:pt x="3151" y="476"/>
                  <a:pt x="3183" y="402"/>
                </a:cubicBezTo>
                <a:cubicBezTo>
                  <a:pt x="3215" y="328"/>
                  <a:pt x="3244" y="228"/>
                  <a:pt x="3294" y="169"/>
                </a:cubicBezTo>
                <a:cubicBezTo>
                  <a:pt x="3344" y="110"/>
                  <a:pt x="3417" y="58"/>
                  <a:pt x="3486" y="48"/>
                </a:cubicBezTo>
                <a:cubicBezTo>
                  <a:pt x="3555" y="38"/>
                  <a:pt x="3639" y="55"/>
                  <a:pt x="3708" y="109"/>
                </a:cubicBezTo>
                <a:cubicBezTo>
                  <a:pt x="3777" y="163"/>
                  <a:pt x="3923" y="350"/>
                  <a:pt x="3900" y="372"/>
                </a:cubicBezTo>
                <a:cubicBezTo>
                  <a:pt x="3877" y="394"/>
                  <a:pt x="3641" y="222"/>
                  <a:pt x="3567" y="240"/>
                </a:cubicBezTo>
                <a:cubicBezTo>
                  <a:pt x="3493" y="258"/>
                  <a:pt x="3480" y="422"/>
                  <a:pt x="3456" y="483"/>
                </a:cubicBezTo>
                <a:cubicBezTo>
                  <a:pt x="3432" y="544"/>
                  <a:pt x="3422" y="559"/>
                  <a:pt x="3425" y="604"/>
                </a:cubicBezTo>
                <a:cubicBezTo>
                  <a:pt x="3428" y="649"/>
                  <a:pt x="3449" y="719"/>
                  <a:pt x="3476" y="756"/>
                </a:cubicBezTo>
                <a:cubicBezTo>
                  <a:pt x="3503" y="793"/>
                  <a:pt x="3545" y="809"/>
                  <a:pt x="3587" y="826"/>
                </a:cubicBezTo>
                <a:cubicBezTo>
                  <a:pt x="3629" y="843"/>
                  <a:pt x="3677" y="862"/>
                  <a:pt x="3729" y="857"/>
                </a:cubicBezTo>
                <a:cubicBezTo>
                  <a:pt x="3781" y="852"/>
                  <a:pt x="3833" y="841"/>
                  <a:pt x="3900" y="796"/>
                </a:cubicBezTo>
                <a:cubicBezTo>
                  <a:pt x="3967" y="751"/>
                  <a:pt x="4087" y="646"/>
                  <a:pt x="4133" y="584"/>
                </a:cubicBezTo>
                <a:cubicBezTo>
                  <a:pt x="4179" y="522"/>
                  <a:pt x="4123" y="516"/>
                  <a:pt x="4173" y="422"/>
                </a:cubicBezTo>
                <a:cubicBezTo>
                  <a:pt x="4223" y="328"/>
                  <a:pt x="4320" y="36"/>
                  <a:pt x="4436" y="18"/>
                </a:cubicBezTo>
                <a:cubicBezTo>
                  <a:pt x="4552" y="0"/>
                  <a:pt x="4849" y="274"/>
                  <a:pt x="4871" y="311"/>
                </a:cubicBezTo>
                <a:cubicBezTo>
                  <a:pt x="4893" y="348"/>
                  <a:pt x="4643" y="208"/>
                  <a:pt x="4567" y="240"/>
                </a:cubicBezTo>
                <a:cubicBezTo>
                  <a:pt x="4491" y="272"/>
                  <a:pt x="4441" y="422"/>
                  <a:pt x="4416" y="503"/>
                </a:cubicBezTo>
                <a:cubicBezTo>
                  <a:pt x="4391" y="584"/>
                  <a:pt x="4387" y="671"/>
                  <a:pt x="4416" y="725"/>
                </a:cubicBezTo>
                <a:cubicBezTo>
                  <a:pt x="4445" y="779"/>
                  <a:pt x="4509" y="802"/>
                  <a:pt x="4588" y="826"/>
                </a:cubicBezTo>
                <a:cubicBezTo>
                  <a:pt x="4667" y="850"/>
                  <a:pt x="4810" y="904"/>
                  <a:pt x="4891" y="867"/>
                </a:cubicBezTo>
                <a:cubicBezTo>
                  <a:pt x="4972" y="830"/>
                  <a:pt x="5029" y="686"/>
                  <a:pt x="5073" y="604"/>
                </a:cubicBezTo>
                <a:cubicBezTo>
                  <a:pt x="5117" y="522"/>
                  <a:pt x="5116" y="451"/>
                  <a:pt x="5153" y="372"/>
                </a:cubicBezTo>
                <a:cubicBezTo>
                  <a:pt x="5190" y="293"/>
                  <a:pt x="5238" y="181"/>
                  <a:pt x="5295" y="129"/>
                </a:cubicBezTo>
                <a:cubicBezTo>
                  <a:pt x="5352" y="77"/>
                  <a:pt x="5423" y="48"/>
                  <a:pt x="5497" y="58"/>
                </a:cubicBezTo>
                <a:cubicBezTo>
                  <a:pt x="5571" y="68"/>
                  <a:pt x="5688" y="126"/>
                  <a:pt x="5740" y="190"/>
                </a:cubicBezTo>
                <a:cubicBezTo>
                  <a:pt x="5792" y="254"/>
                  <a:pt x="5837" y="434"/>
                  <a:pt x="5810" y="442"/>
                </a:cubicBezTo>
                <a:cubicBezTo>
                  <a:pt x="5783" y="450"/>
                  <a:pt x="5652" y="222"/>
                  <a:pt x="5578" y="240"/>
                </a:cubicBezTo>
                <a:cubicBezTo>
                  <a:pt x="5504" y="258"/>
                  <a:pt x="5393" y="472"/>
                  <a:pt x="5366" y="553"/>
                </a:cubicBezTo>
                <a:cubicBezTo>
                  <a:pt x="5339" y="634"/>
                  <a:pt x="5388" y="678"/>
                  <a:pt x="5416" y="725"/>
                </a:cubicBezTo>
                <a:cubicBezTo>
                  <a:pt x="5444" y="772"/>
                  <a:pt x="5487" y="812"/>
                  <a:pt x="5537" y="836"/>
                </a:cubicBezTo>
                <a:cubicBezTo>
                  <a:pt x="5587" y="860"/>
                  <a:pt x="5684" y="879"/>
                  <a:pt x="5719" y="867"/>
                </a:cubicBezTo>
                <a:cubicBezTo>
                  <a:pt x="5754" y="855"/>
                  <a:pt x="5743" y="781"/>
                  <a:pt x="5750" y="766"/>
                </a:cubicBezTo>
              </a:path>
            </a:pathLst>
          </a:custGeom>
          <a:noFill/>
          <a:ln w="7620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7480" y="2774560"/>
            <a:ext cx="77604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= 3 ∙ 5;         20 = 2 ∙ 2 ∙ 5;  </a:t>
            </a:r>
          </a:p>
          <a:p>
            <a:r>
              <a:rPr lang="ru-RU" sz="4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 = 2 ∙ 2 ∙ 3;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3460" y="4913951"/>
            <a:ext cx="742955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(15; 20; 12) = 20 ∙ 3 = 60, следовательно, через 60 суток.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9390" y="188550"/>
            <a:ext cx="8713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9550" fontAlgn="base">
              <a:spcBef>
                <a:spcPct val="0"/>
              </a:spcBef>
              <a:spcAft>
                <a:spcPct val="0"/>
              </a:spcAft>
              <a:tabLst>
                <a:tab pos="549275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портовом городе начинаются три туристских теплоходных рейса, первый из которых длится 15 суток, второй 20 суток и третий 12 суток. Вернувшись в порт, теплоходы в этот же день снова отправляются в рейс. Сегодня из порта вышли теплоходы по всем трем маршрутам. Через сколько суток они впервые снова вместе уйдут в плавание?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-облако 18"/>
          <p:cNvSpPr/>
          <p:nvPr/>
        </p:nvSpPr>
        <p:spPr>
          <a:xfrm>
            <a:off x="503435" y="1484730"/>
            <a:ext cx="8137130" cy="1296180"/>
          </a:xfrm>
          <a:prstGeom prst="cloudCallout">
            <a:avLst>
              <a:gd name="adj1" fmla="val 34856"/>
              <a:gd name="adj2" fmla="val 3777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найти НОК </a:t>
            </a:r>
            <a:r>
              <a:rPr lang="ru-RU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 </a:t>
            </a:r>
            <a:r>
              <a:rPr lang="en-US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5; 20 и 12.</a:t>
            </a:r>
            <a:endParaRPr lang="ru-RU" sz="3600" b="1" i="1" dirty="0">
              <a:ln w="1905"/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5883420" y="2894450"/>
            <a:ext cx="2232310" cy="64809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3605390" y="3660270"/>
            <a:ext cx="504070" cy="57608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/>
      <p:bldP spid="13" grpId="0"/>
      <p:bldP spid="1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50001" y="692620"/>
            <a:ext cx="8643998" cy="5429288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 w="47625">
            <a:solidFill>
              <a:schemeClr val="accent2">
                <a:lumMod val="75000"/>
                <a:alpha val="50000"/>
              </a:schemeClr>
            </a:solidFill>
          </a:ln>
          <a:effectLst>
            <a:innerShdw blurRad="266700" dist="63500" dir="3540000">
              <a:schemeClr val="accent2">
                <a:alpha val="77000"/>
              </a:scheme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Слово «крат» - старинное русское слово (</a:t>
            </a:r>
            <a:r>
              <a:rPr lang="en-US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век), означающее «раз». Слова «многократно» означает «много раз».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Понятием кратного пользуются в жизненной практике при установлении вида года. Через каждые три обыкновенных года, в каждом из которых по 365 дней (в феврале 28 дней), бывает четвертый год, так называемый високосный, в котором 366 дней (в феврале 29 дней).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Если число, которым выражается указанный год, есть число, кратное 4, то указанный год високосный, а если не кратно 4, то год обыкновенный. Так, 2008 год - високосный, так как 2008 кратно 4, 2007 - не високосный, так как 2007 не кратно 4.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6541" y="116540"/>
            <a:ext cx="593091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минутка.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8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260560"/>
            <a:ext cx="9144000" cy="1440200"/>
            <a:chOff x="395420" y="260560"/>
            <a:chExt cx="8425170" cy="14402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95420" y="260560"/>
              <a:ext cx="84251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Найдите </a:t>
              </a:r>
              <a:r>
                <a:rPr lang="ru-RU" sz="28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наименьшее общее кратное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чисел а и 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, если:</a:t>
              </a:r>
              <a:endPara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67430" y="746653"/>
              <a:ext cx="835316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в) а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и 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b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11;</a:t>
              </a:r>
            </a:p>
            <a:p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г)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a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= 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и 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b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US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65748" y="1844780"/>
            <a:ext cx="8137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(а; 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= 2 ∙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∙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 ∙</a:t>
            </a:r>
            <a:r>
              <a:rPr lang="en-US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= 3300;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5748" y="4941210"/>
            <a:ext cx="8212505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(а; 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 = 700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5748" y="3573020"/>
            <a:ext cx="7921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г)Так как </a:t>
            </a:r>
            <a:r>
              <a:rPr lang="en-US" sz="36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делится на а, то НОК будет само число </a:t>
            </a:r>
            <a:r>
              <a:rPr lang="en-US" sz="36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sz="3600" b="1" i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ольцо 21"/>
          <p:cNvSpPr/>
          <p:nvPr/>
        </p:nvSpPr>
        <p:spPr>
          <a:xfrm>
            <a:off x="971500" y="764630"/>
            <a:ext cx="244834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5292100" y="83664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3563860" y="1844780"/>
            <a:ext cx="2952410" cy="72010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6630762" y="198747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4067930" y="1196690"/>
            <a:ext cx="252035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ольцо 26"/>
          <p:cNvSpPr/>
          <p:nvPr/>
        </p:nvSpPr>
        <p:spPr>
          <a:xfrm>
            <a:off x="3754552" y="4881584"/>
            <a:ext cx="3384470" cy="93613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946" y="5157240"/>
            <a:ext cx="892423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НОК (12; 16) = 2 ∙ 2 ∙ 2  ∙ 2  ∙  3 = 48;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400" y="260560"/>
            <a:ext cx="864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 </a:t>
            </a:r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чисел: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2750" y="764630"/>
            <a:ext cx="2018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б)12 и 16; 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>
            <a:off x="8229600" y="692620"/>
            <a:ext cx="914400" cy="914400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91600" y="1484730"/>
          <a:ext cx="1008140" cy="1962912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516270" y="1532260"/>
          <a:ext cx="1008140" cy="2453640"/>
        </p:xfrm>
        <a:graphic>
          <a:graphicData uri="http://schemas.openxmlformats.org/drawingml/2006/table">
            <a:tbl>
              <a:tblPr/>
              <a:tblGrid>
                <a:gridCol w="622028"/>
                <a:gridCol w="386112"/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5420" y="4149100"/>
            <a:ext cx="8353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2 ∙ 2 ∙ 3;                          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2 ∙ 2 ∙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en-US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6156220" y="4221110"/>
            <a:ext cx="2160300" cy="50407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2253774" y="4250260"/>
            <a:ext cx="360050" cy="40291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4283960" y="5085230"/>
            <a:ext cx="2808390" cy="93613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7349910" y="5258400"/>
            <a:ext cx="432060" cy="47492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10918</TotalTime>
  <Words>1540</Words>
  <Application>Microsoft Office PowerPoint</Application>
  <PresentationFormat>Экран (4:3)</PresentationFormat>
  <Paragraphs>346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RePack by SPecialiST</cp:lastModifiedBy>
  <cp:revision>1264</cp:revision>
  <dcterms:created xsi:type="dcterms:W3CDTF">2011-06-18T13:01:16Z</dcterms:created>
  <dcterms:modified xsi:type="dcterms:W3CDTF">2016-09-20T18:30:13Z</dcterms:modified>
</cp:coreProperties>
</file>